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93" r:id="rId4"/>
    <p:sldId id="303" r:id="rId5"/>
    <p:sldId id="288" r:id="rId6"/>
    <p:sldId id="301" r:id="rId7"/>
    <p:sldId id="278" r:id="rId8"/>
    <p:sldId id="280" r:id="rId9"/>
    <p:sldId id="257" r:id="rId10"/>
    <p:sldId id="282" r:id="rId11"/>
    <p:sldId id="304" r:id="rId12"/>
    <p:sldId id="317" r:id="rId13"/>
    <p:sldId id="279" r:id="rId14"/>
    <p:sldId id="305" r:id="rId15"/>
    <p:sldId id="259" r:id="rId16"/>
    <p:sldId id="318" r:id="rId17"/>
    <p:sldId id="302" r:id="rId18"/>
    <p:sldId id="290" r:id="rId19"/>
    <p:sldId id="284" r:id="rId20"/>
    <p:sldId id="286" r:id="rId21"/>
    <p:sldId id="285" r:id="rId22"/>
    <p:sldId id="277" r:id="rId23"/>
    <p:sldId id="306" r:id="rId24"/>
    <p:sldId id="275" r:id="rId25"/>
    <p:sldId id="307" r:id="rId26"/>
    <p:sldId id="296" r:id="rId27"/>
    <p:sldId id="294" r:id="rId28"/>
    <p:sldId id="295" r:id="rId29"/>
    <p:sldId id="319" r:id="rId30"/>
    <p:sldId id="308" r:id="rId31"/>
    <p:sldId id="309" r:id="rId32"/>
    <p:sldId id="310" r:id="rId33"/>
    <p:sldId id="283" r:id="rId34"/>
    <p:sldId id="311" r:id="rId35"/>
    <p:sldId id="312" r:id="rId36"/>
    <p:sldId id="313" r:id="rId37"/>
    <p:sldId id="276" r:id="rId38"/>
    <p:sldId id="298" r:id="rId39"/>
    <p:sldId id="320" r:id="rId40"/>
    <p:sldId id="314" r:id="rId41"/>
    <p:sldId id="315" r:id="rId42"/>
    <p:sldId id="316" r:id="rId43"/>
    <p:sldId id="292" r:id="rId44"/>
    <p:sldId id="289" r:id="rId45"/>
    <p:sldId id="300" r:id="rId46"/>
    <p:sldId id="291" r:id="rId47"/>
    <p:sldId id="281" r:id="rId48"/>
    <p:sldId id="299" r:id="rId49"/>
    <p:sldId id="321" r:id="rId50"/>
    <p:sldId id="322" r:id="rId51"/>
    <p:sldId id="323" r:id="rId52"/>
    <p:sldId id="297" r:id="rId53"/>
    <p:sldId id="260" r:id="rId54"/>
    <p:sldId id="262" r:id="rId55"/>
    <p:sldId id="263" r:id="rId56"/>
    <p:sldId id="268" r:id="rId57"/>
    <p:sldId id="265" r:id="rId58"/>
    <p:sldId id="264" r:id="rId59"/>
    <p:sldId id="261" r:id="rId60"/>
    <p:sldId id="267" r:id="rId61"/>
    <p:sldId id="269" r:id="rId62"/>
    <p:sldId id="266" r:id="rId63"/>
    <p:sldId id="270" r:id="rId64"/>
    <p:sldId id="271" r:id="rId65"/>
    <p:sldId id="272" r:id="rId6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45D001-0876-43F2-B4A8-F701EE7822D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DFC34F8E-5B30-44E4-8E38-F96342B567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a:extLst>
              <a:ext uri="{FF2B5EF4-FFF2-40B4-BE49-F238E27FC236}">
                <a16:creationId xmlns:a16="http://schemas.microsoft.com/office/drawing/2014/main" id="{43C8910B-4875-4196-BCD1-AFAB7C1C456F}"/>
              </a:ext>
            </a:extLst>
          </p:cNvPr>
          <p:cNvSpPr>
            <a:spLocks noGrp="1"/>
          </p:cNvSpPr>
          <p:nvPr>
            <p:ph type="dt" sz="half" idx="10"/>
          </p:nvPr>
        </p:nvSpPr>
        <p:spPr/>
        <p:txBody>
          <a:bodyPr/>
          <a:lstStyle/>
          <a:p>
            <a:fld id="{C93F755F-BE7B-4986-BA9A-64234DBAD4D4}" type="datetimeFigureOut">
              <a:rPr lang="fr-FR" smtClean="0"/>
              <a:t>18/09/2017</a:t>
            </a:fld>
            <a:endParaRPr lang="fr-FR"/>
          </a:p>
        </p:txBody>
      </p:sp>
      <p:sp>
        <p:nvSpPr>
          <p:cNvPr id="5" name="Espace réservé du pied de page 4">
            <a:extLst>
              <a:ext uri="{FF2B5EF4-FFF2-40B4-BE49-F238E27FC236}">
                <a16:creationId xmlns:a16="http://schemas.microsoft.com/office/drawing/2014/main" id="{A48EC1BD-AA44-4C14-A156-BEB09DB6508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74BD364-4355-42CC-887A-F57B4358FD08}"/>
              </a:ext>
            </a:extLst>
          </p:cNvPr>
          <p:cNvSpPr>
            <a:spLocks noGrp="1"/>
          </p:cNvSpPr>
          <p:nvPr>
            <p:ph type="sldNum" sz="quarter" idx="12"/>
          </p:nvPr>
        </p:nvSpPr>
        <p:spPr/>
        <p:txBody>
          <a:bodyPr/>
          <a:lstStyle/>
          <a:p>
            <a:fld id="{23207134-A84F-4456-8E7F-B4D9C0522B71}" type="slidenum">
              <a:rPr lang="fr-FR" smtClean="0"/>
              <a:t>‹N°›</a:t>
            </a:fld>
            <a:endParaRPr lang="fr-FR"/>
          </a:p>
        </p:txBody>
      </p:sp>
    </p:spTree>
    <p:extLst>
      <p:ext uri="{BB962C8B-B14F-4D97-AF65-F5344CB8AC3E}">
        <p14:creationId xmlns:p14="http://schemas.microsoft.com/office/powerpoint/2010/main" val="1622495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506FF5-50A5-4B45-A27D-5F1091A286C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2316A0C-0FE1-49AE-9BFE-997FC21496E9}"/>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6B9A3B0-A0E6-4341-BBCB-478C0CA6CAE0}"/>
              </a:ext>
            </a:extLst>
          </p:cNvPr>
          <p:cNvSpPr>
            <a:spLocks noGrp="1"/>
          </p:cNvSpPr>
          <p:nvPr>
            <p:ph type="dt" sz="half" idx="10"/>
          </p:nvPr>
        </p:nvSpPr>
        <p:spPr/>
        <p:txBody>
          <a:bodyPr/>
          <a:lstStyle/>
          <a:p>
            <a:fld id="{C93F755F-BE7B-4986-BA9A-64234DBAD4D4}" type="datetimeFigureOut">
              <a:rPr lang="fr-FR" smtClean="0"/>
              <a:t>18/09/2017</a:t>
            </a:fld>
            <a:endParaRPr lang="fr-FR"/>
          </a:p>
        </p:txBody>
      </p:sp>
      <p:sp>
        <p:nvSpPr>
          <p:cNvPr id="5" name="Espace réservé du pied de page 4">
            <a:extLst>
              <a:ext uri="{FF2B5EF4-FFF2-40B4-BE49-F238E27FC236}">
                <a16:creationId xmlns:a16="http://schemas.microsoft.com/office/drawing/2014/main" id="{66B97B8E-FFDF-4085-96BE-8D7299DE095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9B31175-0113-4485-896D-0A2E63093066}"/>
              </a:ext>
            </a:extLst>
          </p:cNvPr>
          <p:cNvSpPr>
            <a:spLocks noGrp="1"/>
          </p:cNvSpPr>
          <p:nvPr>
            <p:ph type="sldNum" sz="quarter" idx="12"/>
          </p:nvPr>
        </p:nvSpPr>
        <p:spPr/>
        <p:txBody>
          <a:bodyPr/>
          <a:lstStyle/>
          <a:p>
            <a:fld id="{23207134-A84F-4456-8E7F-B4D9C0522B71}" type="slidenum">
              <a:rPr lang="fr-FR" smtClean="0"/>
              <a:t>‹N°›</a:t>
            </a:fld>
            <a:endParaRPr lang="fr-FR"/>
          </a:p>
        </p:txBody>
      </p:sp>
    </p:spTree>
    <p:extLst>
      <p:ext uri="{BB962C8B-B14F-4D97-AF65-F5344CB8AC3E}">
        <p14:creationId xmlns:p14="http://schemas.microsoft.com/office/powerpoint/2010/main" val="726433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C32AB2A-C678-424E-95CE-D7ACFC58F09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12A71AF-9545-4630-AC4F-BA1F29AB5124}"/>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79C57B1-D38D-4A88-8E71-E008C5287EE6}"/>
              </a:ext>
            </a:extLst>
          </p:cNvPr>
          <p:cNvSpPr>
            <a:spLocks noGrp="1"/>
          </p:cNvSpPr>
          <p:nvPr>
            <p:ph type="dt" sz="half" idx="10"/>
          </p:nvPr>
        </p:nvSpPr>
        <p:spPr/>
        <p:txBody>
          <a:bodyPr/>
          <a:lstStyle/>
          <a:p>
            <a:fld id="{C93F755F-BE7B-4986-BA9A-64234DBAD4D4}" type="datetimeFigureOut">
              <a:rPr lang="fr-FR" smtClean="0"/>
              <a:t>18/09/2017</a:t>
            </a:fld>
            <a:endParaRPr lang="fr-FR"/>
          </a:p>
        </p:txBody>
      </p:sp>
      <p:sp>
        <p:nvSpPr>
          <p:cNvPr id="5" name="Espace réservé du pied de page 4">
            <a:extLst>
              <a:ext uri="{FF2B5EF4-FFF2-40B4-BE49-F238E27FC236}">
                <a16:creationId xmlns:a16="http://schemas.microsoft.com/office/drawing/2014/main" id="{D24AEF7C-1972-4065-96E8-78F5089B416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F8492FB-C3BD-4EBA-B0AF-3953F0AE80E4}"/>
              </a:ext>
            </a:extLst>
          </p:cNvPr>
          <p:cNvSpPr>
            <a:spLocks noGrp="1"/>
          </p:cNvSpPr>
          <p:nvPr>
            <p:ph type="sldNum" sz="quarter" idx="12"/>
          </p:nvPr>
        </p:nvSpPr>
        <p:spPr/>
        <p:txBody>
          <a:bodyPr/>
          <a:lstStyle/>
          <a:p>
            <a:fld id="{23207134-A84F-4456-8E7F-B4D9C0522B71}" type="slidenum">
              <a:rPr lang="fr-FR" smtClean="0"/>
              <a:t>‹N°›</a:t>
            </a:fld>
            <a:endParaRPr lang="fr-FR"/>
          </a:p>
        </p:txBody>
      </p:sp>
    </p:spTree>
    <p:extLst>
      <p:ext uri="{BB962C8B-B14F-4D97-AF65-F5344CB8AC3E}">
        <p14:creationId xmlns:p14="http://schemas.microsoft.com/office/powerpoint/2010/main" val="1673819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7DEF5C-9EFD-462A-A4A0-94D3AB3BEAE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F6A898C-2A36-42F0-B6DD-E431D83064A2}"/>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A51DDB7-4ACB-418D-A037-4C668F51F34C}"/>
              </a:ext>
            </a:extLst>
          </p:cNvPr>
          <p:cNvSpPr>
            <a:spLocks noGrp="1"/>
          </p:cNvSpPr>
          <p:nvPr>
            <p:ph type="dt" sz="half" idx="10"/>
          </p:nvPr>
        </p:nvSpPr>
        <p:spPr/>
        <p:txBody>
          <a:bodyPr/>
          <a:lstStyle/>
          <a:p>
            <a:fld id="{C93F755F-BE7B-4986-BA9A-64234DBAD4D4}" type="datetimeFigureOut">
              <a:rPr lang="fr-FR" smtClean="0"/>
              <a:t>18/09/2017</a:t>
            </a:fld>
            <a:endParaRPr lang="fr-FR"/>
          </a:p>
        </p:txBody>
      </p:sp>
      <p:sp>
        <p:nvSpPr>
          <p:cNvPr id="5" name="Espace réservé du pied de page 4">
            <a:extLst>
              <a:ext uri="{FF2B5EF4-FFF2-40B4-BE49-F238E27FC236}">
                <a16:creationId xmlns:a16="http://schemas.microsoft.com/office/drawing/2014/main" id="{019D610C-8FBC-4C85-8237-33CEFF898C4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60387A1-D391-4E3E-8E4A-C8D46AAEFDCD}"/>
              </a:ext>
            </a:extLst>
          </p:cNvPr>
          <p:cNvSpPr>
            <a:spLocks noGrp="1"/>
          </p:cNvSpPr>
          <p:nvPr>
            <p:ph type="sldNum" sz="quarter" idx="12"/>
          </p:nvPr>
        </p:nvSpPr>
        <p:spPr/>
        <p:txBody>
          <a:bodyPr/>
          <a:lstStyle/>
          <a:p>
            <a:fld id="{23207134-A84F-4456-8E7F-B4D9C0522B71}" type="slidenum">
              <a:rPr lang="fr-FR" smtClean="0"/>
              <a:t>‹N°›</a:t>
            </a:fld>
            <a:endParaRPr lang="fr-FR"/>
          </a:p>
        </p:txBody>
      </p:sp>
    </p:spTree>
    <p:extLst>
      <p:ext uri="{BB962C8B-B14F-4D97-AF65-F5344CB8AC3E}">
        <p14:creationId xmlns:p14="http://schemas.microsoft.com/office/powerpoint/2010/main" val="544209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36062B-D416-4E61-A564-6B6C92DFA46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F18358D-1D4B-4C77-8EB0-07CD9406BD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C9409486-BA72-4870-B89C-CA65CBC9E4BA}"/>
              </a:ext>
            </a:extLst>
          </p:cNvPr>
          <p:cNvSpPr>
            <a:spLocks noGrp="1"/>
          </p:cNvSpPr>
          <p:nvPr>
            <p:ph type="dt" sz="half" idx="10"/>
          </p:nvPr>
        </p:nvSpPr>
        <p:spPr/>
        <p:txBody>
          <a:bodyPr/>
          <a:lstStyle/>
          <a:p>
            <a:fld id="{C93F755F-BE7B-4986-BA9A-64234DBAD4D4}" type="datetimeFigureOut">
              <a:rPr lang="fr-FR" smtClean="0"/>
              <a:t>18/09/2017</a:t>
            </a:fld>
            <a:endParaRPr lang="fr-FR"/>
          </a:p>
        </p:txBody>
      </p:sp>
      <p:sp>
        <p:nvSpPr>
          <p:cNvPr id="5" name="Espace réservé du pied de page 4">
            <a:extLst>
              <a:ext uri="{FF2B5EF4-FFF2-40B4-BE49-F238E27FC236}">
                <a16:creationId xmlns:a16="http://schemas.microsoft.com/office/drawing/2014/main" id="{7B1999AA-546D-4BF5-9774-4E5FDA0E80A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70520F8-0D42-405C-893A-F01EDFD7D694}"/>
              </a:ext>
            </a:extLst>
          </p:cNvPr>
          <p:cNvSpPr>
            <a:spLocks noGrp="1"/>
          </p:cNvSpPr>
          <p:nvPr>
            <p:ph type="sldNum" sz="quarter" idx="12"/>
          </p:nvPr>
        </p:nvSpPr>
        <p:spPr/>
        <p:txBody>
          <a:bodyPr/>
          <a:lstStyle/>
          <a:p>
            <a:fld id="{23207134-A84F-4456-8E7F-B4D9C0522B71}" type="slidenum">
              <a:rPr lang="fr-FR" smtClean="0"/>
              <a:t>‹N°›</a:t>
            </a:fld>
            <a:endParaRPr lang="fr-FR"/>
          </a:p>
        </p:txBody>
      </p:sp>
    </p:spTree>
    <p:extLst>
      <p:ext uri="{BB962C8B-B14F-4D97-AF65-F5344CB8AC3E}">
        <p14:creationId xmlns:p14="http://schemas.microsoft.com/office/powerpoint/2010/main" val="1511983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0CB1B1-2EE8-4D21-AAAB-F8E334B71DE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92FC26F-BAD8-490D-AF5F-80B4C13D0E4C}"/>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0423FA0-248E-4027-B61B-40F8DA5D77A9}"/>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60A6A5A4-DAE0-4CA5-9675-3AC439C59821}"/>
              </a:ext>
            </a:extLst>
          </p:cNvPr>
          <p:cNvSpPr>
            <a:spLocks noGrp="1"/>
          </p:cNvSpPr>
          <p:nvPr>
            <p:ph type="dt" sz="half" idx="10"/>
          </p:nvPr>
        </p:nvSpPr>
        <p:spPr/>
        <p:txBody>
          <a:bodyPr/>
          <a:lstStyle/>
          <a:p>
            <a:fld id="{C93F755F-BE7B-4986-BA9A-64234DBAD4D4}" type="datetimeFigureOut">
              <a:rPr lang="fr-FR" smtClean="0"/>
              <a:t>18/09/2017</a:t>
            </a:fld>
            <a:endParaRPr lang="fr-FR"/>
          </a:p>
        </p:txBody>
      </p:sp>
      <p:sp>
        <p:nvSpPr>
          <p:cNvPr id="6" name="Espace réservé du pied de page 5">
            <a:extLst>
              <a:ext uri="{FF2B5EF4-FFF2-40B4-BE49-F238E27FC236}">
                <a16:creationId xmlns:a16="http://schemas.microsoft.com/office/drawing/2014/main" id="{3A0999F7-ED50-4B17-A76E-081A4B958C6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BFD88F9-73FE-418C-A27E-5033E6960011}"/>
              </a:ext>
            </a:extLst>
          </p:cNvPr>
          <p:cNvSpPr>
            <a:spLocks noGrp="1"/>
          </p:cNvSpPr>
          <p:nvPr>
            <p:ph type="sldNum" sz="quarter" idx="12"/>
          </p:nvPr>
        </p:nvSpPr>
        <p:spPr/>
        <p:txBody>
          <a:bodyPr/>
          <a:lstStyle/>
          <a:p>
            <a:fld id="{23207134-A84F-4456-8E7F-B4D9C0522B71}" type="slidenum">
              <a:rPr lang="fr-FR" smtClean="0"/>
              <a:t>‹N°›</a:t>
            </a:fld>
            <a:endParaRPr lang="fr-FR"/>
          </a:p>
        </p:txBody>
      </p:sp>
    </p:spTree>
    <p:extLst>
      <p:ext uri="{BB962C8B-B14F-4D97-AF65-F5344CB8AC3E}">
        <p14:creationId xmlns:p14="http://schemas.microsoft.com/office/powerpoint/2010/main" val="3071835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241C22-79BA-4202-AE05-09785243CFA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A759BB1-3227-4073-92D6-E25F8C825F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6274BDAF-43A5-4C18-9EAB-37D3018C5934}"/>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CBB58E1-D84B-4F9B-954A-809CC91F72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48510357-D9B9-4BE7-8CA6-2E0772537DAF}"/>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3E6CBC8C-5D95-4871-8A25-5E69CC692D82}"/>
              </a:ext>
            </a:extLst>
          </p:cNvPr>
          <p:cNvSpPr>
            <a:spLocks noGrp="1"/>
          </p:cNvSpPr>
          <p:nvPr>
            <p:ph type="dt" sz="half" idx="10"/>
          </p:nvPr>
        </p:nvSpPr>
        <p:spPr/>
        <p:txBody>
          <a:bodyPr/>
          <a:lstStyle/>
          <a:p>
            <a:fld id="{C93F755F-BE7B-4986-BA9A-64234DBAD4D4}" type="datetimeFigureOut">
              <a:rPr lang="fr-FR" smtClean="0"/>
              <a:t>18/09/2017</a:t>
            </a:fld>
            <a:endParaRPr lang="fr-FR"/>
          </a:p>
        </p:txBody>
      </p:sp>
      <p:sp>
        <p:nvSpPr>
          <p:cNvPr id="8" name="Espace réservé du pied de page 7">
            <a:extLst>
              <a:ext uri="{FF2B5EF4-FFF2-40B4-BE49-F238E27FC236}">
                <a16:creationId xmlns:a16="http://schemas.microsoft.com/office/drawing/2014/main" id="{364A0DB2-9460-49E9-9AED-5292BEF9E20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268F3FF4-9FBB-4EFF-84A1-EA1B2784B016}"/>
              </a:ext>
            </a:extLst>
          </p:cNvPr>
          <p:cNvSpPr>
            <a:spLocks noGrp="1"/>
          </p:cNvSpPr>
          <p:nvPr>
            <p:ph type="sldNum" sz="quarter" idx="12"/>
          </p:nvPr>
        </p:nvSpPr>
        <p:spPr/>
        <p:txBody>
          <a:bodyPr/>
          <a:lstStyle/>
          <a:p>
            <a:fld id="{23207134-A84F-4456-8E7F-B4D9C0522B71}" type="slidenum">
              <a:rPr lang="fr-FR" smtClean="0"/>
              <a:t>‹N°›</a:t>
            </a:fld>
            <a:endParaRPr lang="fr-FR"/>
          </a:p>
        </p:txBody>
      </p:sp>
    </p:spTree>
    <p:extLst>
      <p:ext uri="{BB962C8B-B14F-4D97-AF65-F5344CB8AC3E}">
        <p14:creationId xmlns:p14="http://schemas.microsoft.com/office/powerpoint/2010/main" val="3895181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2DC967-5BB5-490A-AFB6-75CF2195874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4FCF9A3B-8FB1-4E2C-9DE1-45FFF494EBFE}"/>
              </a:ext>
            </a:extLst>
          </p:cNvPr>
          <p:cNvSpPr>
            <a:spLocks noGrp="1"/>
          </p:cNvSpPr>
          <p:nvPr>
            <p:ph type="dt" sz="half" idx="10"/>
          </p:nvPr>
        </p:nvSpPr>
        <p:spPr/>
        <p:txBody>
          <a:bodyPr/>
          <a:lstStyle/>
          <a:p>
            <a:fld id="{C93F755F-BE7B-4986-BA9A-64234DBAD4D4}" type="datetimeFigureOut">
              <a:rPr lang="fr-FR" smtClean="0"/>
              <a:t>18/09/2017</a:t>
            </a:fld>
            <a:endParaRPr lang="fr-FR"/>
          </a:p>
        </p:txBody>
      </p:sp>
      <p:sp>
        <p:nvSpPr>
          <p:cNvPr id="4" name="Espace réservé du pied de page 3">
            <a:extLst>
              <a:ext uri="{FF2B5EF4-FFF2-40B4-BE49-F238E27FC236}">
                <a16:creationId xmlns:a16="http://schemas.microsoft.com/office/drawing/2014/main" id="{2AC9A919-9615-4E36-B299-BB7E22049A9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FBDEC79-A3BA-4F85-AC31-B1E3839E9A5A}"/>
              </a:ext>
            </a:extLst>
          </p:cNvPr>
          <p:cNvSpPr>
            <a:spLocks noGrp="1"/>
          </p:cNvSpPr>
          <p:nvPr>
            <p:ph type="sldNum" sz="quarter" idx="12"/>
          </p:nvPr>
        </p:nvSpPr>
        <p:spPr/>
        <p:txBody>
          <a:bodyPr/>
          <a:lstStyle/>
          <a:p>
            <a:fld id="{23207134-A84F-4456-8E7F-B4D9C0522B71}" type="slidenum">
              <a:rPr lang="fr-FR" smtClean="0"/>
              <a:t>‹N°›</a:t>
            </a:fld>
            <a:endParaRPr lang="fr-FR"/>
          </a:p>
        </p:txBody>
      </p:sp>
    </p:spTree>
    <p:extLst>
      <p:ext uri="{BB962C8B-B14F-4D97-AF65-F5344CB8AC3E}">
        <p14:creationId xmlns:p14="http://schemas.microsoft.com/office/powerpoint/2010/main" val="1455212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C0D9641-FAB5-4746-9EA6-AEE09EDD50BD}"/>
              </a:ext>
            </a:extLst>
          </p:cNvPr>
          <p:cNvSpPr>
            <a:spLocks noGrp="1"/>
          </p:cNvSpPr>
          <p:nvPr>
            <p:ph type="dt" sz="half" idx="10"/>
          </p:nvPr>
        </p:nvSpPr>
        <p:spPr/>
        <p:txBody>
          <a:bodyPr/>
          <a:lstStyle/>
          <a:p>
            <a:fld id="{C93F755F-BE7B-4986-BA9A-64234DBAD4D4}" type="datetimeFigureOut">
              <a:rPr lang="fr-FR" smtClean="0"/>
              <a:t>18/09/2017</a:t>
            </a:fld>
            <a:endParaRPr lang="fr-FR"/>
          </a:p>
        </p:txBody>
      </p:sp>
      <p:sp>
        <p:nvSpPr>
          <p:cNvPr id="3" name="Espace réservé du pied de page 2">
            <a:extLst>
              <a:ext uri="{FF2B5EF4-FFF2-40B4-BE49-F238E27FC236}">
                <a16:creationId xmlns:a16="http://schemas.microsoft.com/office/drawing/2014/main" id="{6D7C76F9-E975-4537-BEFD-62332AD3C171}"/>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D63DB991-8BF8-4E83-A242-0FB0C143141A}"/>
              </a:ext>
            </a:extLst>
          </p:cNvPr>
          <p:cNvSpPr>
            <a:spLocks noGrp="1"/>
          </p:cNvSpPr>
          <p:nvPr>
            <p:ph type="sldNum" sz="quarter" idx="12"/>
          </p:nvPr>
        </p:nvSpPr>
        <p:spPr/>
        <p:txBody>
          <a:bodyPr/>
          <a:lstStyle/>
          <a:p>
            <a:fld id="{23207134-A84F-4456-8E7F-B4D9C0522B71}" type="slidenum">
              <a:rPr lang="fr-FR" smtClean="0"/>
              <a:t>‹N°›</a:t>
            </a:fld>
            <a:endParaRPr lang="fr-FR"/>
          </a:p>
        </p:txBody>
      </p:sp>
    </p:spTree>
    <p:extLst>
      <p:ext uri="{BB962C8B-B14F-4D97-AF65-F5344CB8AC3E}">
        <p14:creationId xmlns:p14="http://schemas.microsoft.com/office/powerpoint/2010/main" val="2696156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4D1CCC-A6D9-41D7-B68B-1844B5D9FB8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9E46130C-8B44-46E3-82B9-17F52F8A4B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E58C70F-596C-480E-977A-8972976766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FD3FBBFE-A643-422C-BD7E-CE76304FA4B5}"/>
              </a:ext>
            </a:extLst>
          </p:cNvPr>
          <p:cNvSpPr>
            <a:spLocks noGrp="1"/>
          </p:cNvSpPr>
          <p:nvPr>
            <p:ph type="dt" sz="half" idx="10"/>
          </p:nvPr>
        </p:nvSpPr>
        <p:spPr/>
        <p:txBody>
          <a:bodyPr/>
          <a:lstStyle/>
          <a:p>
            <a:fld id="{C93F755F-BE7B-4986-BA9A-64234DBAD4D4}" type="datetimeFigureOut">
              <a:rPr lang="fr-FR" smtClean="0"/>
              <a:t>18/09/2017</a:t>
            </a:fld>
            <a:endParaRPr lang="fr-FR"/>
          </a:p>
        </p:txBody>
      </p:sp>
      <p:sp>
        <p:nvSpPr>
          <p:cNvPr id="6" name="Espace réservé du pied de page 5">
            <a:extLst>
              <a:ext uri="{FF2B5EF4-FFF2-40B4-BE49-F238E27FC236}">
                <a16:creationId xmlns:a16="http://schemas.microsoft.com/office/drawing/2014/main" id="{FAA8CD80-D20C-4904-8807-CA61F8DCE9F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8BBBC67-D0C1-40A9-8952-A251EA28B0AE}"/>
              </a:ext>
            </a:extLst>
          </p:cNvPr>
          <p:cNvSpPr>
            <a:spLocks noGrp="1"/>
          </p:cNvSpPr>
          <p:nvPr>
            <p:ph type="sldNum" sz="quarter" idx="12"/>
          </p:nvPr>
        </p:nvSpPr>
        <p:spPr/>
        <p:txBody>
          <a:bodyPr/>
          <a:lstStyle/>
          <a:p>
            <a:fld id="{23207134-A84F-4456-8E7F-B4D9C0522B71}" type="slidenum">
              <a:rPr lang="fr-FR" smtClean="0"/>
              <a:t>‹N°›</a:t>
            </a:fld>
            <a:endParaRPr lang="fr-FR"/>
          </a:p>
        </p:txBody>
      </p:sp>
    </p:spTree>
    <p:extLst>
      <p:ext uri="{BB962C8B-B14F-4D97-AF65-F5344CB8AC3E}">
        <p14:creationId xmlns:p14="http://schemas.microsoft.com/office/powerpoint/2010/main" val="2914844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8F4EF1-658A-4153-9158-0959FF8AA44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6458B61-3EEF-40AB-984A-C2713ECE0B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39E4528D-C836-4AB2-AFA4-650EBFD141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0881E400-D695-4C4F-83FB-F9CB73CCCBB6}"/>
              </a:ext>
            </a:extLst>
          </p:cNvPr>
          <p:cNvSpPr>
            <a:spLocks noGrp="1"/>
          </p:cNvSpPr>
          <p:nvPr>
            <p:ph type="dt" sz="half" idx="10"/>
          </p:nvPr>
        </p:nvSpPr>
        <p:spPr/>
        <p:txBody>
          <a:bodyPr/>
          <a:lstStyle/>
          <a:p>
            <a:fld id="{C93F755F-BE7B-4986-BA9A-64234DBAD4D4}" type="datetimeFigureOut">
              <a:rPr lang="fr-FR" smtClean="0"/>
              <a:t>18/09/2017</a:t>
            </a:fld>
            <a:endParaRPr lang="fr-FR"/>
          </a:p>
        </p:txBody>
      </p:sp>
      <p:sp>
        <p:nvSpPr>
          <p:cNvPr id="6" name="Espace réservé du pied de page 5">
            <a:extLst>
              <a:ext uri="{FF2B5EF4-FFF2-40B4-BE49-F238E27FC236}">
                <a16:creationId xmlns:a16="http://schemas.microsoft.com/office/drawing/2014/main" id="{9678AC83-614D-4CDE-9D41-BD58AD8470E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E6965D7-696B-45B3-B856-7C3831D4513A}"/>
              </a:ext>
            </a:extLst>
          </p:cNvPr>
          <p:cNvSpPr>
            <a:spLocks noGrp="1"/>
          </p:cNvSpPr>
          <p:nvPr>
            <p:ph type="sldNum" sz="quarter" idx="12"/>
          </p:nvPr>
        </p:nvSpPr>
        <p:spPr/>
        <p:txBody>
          <a:bodyPr/>
          <a:lstStyle/>
          <a:p>
            <a:fld id="{23207134-A84F-4456-8E7F-B4D9C0522B71}" type="slidenum">
              <a:rPr lang="fr-FR" smtClean="0"/>
              <a:t>‹N°›</a:t>
            </a:fld>
            <a:endParaRPr lang="fr-FR"/>
          </a:p>
        </p:txBody>
      </p:sp>
    </p:spTree>
    <p:extLst>
      <p:ext uri="{BB962C8B-B14F-4D97-AF65-F5344CB8AC3E}">
        <p14:creationId xmlns:p14="http://schemas.microsoft.com/office/powerpoint/2010/main" val="2224920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1F3648D-8AE2-48C3-AD09-194FC8323D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8C04884-8537-438B-AEF0-05422678ED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DAD348C-C543-4C73-BDAA-C5858C0D92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3F755F-BE7B-4986-BA9A-64234DBAD4D4}" type="datetimeFigureOut">
              <a:rPr lang="fr-FR" smtClean="0"/>
              <a:t>18/09/2017</a:t>
            </a:fld>
            <a:endParaRPr lang="fr-FR"/>
          </a:p>
        </p:txBody>
      </p:sp>
      <p:sp>
        <p:nvSpPr>
          <p:cNvPr id="5" name="Espace réservé du pied de page 4">
            <a:extLst>
              <a:ext uri="{FF2B5EF4-FFF2-40B4-BE49-F238E27FC236}">
                <a16:creationId xmlns:a16="http://schemas.microsoft.com/office/drawing/2014/main" id="{09D3DDF6-57D6-4950-87A0-C6B3712E0D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D2C09E2-A8F0-4B50-8CBE-D04DE1904F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207134-A84F-4456-8E7F-B4D9C0522B71}" type="slidenum">
              <a:rPr lang="fr-FR" smtClean="0"/>
              <a:t>‹N°›</a:t>
            </a:fld>
            <a:endParaRPr lang="fr-FR"/>
          </a:p>
        </p:txBody>
      </p:sp>
    </p:spTree>
    <p:extLst>
      <p:ext uri="{BB962C8B-B14F-4D97-AF65-F5344CB8AC3E}">
        <p14:creationId xmlns:p14="http://schemas.microsoft.com/office/powerpoint/2010/main" val="45521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shadeToTitle="1">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4102" name="Picture 6" descr="Fondation Vincent van Gogh Arles">
            <a:extLst>
              <a:ext uri="{FF2B5EF4-FFF2-40B4-BE49-F238E27FC236}">
                <a16:creationId xmlns:a16="http://schemas.microsoft.com/office/drawing/2014/main" id="{125D57FD-EC9A-4596-BDCE-D36E17C8C8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1425" y="789831"/>
            <a:ext cx="3862250" cy="2411551"/>
          </a:xfrm>
          <a:prstGeom prst="rect">
            <a:avLst/>
          </a:prstGeom>
          <a:noFill/>
          <a:extLst>
            <a:ext uri="{909E8E84-426E-40DD-AFC4-6F175D3DCCD1}">
              <a14:hiddenFill xmlns:a14="http://schemas.microsoft.com/office/drawing/2010/main">
                <a:solidFill>
                  <a:srgbClr val="FFFFFF"/>
                </a:solidFill>
              </a14:hiddenFill>
            </a:ext>
          </a:extLst>
        </p:spPr>
      </p:pic>
      <p:sp>
        <p:nvSpPr>
          <p:cNvPr id="6" name="Titre 5">
            <a:extLst>
              <a:ext uri="{FF2B5EF4-FFF2-40B4-BE49-F238E27FC236}">
                <a16:creationId xmlns:a16="http://schemas.microsoft.com/office/drawing/2014/main" id="{266AA0DC-5825-43DE-A936-8E23610AF071}"/>
              </a:ext>
            </a:extLst>
          </p:cNvPr>
          <p:cNvSpPr>
            <a:spLocks noGrp="1"/>
          </p:cNvSpPr>
          <p:nvPr>
            <p:ph type="ctrTitle"/>
          </p:nvPr>
        </p:nvSpPr>
        <p:spPr>
          <a:xfrm>
            <a:off x="1973338" y="3768463"/>
            <a:ext cx="7886699" cy="830170"/>
          </a:xfrm>
        </p:spPr>
        <p:txBody>
          <a:bodyPr>
            <a:normAutofit/>
          </a:bodyPr>
          <a:lstStyle/>
          <a:p>
            <a:r>
              <a:rPr lang="fr-FR" sz="4900" b="1" dirty="0">
                <a:solidFill>
                  <a:schemeClr val="accent1">
                    <a:lumMod val="50000"/>
                  </a:schemeClr>
                </a:solidFill>
              </a:rPr>
              <a:t>expositions septembre 2017</a:t>
            </a:r>
            <a:endParaRPr lang="fr-FR" dirty="0"/>
          </a:p>
        </p:txBody>
      </p:sp>
      <p:sp>
        <p:nvSpPr>
          <p:cNvPr id="2" name="ZoneTexte 1">
            <a:extLst>
              <a:ext uri="{FF2B5EF4-FFF2-40B4-BE49-F238E27FC236}">
                <a16:creationId xmlns:a16="http://schemas.microsoft.com/office/drawing/2014/main" id="{195C23C9-E2B9-4414-B0F9-BE263A97EB1C}"/>
              </a:ext>
            </a:extLst>
          </p:cNvPr>
          <p:cNvSpPr txBox="1"/>
          <p:nvPr/>
        </p:nvSpPr>
        <p:spPr>
          <a:xfrm>
            <a:off x="1677880" y="6107837"/>
            <a:ext cx="8780015" cy="261610"/>
          </a:xfrm>
          <a:prstGeom prst="rect">
            <a:avLst/>
          </a:prstGeom>
          <a:noFill/>
        </p:spPr>
        <p:txBody>
          <a:bodyPr wrap="square" rtlCol="0">
            <a:spAutoFit/>
          </a:bodyPr>
          <a:lstStyle/>
          <a:p>
            <a:r>
              <a:rPr lang="fr-FR" sz="1100" dirty="0"/>
              <a:t>Document réalisé par Sophie </a:t>
            </a:r>
            <a:r>
              <a:rPr lang="fr-FR" sz="1100" dirty="0" err="1"/>
              <a:t>Dehorter</a:t>
            </a:r>
            <a:r>
              <a:rPr lang="fr-FR" sz="1100" dirty="0"/>
              <a:t>, avec l’aide de Ghislaine </a:t>
            </a:r>
            <a:r>
              <a:rPr lang="fr-FR" sz="1100" dirty="0" err="1"/>
              <a:t>Zaneboni</a:t>
            </a:r>
            <a:r>
              <a:rPr lang="fr-FR" sz="1100" dirty="0"/>
              <a:t>, dans le cadre de la visite de la classe de 1</a:t>
            </a:r>
            <a:r>
              <a:rPr lang="fr-FR" sz="1100" baseline="30000" dirty="0"/>
              <a:t>ère</a:t>
            </a:r>
            <a:r>
              <a:rPr lang="fr-FR" sz="1100" dirty="0"/>
              <a:t> L du Lycée Henri Matisse, Vence</a:t>
            </a:r>
          </a:p>
        </p:txBody>
      </p:sp>
    </p:spTree>
    <p:extLst>
      <p:ext uri="{BB962C8B-B14F-4D97-AF65-F5344CB8AC3E}">
        <p14:creationId xmlns:p14="http://schemas.microsoft.com/office/powerpoint/2010/main" val="1461433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www.enrevenantdelexpo.com/wp-content/uploads/2017/03/Alice-Neel-Gerard-Malaga-1969.jpg">
            <a:extLst>
              <a:ext uri="{FF2B5EF4-FFF2-40B4-BE49-F238E27FC236}">
                <a16:creationId xmlns:a16="http://schemas.microsoft.com/office/drawing/2014/main" id="{49524486-8D1F-4DE7-96CB-595E5C8600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58" t="5972" r="7034" b="5000"/>
          <a:stretch/>
        </p:blipFill>
        <p:spPr bwMode="auto">
          <a:xfrm>
            <a:off x="6915151" y="333375"/>
            <a:ext cx="4305300" cy="61055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BA5F8C6-85A4-4DB8-9D2E-BC80FACF7925}"/>
              </a:ext>
            </a:extLst>
          </p:cNvPr>
          <p:cNvSpPr/>
          <p:nvPr/>
        </p:nvSpPr>
        <p:spPr>
          <a:xfrm>
            <a:off x="2396623" y="5701784"/>
            <a:ext cx="3931654" cy="369332"/>
          </a:xfrm>
          <a:prstGeom prst="rect">
            <a:avLst/>
          </a:prstGeom>
        </p:spPr>
        <p:txBody>
          <a:bodyPr wrap="none">
            <a:spAutoFit/>
          </a:bodyPr>
          <a:lstStyle/>
          <a:p>
            <a:r>
              <a:rPr lang="fr-FR" b="0" i="0" dirty="0">
                <a:solidFill>
                  <a:srgbClr val="F3F3F3"/>
                </a:solidFill>
                <a:effectLst/>
                <a:latin typeface="Verdana" panose="020B0604030504040204" pitchFamily="34" charset="0"/>
              </a:rPr>
              <a:t>Alice </a:t>
            </a:r>
            <a:r>
              <a:rPr lang="fr-FR" b="0" i="0" dirty="0" err="1">
                <a:solidFill>
                  <a:srgbClr val="F3F3F3"/>
                </a:solidFill>
                <a:effectLst/>
                <a:latin typeface="Verdana" panose="020B0604030504040204" pitchFamily="34" charset="0"/>
              </a:rPr>
              <a:t>Neel</a:t>
            </a:r>
            <a:r>
              <a:rPr lang="fr-FR" b="0" i="0" dirty="0">
                <a:solidFill>
                  <a:srgbClr val="F3F3F3"/>
                </a:solidFill>
                <a:effectLst/>
                <a:latin typeface="Verdana" panose="020B0604030504040204" pitchFamily="34" charset="0"/>
              </a:rPr>
              <a:t>, </a:t>
            </a:r>
            <a:r>
              <a:rPr lang="fr-FR" b="0" i="1" dirty="0">
                <a:solidFill>
                  <a:srgbClr val="F3F3F3"/>
                </a:solidFill>
                <a:effectLst/>
                <a:latin typeface="Verdana" panose="020B0604030504040204" pitchFamily="34" charset="0"/>
              </a:rPr>
              <a:t>Gerard Malaga</a:t>
            </a:r>
            <a:r>
              <a:rPr lang="fr-FR" b="0" i="0" dirty="0">
                <a:solidFill>
                  <a:srgbClr val="F3F3F3"/>
                </a:solidFill>
                <a:effectLst/>
                <a:latin typeface="Verdana" panose="020B0604030504040204" pitchFamily="34" charset="0"/>
              </a:rPr>
              <a:t>, 1969</a:t>
            </a:r>
            <a:endParaRPr lang="fr-FR" dirty="0"/>
          </a:p>
        </p:txBody>
      </p:sp>
      <p:pic>
        <p:nvPicPr>
          <p:cNvPr id="18436" name="Picture 4" descr="https://www.enrevenantdelexpo.com/wp-content/uploads/2017/03/Alice-Neel-Peintre-de-la-vie-moderne-Fondation-Vincent-van-Gogh-Arles-Vue-de-lexposition-41.jpg">
            <a:extLst>
              <a:ext uri="{FF2B5EF4-FFF2-40B4-BE49-F238E27FC236}">
                <a16:creationId xmlns:a16="http://schemas.microsoft.com/office/drawing/2014/main" id="{F0F8D4D8-E990-4B92-B53A-774DAFCD02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176" y="411751"/>
            <a:ext cx="3416300" cy="2559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405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655AED-23EF-4A78-A4C9-E2C542507F9B}"/>
              </a:ext>
            </a:extLst>
          </p:cNvPr>
          <p:cNvSpPr/>
          <p:nvPr/>
        </p:nvSpPr>
        <p:spPr>
          <a:xfrm>
            <a:off x="6219825" y="5062835"/>
            <a:ext cx="4848225" cy="954107"/>
          </a:xfrm>
          <a:prstGeom prst="rect">
            <a:avLst/>
          </a:prstGeom>
        </p:spPr>
        <p:txBody>
          <a:bodyPr wrap="square">
            <a:spAutoFit/>
          </a:bodyPr>
          <a:lstStyle/>
          <a:p>
            <a:r>
              <a:rPr lang="fr-FR" sz="2000" b="1" i="0" dirty="0">
                <a:solidFill>
                  <a:srgbClr val="F3F3F3"/>
                </a:solidFill>
                <a:effectLst/>
                <a:latin typeface="Verdana" panose="020B0604030504040204" pitchFamily="34" charset="0"/>
              </a:rPr>
              <a:t>Alice </a:t>
            </a:r>
            <a:r>
              <a:rPr lang="fr-FR" sz="2000" b="1" i="0" dirty="0" err="1">
                <a:solidFill>
                  <a:srgbClr val="F3F3F3"/>
                </a:solidFill>
                <a:effectLst/>
                <a:latin typeface="Verdana" panose="020B0604030504040204" pitchFamily="34" charset="0"/>
              </a:rPr>
              <a:t>Neel</a:t>
            </a:r>
            <a:r>
              <a:rPr lang="fr-FR" sz="2000" b="1" i="0" dirty="0">
                <a:solidFill>
                  <a:srgbClr val="F3F3F3"/>
                </a:solidFill>
                <a:effectLst/>
                <a:latin typeface="Verdana" panose="020B0604030504040204" pitchFamily="34" charset="0"/>
              </a:rPr>
              <a:t>, </a:t>
            </a:r>
            <a:r>
              <a:rPr lang="fr-FR" sz="2000" b="1" i="1" dirty="0">
                <a:solidFill>
                  <a:srgbClr val="F3F3F3"/>
                </a:solidFill>
                <a:effectLst/>
                <a:latin typeface="Verdana" panose="020B0604030504040204" pitchFamily="34" charset="0"/>
              </a:rPr>
              <a:t>Michel </a:t>
            </a:r>
            <a:r>
              <a:rPr lang="fr-FR" sz="2000" b="1" i="1" dirty="0" err="1">
                <a:solidFill>
                  <a:srgbClr val="F3F3F3"/>
                </a:solidFill>
                <a:effectLst/>
                <a:latin typeface="Verdana" panose="020B0604030504040204" pitchFamily="34" charset="0"/>
              </a:rPr>
              <a:t>Auder</a:t>
            </a:r>
            <a:r>
              <a:rPr lang="fr-FR" sz="2000" b="1" i="1" dirty="0">
                <a:solidFill>
                  <a:srgbClr val="F3F3F3"/>
                </a:solidFill>
                <a:effectLst/>
                <a:latin typeface="Verdana" panose="020B0604030504040204" pitchFamily="34" charset="0"/>
              </a:rPr>
              <a:t>, </a:t>
            </a:r>
            <a:r>
              <a:rPr lang="fr-FR" sz="2000" b="1" i="0" dirty="0">
                <a:solidFill>
                  <a:srgbClr val="F3F3F3"/>
                </a:solidFill>
                <a:effectLst/>
                <a:latin typeface="Verdana" panose="020B0604030504040204" pitchFamily="34" charset="0"/>
              </a:rPr>
              <a:t>1980 </a:t>
            </a:r>
          </a:p>
          <a:p>
            <a:r>
              <a:rPr lang="fr-FR" b="0" i="0" dirty="0">
                <a:solidFill>
                  <a:srgbClr val="F3F3F3"/>
                </a:solidFill>
                <a:effectLst/>
                <a:latin typeface="Verdana" panose="020B0604030504040204" pitchFamily="34" charset="0"/>
              </a:rPr>
              <a:t>Huile sur toile, </a:t>
            </a:r>
          </a:p>
          <a:p>
            <a:r>
              <a:rPr lang="fr-FR" b="0" i="0" dirty="0">
                <a:solidFill>
                  <a:srgbClr val="F3F3F3"/>
                </a:solidFill>
                <a:effectLst/>
                <a:latin typeface="Verdana" panose="020B0604030504040204" pitchFamily="34" charset="0"/>
              </a:rPr>
              <a:t>Succession d’Alice </a:t>
            </a:r>
            <a:r>
              <a:rPr lang="fr-FR" b="0" i="0" dirty="0" err="1">
                <a:solidFill>
                  <a:srgbClr val="F3F3F3"/>
                </a:solidFill>
                <a:effectLst/>
                <a:latin typeface="Verdana" panose="020B0604030504040204" pitchFamily="34" charset="0"/>
              </a:rPr>
              <a:t>Neel</a:t>
            </a:r>
            <a:endParaRPr lang="fr-FR" sz="1200" dirty="0"/>
          </a:p>
        </p:txBody>
      </p:sp>
      <p:pic>
        <p:nvPicPr>
          <p:cNvPr id="4" name="Image 3">
            <a:extLst>
              <a:ext uri="{FF2B5EF4-FFF2-40B4-BE49-F238E27FC236}">
                <a16:creationId xmlns:a16="http://schemas.microsoft.com/office/drawing/2014/main" id="{ACF8E07C-F620-4120-8888-C8254D302FDE}"/>
              </a:ext>
            </a:extLst>
          </p:cNvPr>
          <p:cNvPicPr>
            <a:picLocks noChangeAspect="1"/>
          </p:cNvPicPr>
          <p:nvPr/>
        </p:nvPicPr>
        <p:blipFill rotWithShape="1">
          <a:blip r:embed="rId2">
            <a:extLst>
              <a:ext uri="{28A0092B-C50C-407E-A947-70E740481C1C}">
                <a14:useLocalDpi xmlns:a14="http://schemas.microsoft.com/office/drawing/2010/main" val="0"/>
              </a:ext>
            </a:extLst>
          </a:blip>
          <a:srcRect t="6388" b="23195"/>
          <a:stretch/>
        </p:blipFill>
        <p:spPr>
          <a:xfrm>
            <a:off x="350274" y="328910"/>
            <a:ext cx="4951708" cy="6176665"/>
          </a:xfrm>
          <a:prstGeom prst="rect">
            <a:avLst/>
          </a:prstGeom>
        </p:spPr>
      </p:pic>
    </p:spTree>
    <p:extLst>
      <p:ext uri="{BB962C8B-B14F-4D97-AF65-F5344CB8AC3E}">
        <p14:creationId xmlns:p14="http://schemas.microsoft.com/office/powerpoint/2010/main" val="3350863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ésultat de recherche d'images pour &quot;henry geldzahler alice neel&quot;">
            <a:extLst>
              <a:ext uri="{FF2B5EF4-FFF2-40B4-BE49-F238E27FC236}">
                <a16:creationId xmlns:a16="http://schemas.microsoft.com/office/drawing/2014/main" id="{02130A48-61C0-4F13-98AB-FB419B3679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918" y="524567"/>
            <a:ext cx="3890403" cy="57422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62461F0-A173-4767-9B5C-FABFFCB67151}"/>
              </a:ext>
            </a:extLst>
          </p:cNvPr>
          <p:cNvSpPr/>
          <p:nvPr/>
        </p:nvSpPr>
        <p:spPr>
          <a:xfrm>
            <a:off x="5937437" y="5004975"/>
            <a:ext cx="4848225" cy="1261884"/>
          </a:xfrm>
          <a:prstGeom prst="rect">
            <a:avLst/>
          </a:prstGeom>
        </p:spPr>
        <p:txBody>
          <a:bodyPr wrap="square">
            <a:spAutoFit/>
          </a:bodyPr>
          <a:lstStyle/>
          <a:p>
            <a:r>
              <a:rPr lang="fr-FR" sz="2000" b="1" i="0" dirty="0">
                <a:solidFill>
                  <a:srgbClr val="F3F3F3"/>
                </a:solidFill>
                <a:effectLst/>
                <a:latin typeface="Verdana" panose="020B0604030504040204" pitchFamily="34" charset="0"/>
              </a:rPr>
              <a:t>Alice </a:t>
            </a:r>
            <a:r>
              <a:rPr lang="fr-FR" sz="2000" b="1" i="0" dirty="0" err="1">
                <a:solidFill>
                  <a:srgbClr val="F3F3F3"/>
                </a:solidFill>
                <a:effectLst/>
                <a:latin typeface="Verdana" panose="020B0604030504040204" pitchFamily="34" charset="0"/>
              </a:rPr>
              <a:t>Neel</a:t>
            </a:r>
            <a:r>
              <a:rPr lang="fr-FR" sz="2000" b="1" i="0" dirty="0">
                <a:solidFill>
                  <a:srgbClr val="F3F3F3"/>
                </a:solidFill>
                <a:effectLst/>
                <a:latin typeface="Verdana" panose="020B0604030504040204" pitchFamily="34" charset="0"/>
              </a:rPr>
              <a:t>, </a:t>
            </a:r>
            <a:r>
              <a:rPr lang="fr-FR" sz="2000" b="1" i="1" dirty="0">
                <a:solidFill>
                  <a:srgbClr val="F3F3F3"/>
                </a:solidFill>
                <a:effectLst/>
                <a:latin typeface="Verdana" panose="020B0604030504040204" pitchFamily="34" charset="0"/>
              </a:rPr>
              <a:t>Henry </a:t>
            </a:r>
            <a:r>
              <a:rPr lang="fr-FR" sz="2000" b="1" i="1" dirty="0" err="1">
                <a:solidFill>
                  <a:srgbClr val="F3F3F3"/>
                </a:solidFill>
                <a:effectLst/>
                <a:latin typeface="Verdana" panose="020B0604030504040204" pitchFamily="34" charset="0"/>
              </a:rPr>
              <a:t>Geldzahler</a:t>
            </a:r>
            <a:r>
              <a:rPr lang="fr-FR" sz="2000" b="1" i="1" dirty="0">
                <a:solidFill>
                  <a:srgbClr val="F3F3F3"/>
                </a:solidFill>
                <a:effectLst/>
                <a:latin typeface="Verdana" panose="020B0604030504040204" pitchFamily="34" charset="0"/>
              </a:rPr>
              <a:t>, </a:t>
            </a:r>
            <a:r>
              <a:rPr lang="fr-FR" sz="2000" b="1" i="0" dirty="0">
                <a:solidFill>
                  <a:srgbClr val="F3F3F3"/>
                </a:solidFill>
                <a:effectLst/>
                <a:latin typeface="Verdana" panose="020B0604030504040204" pitchFamily="34" charset="0"/>
              </a:rPr>
              <a:t>1967 </a:t>
            </a:r>
          </a:p>
          <a:p>
            <a:r>
              <a:rPr lang="fr-FR" b="0" i="0" dirty="0">
                <a:solidFill>
                  <a:srgbClr val="F3F3F3"/>
                </a:solidFill>
                <a:effectLst/>
                <a:latin typeface="Verdana" panose="020B0604030504040204" pitchFamily="34" charset="0"/>
              </a:rPr>
              <a:t>Huile sur toile, </a:t>
            </a:r>
          </a:p>
          <a:p>
            <a:r>
              <a:rPr lang="fr-FR" b="0" i="0" dirty="0" err="1">
                <a:solidFill>
                  <a:srgbClr val="F3F3F3"/>
                </a:solidFill>
                <a:effectLst/>
                <a:latin typeface="Verdana" panose="020B0604030504040204" pitchFamily="34" charset="0"/>
              </a:rPr>
              <a:t>Metropolitan</a:t>
            </a:r>
            <a:r>
              <a:rPr lang="fr-FR" b="0" i="0" dirty="0">
                <a:solidFill>
                  <a:srgbClr val="F3F3F3"/>
                </a:solidFill>
                <a:effectLst/>
                <a:latin typeface="Verdana" panose="020B0604030504040204" pitchFamily="34" charset="0"/>
              </a:rPr>
              <a:t> Museum of Art, New York</a:t>
            </a:r>
            <a:endParaRPr lang="fr-FR" sz="1200" dirty="0"/>
          </a:p>
        </p:txBody>
      </p:sp>
    </p:spTree>
    <p:extLst>
      <p:ext uri="{BB962C8B-B14F-4D97-AF65-F5344CB8AC3E}">
        <p14:creationId xmlns:p14="http://schemas.microsoft.com/office/powerpoint/2010/main" val="4214144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F1E035-F65B-4945-8B14-FD0D58A92BE3}"/>
              </a:ext>
            </a:extLst>
          </p:cNvPr>
          <p:cNvSpPr/>
          <p:nvPr/>
        </p:nvSpPr>
        <p:spPr>
          <a:xfrm>
            <a:off x="2824358" y="5454134"/>
            <a:ext cx="3209533" cy="369332"/>
          </a:xfrm>
          <a:prstGeom prst="rect">
            <a:avLst/>
          </a:prstGeom>
        </p:spPr>
        <p:txBody>
          <a:bodyPr wrap="none">
            <a:spAutoFit/>
          </a:bodyPr>
          <a:lstStyle/>
          <a:p>
            <a:r>
              <a:rPr lang="fr-FR" b="0" i="0" dirty="0">
                <a:solidFill>
                  <a:srgbClr val="F3F3F3"/>
                </a:solidFill>
                <a:effectLst/>
                <a:latin typeface="Verdana" panose="020B0604030504040204" pitchFamily="34" charset="0"/>
              </a:rPr>
              <a:t>Alice </a:t>
            </a:r>
            <a:r>
              <a:rPr lang="fr-FR" b="0" i="0" dirty="0" err="1">
                <a:solidFill>
                  <a:srgbClr val="F3F3F3"/>
                </a:solidFill>
                <a:effectLst/>
                <a:latin typeface="Verdana" panose="020B0604030504040204" pitchFamily="34" charset="0"/>
              </a:rPr>
              <a:t>Neel</a:t>
            </a:r>
            <a:r>
              <a:rPr lang="fr-FR" b="0" i="0" dirty="0">
                <a:solidFill>
                  <a:srgbClr val="F3F3F3"/>
                </a:solidFill>
                <a:effectLst/>
                <a:latin typeface="Verdana" panose="020B0604030504040204" pitchFamily="34" charset="0"/>
              </a:rPr>
              <a:t>, </a:t>
            </a:r>
            <a:r>
              <a:rPr lang="fr-FR" b="0" i="1" dirty="0">
                <a:solidFill>
                  <a:srgbClr val="F3F3F3"/>
                </a:solidFill>
                <a:effectLst/>
                <a:latin typeface="Verdana" panose="020B0604030504040204" pitchFamily="34" charset="0"/>
              </a:rPr>
              <a:t>Gus Hall</a:t>
            </a:r>
            <a:r>
              <a:rPr lang="fr-FR" b="0" i="0" dirty="0">
                <a:solidFill>
                  <a:srgbClr val="F3F3F3"/>
                </a:solidFill>
                <a:effectLst/>
                <a:latin typeface="Verdana" panose="020B0604030504040204" pitchFamily="34" charset="0"/>
              </a:rPr>
              <a:t>, 1981</a:t>
            </a:r>
            <a:endParaRPr lang="fr-FR" dirty="0"/>
          </a:p>
        </p:txBody>
      </p:sp>
      <p:pic>
        <p:nvPicPr>
          <p:cNvPr id="15364" name="Picture 4" descr="http://www.hatjecantz.de/files/neel_alice_gus_hall.jpg">
            <a:extLst>
              <a:ext uri="{FF2B5EF4-FFF2-40B4-BE49-F238E27FC236}">
                <a16:creationId xmlns:a16="http://schemas.microsoft.com/office/drawing/2014/main" id="{A6DB827E-945D-49A7-8F1F-B927D91DF3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6651" y="498990"/>
            <a:ext cx="4126586" cy="5860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885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6D2135B-9BC7-4894-BC9F-0DAC2BFA8CF2}"/>
              </a:ext>
            </a:extLst>
          </p:cNvPr>
          <p:cNvPicPr>
            <a:picLocks noChangeAspect="1"/>
          </p:cNvPicPr>
          <p:nvPr/>
        </p:nvPicPr>
        <p:blipFill rotWithShape="1">
          <a:blip r:embed="rId2">
            <a:extLst>
              <a:ext uri="{28A0092B-C50C-407E-A947-70E740481C1C}">
                <a14:useLocalDpi xmlns:a14="http://schemas.microsoft.com/office/drawing/2010/main" val="0"/>
              </a:ext>
            </a:extLst>
          </a:blip>
          <a:srcRect l="6453" t="4861" r="3992" b="16110"/>
          <a:stretch/>
        </p:blipFill>
        <p:spPr>
          <a:xfrm>
            <a:off x="7239000" y="209550"/>
            <a:ext cx="4010025" cy="6268418"/>
          </a:xfrm>
          <a:prstGeom prst="rect">
            <a:avLst/>
          </a:prstGeom>
        </p:spPr>
      </p:pic>
      <p:sp>
        <p:nvSpPr>
          <p:cNvPr id="4" name="Rectangle 3">
            <a:extLst>
              <a:ext uri="{FF2B5EF4-FFF2-40B4-BE49-F238E27FC236}">
                <a16:creationId xmlns:a16="http://schemas.microsoft.com/office/drawing/2014/main" id="{DD1C6BD5-E73E-40FC-9351-37ECA000EC08}"/>
              </a:ext>
            </a:extLst>
          </p:cNvPr>
          <p:cNvSpPr/>
          <p:nvPr/>
        </p:nvSpPr>
        <p:spPr>
          <a:xfrm>
            <a:off x="836519" y="4966307"/>
            <a:ext cx="6096000" cy="1231106"/>
          </a:xfrm>
          <a:prstGeom prst="rect">
            <a:avLst/>
          </a:prstGeom>
        </p:spPr>
        <p:txBody>
          <a:bodyPr>
            <a:spAutoFit/>
          </a:bodyPr>
          <a:lstStyle/>
          <a:p>
            <a:r>
              <a:rPr lang="fr-FR" sz="2000" b="1" i="0" dirty="0">
                <a:solidFill>
                  <a:srgbClr val="F3F3F3"/>
                </a:solidFill>
                <a:effectLst/>
                <a:latin typeface="Verdana" panose="020B0604030504040204" pitchFamily="34" charset="0"/>
              </a:rPr>
              <a:t>Alice </a:t>
            </a:r>
            <a:r>
              <a:rPr lang="fr-FR" sz="2000" b="1" i="0" dirty="0" err="1">
                <a:solidFill>
                  <a:srgbClr val="F3F3F3"/>
                </a:solidFill>
                <a:effectLst/>
                <a:latin typeface="Verdana" panose="020B0604030504040204" pitchFamily="34" charset="0"/>
              </a:rPr>
              <a:t>Neel</a:t>
            </a:r>
            <a:r>
              <a:rPr lang="fr-FR" sz="2000" b="1" i="0" dirty="0">
                <a:solidFill>
                  <a:srgbClr val="F3F3F3"/>
                </a:solidFill>
                <a:effectLst/>
                <a:latin typeface="Verdana" panose="020B0604030504040204" pitchFamily="34" charset="0"/>
              </a:rPr>
              <a:t>, </a:t>
            </a:r>
            <a:r>
              <a:rPr lang="fr-FR" sz="2000" b="1" i="1" dirty="0">
                <a:solidFill>
                  <a:srgbClr val="F3F3F3"/>
                </a:solidFill>
                <a:effectLst/>
                <a:latin typeface="Verdana" panose="020B0604030504040204" pitchFamily="34" charset="0"/>
              </a:rPr>
              <a:t>Sari </a:t>
            </a:r>
            <a:r>
              <a:rPr lang="fr-FR" sz="2000" b="1" i="1" dirty="0" err="1">
                <a:solidFill>
                  <a:srgbClr val="F3F3F3"/>
                </a:solidFill>
                <a:effectLst/>
                <a:latin typeface="Verdana" panose="020B0604030504040204" pitchFamily="34" charset="0"/>
              </a:rPr>
              <a:t>Dienes</a:t>
            </a:r>
            <a:r>
              <a:rPr lang="fr-FR" sz="2000" b="1" i="1" dirty="0">
                <a:solidFill>
                  <a:srgbClr val="F3F3F3"/>
                </a:solidFill>
                <a:effectLst/>
                <a:latin typeface="Verdana" panose="020B0604030504040204" pitchFamily="34" charset="0"/>
              </a:rPr>
              <a:t>, </a:t>
            </a:r>
            <a:r>
              <a:rPr lang="fr-FR" sz="2000" b="1" i="0" dirty="0">
                <a:solidFill>
                  <a:srgbClr val="F3F3F3"/>
                </a:solidFill>
                <a:effectLst/>
                <a:latin typeface="Verdana" panose="020B0604030504040204" pitchFamily="34" charset="0"/>
              </a:rPr>
              <a:t>1976 </a:t>
            </a:r>
          </a:p>
          <a:p>
            <a:r>
              <a:rPr lang="fr-FR" b="0" i="0" dirty="0">
                <a:solidFill>
                  <a:srgbClr val="F3F3F3"/>
                </a:solidFill>
                <a:effectLst/>
                <a:latin typeface="Verdana" panose="020B0604030504040204" pitchFamily="34" charset="0"/>
              </a:rPr>
              <a:t>Huile sur toile, </a:t>
            </a:r>
          </a:p>
          <a:p>
            <a:r>
              <a:rPr lang="fr-FR" b="0" i="0" dirty="0" err="1">
                <a:solidFill>
                  <a:srgbClr val="F3F3F3"/>
                </a:solidFill>
                <a:effectLst/>
                <a:latin typeface="Verdana" panose="020B0604030504040204" pitchFamily="34" charset="0"/>
              </a:rPr>
              <a:t>Courtesy</a:t>
            </a:r>
            <a:r>
              <a:rPr lang="fr-FR" b="0" i="0" dirty="0">
                <a:solidFill>
                  <a:srgbClr val="F3F3F3"/>
                </a:solidFill>
                <a:effectLst/>
                <a:latin typeface="Verdana" panose="020B0604030504040204" pitchFamily="34" charset="0"/>
              </a:rPr>
              <a:t> : </a:t>
            </a:r>
            <a:r>
              <a:rPr lang="fr-FR" b="0" i="0" dirty="0" err="1">
                <a:solidFill>
                  <a:srgbClr val="F3F3F3"/>
                </a:solidFill>
                <a:effectLst/>
                <a:latin typeface="Verdana" panose="020B0604030504040204" pitchFamily="34" charset="0"/>
              </a:rPr>
              <a:t>Hirshorn</a:t>
            </a:r>
            <a:r>
              <a:rPr lang="fr-FR" b="0" i="0" dirty="0">
                <a:solidFill>
                  <a:srgbClr val="F3F3F3"/>
                </a:solidFill>
                <a:effectLst/>
                <a:latin typeface="Verdana" panose="020B0604030504040204" pitchFamily="34" charset="0"/>
              </a:rPr>
              <a:t> Museum &amp; Sculpture Garden, </a:t>
            </a:r>
            <a:r>
              <a:rPr lang="fr-FR" b="0" i="0" dirty="0" err="1">
                <a:solidFill>
                  <a:srgbClr val="F3F3F3"/>
                </a:solidFill>
                <a:effectLst/>
                <a:latin typeface="Verdana" panose="020B0604030504040204" pitchFamily="34" charset="0"/>
              </a:rPr>
              <a:t>Smithsonian</a:t>
            </a:r>
            <a:r>
              <a:rPr lang="fr-FR" b="0" i="0" dirty="0">
                <a:solidFill>
                  <a:srgbClr val="F3F3F3"/>
                </a:solidFill>
                <a:effectLst/>
                <a:latin typeface="Verdana" panose="020B0604030504040204" pitchFamily="34" charset="0"/>
              </a:rPr>
              <a:t> Institution, Washington D.C.</a:t>
            </a:r>
            <a:endParaRPr lang="fr-FR" sz="1200" dirty="0"/>
          </a:p>
        </p:txBody>
      </p:sp>
    </p:spTree>
    <p:extLst>
      <p:ext uri="{BB962C8B-B14F-4D97-AF65-F5344CB8AC3E}">
        <p14:creationId xmlns:p14="http://schemas.microsoft.com/office/powerpoint/2010/main" val="885136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www.enrevenantdelexpo.com/wp-content/uploads/2017/02/Alice-Neel-Andy-Warhol-1970.jpg">
            <a:extLst>
              <a:ext uri="{FF2B5EF4-FFF2-40B4-BE49-F238E27FC236}">
                <a16:creationId xmlns:a16="http://schemas.microsoft.com/office/drawing/2014/main" id="{A237A618-0BB0-4A3A-BBCB-7B7018C14A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0" y="364450"/>
            <a:ext cx="3954463" cy="59029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94EF11B-E3C8-49EC-91D7-A850658A2FB7}"/>
              </a:ext>
            </a:extLst>
          </p:cNvPr>
          <p:cNvSpPr/>
          <p:nvPr/>
        </p:nvSpPr>
        <p:spPr>
          <a:xfrm>
            <a:off x="800100" y="4819561"/>
            <a:ext cx="6305550" cy="1231106"/>
          </a:xfrm>
          <a:prstGeom prst="rect">
            <a:avLst/>
          </a:prstGeom>
        </p:spPr>
        <p:txBody>
          <a:bodyPr wrap="square">
            <a:spAutoFit/>
          </a:bodyPr>
          <a:lstStyle/>
          <a:p>
            <a:r>
              <a:rPr lang="en-US" sz="2000" b="1" i="0" dirty="0">
                <a:solidFill>
                  <a:srgbClr val="F3F3F3"/>
                </a:solidFill>
                <a:effectLst/>
                <a:latin typeface="Verdana" panose="020B0604030504040204" pitchFamily="34" charset="0"/>
              </a:rPr>
              <a:t>Alice Neel, </a:t>
            </a:r>
            <a:r>
              <a:rPr lang="en-US" sz="2000" b="1" i="1" dirty="0">
                <a:solidFill>
                  <a:srgbClr val="F3F3F3"/>
                </a:solidFill>
                <a:effectLst/>
                <a:latin typeface="Verdana" panose="020B0604030504040204" pitchFamily="34" charset="0"/>
              </a:rPr>
              <a:t>Andy Warhol, </a:t>
            </a:r>
            <a:r>
              <a:rPr lang="en-US" sz="2000" b="1" i="0" dirty="0">
                <a:solidFill>
                  <a:srgbClr val="F3F3F3"/>
                </a:solidFill>
                <a:effectLst/>
                <a:latin typeface="Verdana" panose="020B0604030504040204" pitchFamily="34" charset="0"/>
              </a:rPr>
              <a:t>1970 </a:t>
            </a:r>
          </a:p>
          <a:p>
            <a:r>
              <a:rPr lang="en-US" b="0" i="0" dirty="0" err="1">
                <a:solidFill>
                  <a:srgbClr val="F3F3F3"/>
                </a:solidFill>
                <a:effectLst/>
                <a:latin typeface="Verdana" panose="020B0604030504040204" pitchFamily="34" charset="0"/>
              </a:rPr>
              <a:t>Huile</a:t>
            </a:r>
            <a:r>
              <a:rPr lang="en-US" b="0" i="0" dirty="0">
                <a:solidFill>
                  <a:srgbClr val="F3F3F3"/>
                </a:solidFill>
                <a:effectLst/>
                <a:latin typeface="Verdana" panose="020B0604030504040204" pitchFamily="34" charset="0"/>
              </a:rPr>
              <a:t> et </a:t>
            </a:r>
            <a:r>
              <a:rPr lang="en-US" b="0" i="0" dirty="0" err="1">
                <a:solidFill>
                  <a:srgbClr val="F3F3F3"/>
                </a:solidFill>
                <a:effectLst/>
                <a:latin typeface="Verdana" panose="020B0604030504040204" pitchFamily="34" charset="0"/>
              </a:rPr>
              <a:t>acrylique</a:t>
            </a:r>
            <a:r>
              <a:rPr lang="en-US" b="0" i="0" dirty="0">
                <a:solidFill>
                  <a:srgbClr val="F3F3F3"/>
                </a:solidFill>
                <a:effectLst/>
                <a:latin typeface="Verdana" panose="020B0604030504040204" pitchFamily="34" charset="0"/>
              </a:rPr>
              <a:t> sur toile de </a:t>
            </a:r>
            <a:r>
              <a:rPr lang="en-US" b="0" i="0" dirty="0" err="1">
                <a:solidFill>
                  <a:srgbClr val="F3F3F3"/>
                </a:solidFill>
                <a:effectLst/>
                <a:latin typeface="Verdana" panose="020B0604030504040204" pitchFamily="34" charset="0"/>
              </a:rPr>
              <a:t>lin</a:t>
            </a:r>
            <a:r>
              <a:rPr lang="en-US" b="0" i="0" dirty="0">
                <a:solidFill>
                  <a:srgbClr val="F3F3F3"/>
                </a:solidFill>
                <a:effectLst/>
                <a:latin typeface="Verdana" panose="020B0604030504040204" pitchFamily="34" charset="0"/>
              </a:rPr>
              <a:t>, 152,4 x 101,6 cm Whitney Museum of American Art, New York Crédit photo : Whitney Museum of American Art, New York</a:t>
            </a:r>
            <a:endParaRPr lang="fr-FR" dirty="0"/>
          </a:p>
        </p:txBody>
      </p:sp>
      <p:pic>
        <p:nvPicPr>
          <p:cNvPr id="4" name="Image 3">
            <a:extLst>
              <a:ext uri="{FF2B5EF4-FFF2-40B4-BE49-F238E27FC236}">
                <a16:creationId xmlns:a16="http://schemas.microsoft.com/office/drawing/2014/main" id="{0C6D6724-51AD-49C8-B09D-D8DEA3A24AA5}"/>
              </a:ext>
            </a:extLst>
          </p:cNvPr>
          <p:cNvPicPr>
            <a:picLocks noChangeAspect="1"/>
          </p:cNvPicPr>
          <p:nvPr/>
        </p:nvPicPr>
        <p:blipFill rotWithShape="1">
          <a:blip r:embed="rId3">
            <a:extLst>
              <a:ext uri="{28A0092B-C50C-407E-A947-70E740481C1C}">
                <a14:useLocalDpi xmlns:a14="http://schemas.microsoft.com/office/drawing/2010/main" val="0"/>
              </a:ext>
            </a:extLst>
          </a:blip>
          <a:srcRect t="5313" b="20001"/>
          <a:stretch/>
        </p:blipFill>
        <p:spPr>
          <a:xfrm>
            <a:off x="800100" y="364450"/>
            <a:ext cx="2580621" cy="3414174"/>
          </a:xfrm>
          <a:prstGeom prst="rect">
            <a:avLst/>
          </a:prstGeom>
        </p:spPr>
      </p:pic>
    </p:spTree>
    <p:extLst>
      <p:ext uri="{BB962C8B-B14F-4D97-AF65-F5344CB8AC3E}">
        <p14:creationId xmlns:p14="http://schemas.microsoft.com/office/powerpoint/2010/main" val="749696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1.wp.com/www.enrevenantdelexpo.com/wp-content/uploads/2017/03/Alice-Neel-La-Famille-John-Gruen-Jane-Wilson-et-Julia-1970.jpg?zoom=1.25&amp;fit=834%2C800&amp;ssl=1">
            <a:extLst>
              <a:ext uri="{FF2B5EF4-FFF2-40B4-BE49-F238E27FC236}">
                <a16:creationId xmlns:a16="http://schemas.microsoft.com/office/drawing/2014/main" id="{E1BAE191-D706-49C0-B916-D1EC83B4D1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614" t="7450" r="10927" b="9412"/>
          <a:stretch/>
        </p:blipFill>
        <p:spPr bwMode="auto">
          <a:xfrm>
            <a:off x="712694" y="400702"/>
            <a:ext cx="5768789" cy="586562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7290707-AC05-4101-9352-B4623DC2221D}"/>
              </a:ext>
            </a:extLst>
          </p:cNvPr>
          <p:cNvSpPr/>
          <p:nvPr/>
        </p:nvSpPr>
        <p:spPr>
          <a:xfrm>
            <a:off x="6932520" y="4484611"/>
            <a:ext cx="4848225" cy="1569660"/>
          </a:xfrm>
          <a:prstGeom prst="rect">
            <a:avLst/>
          </a:prstGeom>
        </p:spPr>
        <p:txBody>
          <a:bodyPr wrap="square">
            <a:spAutoFit/>
          </a:bodyPr>
          <a:lstStyle/>
          <a:p>
            <a:r>
              <a:rPr lang="fr-FR" sz="2000" b="1" i="0" dirty="0">
                <a:solidFill>
                  <a:srgbClr val="F3F3F3"/>
                </a:solidFill>
                <a:effectLst/>
                <a:latin typeface="Verdana" panose="020B0604030504040204" pitchFamily="34" charset="0"/>
              </a:rPr>
              <a:t>Alice </a:t>
            </a:r>
            <a:r>
              <a:rPr lang="fr-FR" sz="2000" b="1" i="0" dirty="0" err="1">
                <a:solidFill>
                  <a:srgbClr val="F3F3F3"/>
                </a:solidFill>
                <a:effectLst/>
                <a:latin typeface="Verdana" panose="020B0604030504040204" pitchFamily="34" charset="0"/>
              </a:rPr>
              <a:t>Neel</a:t>
            </a:r>
            <a:r>
              <a:rPr lang="fr-FR" sz="2000" b="1" i="0" dirty="0">
                <a:solidFill>
                  <a:srgbClr val="F3F3F3"/>
                </a:solidFill>
                <a:effectLst/>
                <a:latin typeface="Verdana" panose="020B0604030504040204" pitchFamily="34" charset="0"/>
              </a:rPr>
              <a:t>, </a:t>
            </a:r>
            <a:r>
              <a:rPr lang="fr-FR" sz="2000" b="1" i="1" dirty="0">
                <a:solidFill>
                  <a:srgbClr val="F3F3F3"/>
                </a:solidFill>
                <a:effectLst/>
                <a:latin typeface="Verdana" panose="020B0604030504040204" pitchFamily="34" charset="0"/>
              </a:rPr>
              <a:t>La famille (John </a:t>
            </a:r>
            <a:r>
              <a:rPr lang="fr-FR" sz="2000" b="1" i="1" dirty="0" err="1">
                <a:solidFill>
                  <a:srgbClr val="F3F3F3"/>
                </a:solidFill>
                <a:effectLst/>
                <a:latin typeface="Verdana" panose="020B0604030504040204" pitchFamily="34" charset="0"/>
              </a:rPr>
              <a:t>Gruen</a:t>
            </a:r>
            <a:r>
              <a:rPr lang="fr-FR" sz="2000" b="1" i="1" dirty="0">
                <a:solidFill>
                  <a:srgbClr val="F3F3F3"/>
                </a:solidFill>
                <a:effectLst/>
                <a:latin typeface="Verdana" panose="020B0604030504040204" pitchFamily="34" charset="0"/>
              </a:rPr>
              <a:t>, Jane Wilson et Julia), </a:t>
            </a:r>
            <a:r>
              <a:rPr lang="fr-FR" sz="2000" b="1" i="0" dirty="0">
                <a:solidFill>
                  <a:srgbClr val="F3F3F3"/>
                </a:solidFill>
                <a:effectLst/>
                <a:latin typeface="Verdana" panose="020B0604030504040204" pitchFamily="34" charset="0"/>
              </a:rPr>
              <a:t>1970 </a:t>
            </a:r>
          </a:p>
          <a:p>
            <a:r>
              <a:rPr lang="fr-FR" b="0" i="0" dirty="0">
                <a:solidFill>
                  <a:srgbClr val="F3F3F3"/>
                </a:solidFill>
                <a:effectLst/>
                <a:latin typeface="Verdana" panose="020B0604030504040204" pitchFamily="34" charset="0"/>
              </a:rPr>
              <a:t>Huile sur toile, </a:t>
            </a:r>
          </a:p>
          <a:p>
            <a:r>
              <a:rPr lang="fr-FR" b="0" i="0" dirty="0">
                <a:solidFill>
                  <a:srgbClr val="F3F3F3"/>
                </a:solidFill>
                <a:effectLst/>
                <a:latin typeface="Verdana" panose="020B0604030504040204" pitchFamily="34" charset="0"/>
              </a:rPr>
              <a:t>Museum of Fine Arts, Houston.</a:t>
            </a:r>
            <a:endParaRPr lang="fr-FR" sz="1200" dirty="0"/>
          </a:p>
        </p:txBody>
      </p:sp>
    </p:spTree>
    <p:extLst>
      <p:ext uri="{BB962C8B-B14F-4D97-AF65-F5344CB8AC3E}">
        <p14:creationId xmlns:p14="http://schemas.microsoft.com/office/powerpoint/2010/main" val="6359041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72EA68D-72E5-44C0-8F39-22DC4EE9A5FD}"/>
              </a:ext>
            </a:extLst>
          </p:cNvPr>
          <p:cNvPicPr>
            <a:picLocks noChangeAspect="1"/>
          </p:cNvPicPr>
          <p:nvPr/>
        </p:nvPicPr>
        <p:blipFill rotWithShape="1">
          <a:blip r:embed="rId2">
            <a:extLst>
              <a:ext uri="{28A0092B-C50C-407E-A947-70E740481C1C}">
                <a14:useLocalDpi xmlns:a14="http://schemas.microsoft.com/office/drawing/2010/main" val="0"/>
              </a:ext>
            </a:extLst>
          </a:blip>
          <a:srcRect l="10668" t="5294" r="19487" b="1961"/>
          <a:stretch/>
        </p:blipFill>
        <p:spPr>
          <a:xfrm rot="60000">
            <a:off x="3100204" y="293368"/>
            <a:ext cx="6490693" cy="4885737"/>
          </a:xfrm>
          <a:prstGeom prst="rect">
            <a:avLst/>
          </a:prstGeom>
        </p:spPr>
      </p:pic>
      <p:sp>
        <p:nvSpPr>
          <p:cNvPr id="5" name="Rectangle 4">
            <a:extLst>
              <a:ext uri="{FF2B5EF4-FFF2-40B4-BE49-F238E27FC236}">
                <a16:creationId xmlns:a16="http://schemas.microsoft.com/office/drawing/2014/main" id="{000E5520-0C0F-4CEA-8BE6-1A0496DEF393}"/>
              </a:ext>
            </a:extLst>
          </p:cNvPr>
          <p:cNvSpPr/>
          <p:nvPr/>
        </p:nvSpPr>
        <p:spPr>
          <a:xfrm>
            <a:off x="2810435" y="5534603"/>
            <a:ext cx="7762315" cy="954107"/>
          </a:xfrm>
          <a:prstGeom prst="rect">
            <a:avLst/>
          </a:prstGeom>
        </p:spPr>
        <p:txBody>
          <a:bodyPr wrap="square">
            <a:spAutoFit/>
          </a:bodyPr>
          <a:lstStyle/>
          <a:p>
            <a:r>
              <a:rPr lang="fr-FR" sz="2000" b="1" i="0" dirty="0">
                <a:solidFill>
                  <a:srgbClr val="F3F3F3"/>
                </a:solidFill>
                <a:effectLst/>
                <a:latin typeface="Verdana" panose="020B0604030504040204" pitchFamily="34" charset="0"/>
              </a:rPr>
              <a:t>Alice </a:t>
            </a:r>
            <a:r>
              <a:rPr lang="fr-FR" sz="2000" b="1" i="0" dirty="0" err="1">
                <a:solidFill>
                  <a:srgbClr val="F3F3F3"/>
                </a:solidFill>
                <a:effectLst/>
                <a:latin typeface="Verdana" panose="020B0604030504040204" pitchFamily="34" charset="0"/>
              </a:rPr>
              <a:t>Neel</a:t>
            </a:r>
            <a:r>
              <a:rPr lang="fr-FR" sz="2000" b="1" i="0" dirty="0">
                <a:solidFill>
                  <a:srgbClr val="F3F3F3"/>
                </a:solidFill>
                <a:effectLst/>
                <a:latin typeface="Verdana" panose="020B0604030504040204" pitchFamily="34" charset="0"/>
              </a:rPr>
              <a:t>, </a:t>
            </a:r>
            <a:r>
              <a:rPr lang="fr-FR" sz="2000" b="1" i="1" dirty="0">
                <a:solidFill>
                  <a:srgbClr val="F3F3F3"/>
                </a:solidFill>
                <a:effectLst/>
                <a:latin typeface="Verdana" panose="020B0604030504040204" pitchFamily="34" charset="0"/>
              </a:rPr>
              <a:t>Nancy et les Jumelles (5 mois), </a:t>
            </a:r>
            <a:r>
              <a:rPr lang="fr-FR" sz="2000" b="1" i="0" dirty="0">
                <a:solidFill>
                  <a:srgbClr val="F3F3F3"/>
                </a:solidFill>
                <a:effectLst/>
                <a:latin typeface="Verdana" panose="020B0604030504040204" pitchFamily="34" charset="0"/>
              </a:rPr>
              <a:t>1971 </a:t>
            </a:r>
          </a:p>
          <a:p>
            <a:r>
              <a:rPr lang="fr-FR" b="0" i="0" dirty="0">
                <a:solidFill>
                  <a:srgbClr val="F3F3F3"/>
                </a:solidFill>
                <a:effectLst/>
                <a:latin typeface="Verdana" panose="020B0604030504040204" pitchFamily="34" charset="0"/>
              </a:rPr>
              <a:t>Huile sur toile, 106,7 x 76,2 cm </a:t>
            </a:r>
          </a:p>
          <a:p>
            <a:r>
              <a:rPr lang="fr-FR" b="0" i="0" dirty="0">
                <a:solidFill>
                  <a:srgbClr val="F3F3F3"/>
                </a:solidFill>
                <a:effectLst/>
                <a:latin typeface="Verdana" panose="020B0604030504040204" pitchFamily="34" charset="0"/>
              </a:rPr>
              <a:t>Succession d’Alice </a:t>
            </a:r>
            <a:r>
              <a:rPr lang="fr-FR" b="0" i="0" dirty="0" err="1">
                <a:solidFill>
                  <a:srgbClr val="F3F3F3"/>
                </a:solidFill>
                <a:effectLst/>
                <a:latin typeface="Verdana" panose="020B0604030504040204" pitchFamily="34" charset="0"/>
              </a:rPr>
              <a:t>Neel</a:t>
            </a:r>
            <a:r>
              <a:rPr lang="fr-FR" b="0" i="0" dirty="0">
                <a:solidFill>
                  <a:srgbClr val="F3F3F3"/>
                </a:solidFill>
                <a:effectLst/>
                <a:latin typeface="Verdana" panose="020B0604030504040204" pitchFamily="34" charset="0"/>
              </a:rPr>
              <a:t> </a:t>
            </a:r>
            <a:endParaRPr lang="fr-FR" sz="1200" dirty="0"/>
          </a:p>
        </p:txBody>
      </p:sp>
    </p:spTree>
    <p:extLst>
      <p:ext uri="{BB962C8B-B14F-4D97-AF65-F5344CB8AC3E}">
        <p14:creationId xmlns:p14="http://schemas.microsoft.com/office/powerpoint/2010/main" val="3959652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Résultat de recherche d'images pour &quot;alice neel fondation van gogh&quot;">
            <a:extLst>
              <a:ext uri="{FF2B5EF4-FFF2-40B4-BE49-F238E27FC236}">
                <a16:creationId xmlns:a16="http://schemas.microsoft.com/office/drawing/2014/main" id="{D1098BAC-0BB6-4674-BAF5-831AD6D057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75" y="381000"/>
            <a:ext cx="5080000" cy="55029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D09A2AA-DE0D-4593-B3D6-B9830402CD1E}"/>
              </a:ext>
            </a:extLst>
          </p:cNvPr>
          <p:cNvSpPr/>
          <p:nvPr/>
        </p:nvSpPr>
        <p:spPr>
          <a:xfrm>
            <a:off x="735106" y="4679141"/>
            <a:ext cx="5463988" cy="1015663"/>
          </a:xfrm>
          <a:prstGeom prst="rect">
            <a:avLst/>
          </a:prstGeom>
        </p:spPr>
        <p:txBody>
          <a:bodyPr wrap="square">
            <a:spAutoFit/>
          </a:bodyPr>
          <a:lstStyle/>
          <a:p>
            <a:r>
              <a:rPr lang="en-US" sz="2000" dirty="0">
                <a:solidFill>
                  <a:schemeClr val="bg1"/>
                </a:solidFill>
              </a:rPr>
              <a:t>Alice Neel, </a:t>
            </a:r>
            <a:r>
              <a:rPr lang="en-US" sz="2000" dirty="0" err="1">
                <a:solidFill>
                  <a:schemeClr val="bg1"/>
                </a:solidFill>
              </a:rPr>
              <a:t>Mère</a:t>
            </a:r>
            <a:r>
              <a:rPr lang="en-US" sz="2000" dirty="0">
                <a:solidFill>
                  <a:schemeClr val="bg1"/>
                </a:solidFill>
              </a:rPr>
              <a:t> et enfant (Nancy et Olivia), 1967,</a:t>
            </a:r>
          </a:p>
          <a:p>
            <a:r>
              <a:rPr lang="en-US" sz="2000" dirty="0" err="1">
                <a:solidFill>
                  <a:schemeClr val="bg1"/>
                </a:solidFill>
              </a:rPr>
              <a:t>Huile</a:t>
            </a:r>
            <a:r>
              <a:rPr lang="en-US" sz="2000" dirty="0">
                <a:solidFill>
                  <a:schemeClr val="bg1"/>
                </a:solidFill>
              </a:rPr>
              <a:t> sur toile, </a:t>
            </a:r>
          </a:p>
          <a:p>
            <a:r>
              <a:rPr lang="en-US" sz="2000" dirty="0">
                <a:solidFill>
                  <a:schemeClr val="bg1"/>
                </a:solidFill>
              </a:rPr>
              <a:t>Collection of Diane and David Goldsmith</a:t>
            </a:r>
          </a:p>
        </p:txBody>
      </p:sp>
    </p:spTree>
    <p:extLst>
      <p:ext uri="{BB962C8B-B14F-4D97-AF65-F5344CB8AC3E}">
        <p14:creationId xmlns:p14="http://schemas.microsoft.com/office/powerpoint/2010/main" val="574043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www.enrevenantdelexpo.com/wp-content/uploads/2017/03/Alice-Neel-Margaret-Evans-enceinte1978.jpg">
            <a:extLst>
              <a:ext uri="{FF2B5EF4-FFF2-40B4-BE49-F238E27FC236}">
                <a16:creationId xmlns:a16="http://schemas.microsoft.com/office/drawing/2014/main" id="{C195DAEA-AB15-4FC2-8FD5-EBE5439D17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392" t="7639" r="11392" b="13056"/>
          <a:stretch/>
        </p:blipFill>
        <p:spPr bwMode="auto">
          <a:xfrm>
            <a:off x="781050" y="447674"/>
            <a:ext cx="4152899" cy="60492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C64725E-9B2D-4EF7-A69E-C56BFA1FDF18}"/>
              </a:ext>
            </a:extLst>
          </p:cNvPr>
          <p:cNvSpPr/>
          <p:nvPr/>
        </p:nvSpPr>
        <p:spPr>
          <a:xfrm>
            <a:off x="5300275" y="4809236"/>
            <a:ext cx="6344878" cy="1231106"/>
          </a:xfrm>
          <a:prstGeom prst="rect">
            <a:avLst/>
          </a:prstGeom>
        </p:spPr>
        <p:txBody>
          <a:bodyPr wrap="square">
            <a:spAutoFit/>
          </a:bodyPr>
          <a:lstStyle/>
          <a:p>
            <a:r>
              <a:rPr lang="fr-FR" sz="2000" b="1" i="0" dirty="0">
                <a:solidFill>
                  <a:srgbClr val="F3F3F3"/>
                </a:solidFill>
                <a:effectLst/>
                <a:latin typeface="Verdana" panose="020B0604030504040204" pitchFamily="34" charset="0"/>
              </a:rPr>
              <a:t>Alice </a:t>
            </a:r>
            <a:r>
              <a:rPr lang="fr-FR" sz="2000" b="1" i="0" dirty="0" err="1">
                <a:solidFill>
                  <a:srgbClr val="F3F3F3"/>
                </a:solidFill>
                <a:effectLst/>
                <a:latin typeface="Verdana" panose="020B0604030504040204" pitchFamily="34" charset="0"/>
              </a:rPr>
              <a:t>Neel</a:t>
            </a:r>
            <a:r>
              <a:rPr lang="fr-FR" sz="2000" b="1" i="0" dirty="0">
                <a:solidFill>
                  <a:srgbClr val="F3F3F3"/>
                </a:solidFill>
                <a:effectLst/>
                <a:latin typeface="Verdana" panose="020B0604030504040204" pitchFamily="34" charset="0"/>
              </a:rPr>
              <a:t>, </a:t>
            </a:r>
            <a:r>
              <a:rPr lang="fr-FR" sz="2000" b="1" i="1" dirty="0">
                <a:solidFill>
                  <a:srgbClr val="F3F3F3"/>
                </a:solidFill>
                <a:effectLst/>
                <a:latin typeface="Verdana" panose="020B0604030504040204" pitchFamily="34" charset="0"/>
              </a:rPr>
              <a:t>Margaret Evans enceinte</a:t>
            </a:r>
            <a:r>
              <a:rPr lang="fr-FR" sz="2000" b="1" i="0" dirty="0">
                <a:solidFill>
                  <a:srgbClr val="F3F3F3"/>
                </a:solidFill>
                <a:effectLst/>
                <a:latin typeface="Verdana" panose="020B0604030504040204" pitchFamily="34" charset="0"/>
              </a:rPr>
              <a:t>, 1978</a:t>
            </a:r>
          </a:p>
          <a:p>
            <a:r>
              <a:rPr lang="fr-FR" dirty="0">
                <a:solidFill>
                  <a:srgbClr val="F3F3F3"/>
                </a:solidFill>
                <a:latin typeface="Verdana" panose="020B0604030504040204" pitchFamily="34" charset="0"/>
              </a:rPr>
              <a:t>Huile sur toile</a:t>
            </a:r>
          </a:p>
          <a:p>
            <a:r>
              <a:rPr lang="fr-FR" dirty="0">
                <a:solidFill>
                  <a:srgbClr val="F3F3F3"/>
                </a:solidFill>
                <a:latin typeface="Verdana" panose="020B0604030504040204" pitchFamily="34" charset="0"/>
              </a:rPr>
              <a:t>Institute of </a:t>
            </a:r>
            <a:r>
              <a:rPr lang="fr-FR" dirty="0" err="1">
                <a:solidFill>
                  <a:srgbClr val="F3F3F3"/>
                </a:solidFill>
                <a:latin typeface="Verdana" panose="020B0604030504040204" pitchFamily="34" charset="0"/>
              </a:rPr>
              <a:t>Contemporary</a:t>
            </a:r>
            <a:r>
              <a:rPr lang="fr-FR" dirty="0">
                <a:solidFill>
                  <a:srgbClr val="F3F3F3"/>
                </a:solidFill>
                <a:latin typeface="Verdana" panose="020B0604030504040204" pitchFamily="34" charset="0"/>
              </a:rPr>
              <a:t> Art, Boston. Don de Barbara Lee.</a:t>
            </a:r>
            <a:endParaRPr lang="fr-FR" dirty="0"/>
          </a:p>
        </p:txBody>
      </p:sp>
    </p:spTree>
    <p:extLst>
      <p:ext uri="{BB962C8B-B14F-4D97-AF65-F5344CB8AC3E}">
        <p14:creationId xmlns:p14="http://schemas.microsoft.com/office/powerpoint/2010/main" val="1689891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1CF8E7-82D5-4040-A8C8-95124A79650B}"/>
              </a:ext>
            </a:extLst>
          </p:cNvPr>
          <p:cNvSpPr txBox="1">
            <a:spLocks/>
          </p:cNvSpPr>
          <p:nvPr/>
        </p:nvSpPr>
        <p:spPr>
          <a:xfrm>
            <a:off x="5829974" y="383878"/>
            <a:ext cx="5438775" cy="14779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dirty="0">
                <a:solidFill>
                  <a:schemeClr val="bg1"/>
                </a:solidFill>
              </a:rPr>
              <a:t>Alice </a:t>
            </a:r>
            <a:r>
              <a:rPr lang="fr-FR" dirty="0" err="1">
                <a:solidFill>
                  <a:schemeClr val="bg1"/>
                </a:solidFill>
              </a:rPr>
              <a:t>Neel</a:t>
            </a:r>
            <a:r>
              <a:rPr lang="fr-FR" dirty="0">
                <a:solidFill>
                  <a:schemeClr val="bg1"/>
                </a:solidFill>
              </a:rPr>
              <a:t> : Peintre de la vie moderne</a:t>
            </a:r>
          </a:p>
        </p:txBody>
      </p:sp>
      <p:pic>
        <p:nvPicPr>
          <p:cNvPr id="9218" name="Picture 2" descr="https://www.enrevenantdelexpo.com/wp-content/uploads/2017/02/Affiche-Alice-Neel-FVVGA-2017.jpg">
            <a:extLst>
              <a:ext uri="{FF2B5EF4-FFF2-40B4-BE49-F238E27FC236}">
                <a16:creationId xmlns:a16="http://schemas.microsoft.com/office/drawing/2014/main" id="{11C78519-8FEF-41CF-A479-381D68573C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076" y="609600"/>
            <a:ext cx="4238030" cy="600075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www.enrevenantdelexpo.com/wp-content/uploads/2017/02/Alice-Neel-dans-son-appartement-de-Spanish-Harlem-vers-1940.jpg">
            <a:extLst>
              <a:ext uri="{FF2B5EF4-FFF2-40B4-BE49-F238E27FC236}">
                <a16:creationId xmlns:a16="http://schemas.microsoft.com/office/drawing/2014/main" id="{93764207-EC58-4634-8005-50F363BE82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4100" y="2069664"/>
            <a:ext cx="4806950" cy="379773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EB84239-4ED9-4E8D-A2AF-2F6462ED6650}"/>
              </a:ext>
            </a:extLst>
          </p:cNvPr>
          <p:cNvSpPr/>
          <p:nvPr/>
        </p:nvSpPr>
        <p:spPr>
          <a:xfrm>
            <a:off x="5705474" y="6087130"/>
            <a:ext cx="6096000" cy="523220"/>
          </a:xfrm>
          <a:prstGeom prst="rect">
            <a:avLst/>
          </a:prstGeom>
        </p:spPr>
        <p:txBody>
          <a:bodyPr>
            <a:spAutoFit/>
          </a:bodyPr>
          <a:lstStyle/>
          <a:p>
            <a:r>
              <a:rPr lang="fr-FR" sz="1400" b="0" i="0" dirty="0">
                <a:solidFill>
                  <a:srgbClr val="F3F3F3"/>
                </a:solidFill>
                <a:effectLst/>
                <a:latin typeface="Verdana" panose="020B0604030504040204" pitchFamily="34" charset="0"/>
              </a:rPr>
              <a:t>Alice </a:t>
            </a:r>
            <a:r>
              <a:rPr lang="fr-FR" sz="1400" b="0" i="0" dirty="0" err="1">
                <a:solidFill>
                  <a:srgbClr val="F3F3F3"/>
                </a:solidFill>
                <a:effectLst/>
                <a:latin typeface="Verdana" panose="020B0604030504040204" pitchFamily="34" charset="0"/>
              </a:rPr>
              <a:t>Neel</a:t>
            </a:r>
            <a:r>
              <a:rPr lang="fr-FR" sz="1400" b="0" i="0" dirty="0">
                <a:solidFill>
                  <a:srgbClr val="F3F3F3"/>
                </a:solidFill>
                <a:effectLst/>
                <a:latin typeface="Verdana" panose="020B0604030504040204" pitchFamily="34" charset="0"/>
              </a:rPr>
              <a:t> dans son appartement de </a:t>
            </a:r>
            <a:r>
              <a:rPr lang="fr-FR" sz="1400" b="0" i="0" dirty="0" err="1">
                <a:solidFill>
                  <a:srgbClr val="F3F3F3"/>
                </a:solidFill>
                <a:effectLst/>
                <a:latin typeface="Verdana" panose="020B0604030504040204" pitchFamily="34" charset="0"/>
              </a:rPr>
              <a:t>Spanish</a:t>
            </a:r>
            <a:r>
              <a:rPr lang="fr-FR" sz="1400" b="0" i="0" dirty="0">
                <a:solidFill>
                  <a:srgbClr val="F3F3F3"/>
                </a:solidFill>
                <a:effectLst/>
                <a:latin typeface="Verdana" panose="020B0604030504040204" pitchFamily="34" charset="0"/>
              </a:rPr>
              <a:t> Harlem vers 1940 Succession d’Alice </a:t>
            </a:r>
            <a:r>
              <a:rPr lang="fr-FR" sz="1400" b="0" i="0" dirty="0" err="1">
                <a:solidFill>
                  <a:srgbClr val="F3F3F3"/>
                </a:solidFill>
                <a:effectLst/>
                <a:latin typeface="Verdana" panose="020B0604030504040204" pitchFamily="34" charset="0"/>
              </a:rPr>
              <a:t>Neel</a:t>
            </a:r>
            <a:r>
              <a:rPr lang="fr-FR" sz="1400" b="0" i="0" dirty="0">
                <a:solidFill>
                  <a:srgbClr val="F3F3F3"/>
                </a:solidFill>
                <a:effectLst/>
                <a:latin typeface="Verdana" panose="020B0604030504040204" pitchFamily="34" charset="0"/>
              </a:rPr>
              <a:t> Crédit photo : Sam Brody</a:t>
            </a:r>
            <a:endParaRPr lang="fr-FR" sz="1400" dirty="0"/>
          </a:p>
        </p:txBody>
      </p:sp>
    </p:spTree>
    <p:extLst>
      <p:ext uri="{BB962C8B-B14F-4D97-AF65-F5344CB8AC3E}">
        <p14:creationId xmlns:p14="http://schemas.microsoft.com/office/powerpoint/2010/main" val="42777899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www.enrevenantdelexpo.com/wp-content/uploads/2017/03/Alice-Neel-Femme-enceinte-1971.jpg">
            <a:extLst>
              <a:ext uri="{FF2B5EF4-FFF2-40B4-BE49-F238E27FC236}">
                <a16:creationId xmlns:a16="http://schemas.microsoft.com/office/drawing/2014/main" id="{70501DB8-F061-4193-9654-5C8DB7EABA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79" t="9305" r="6955" b="11667"/>
          <a:stretch/>
        </p:blipFill>
        <p:spPr bwMode="auto">
          <a:xfrm>
            <a:off x="527798" y="285153"/>
            <a:ext cx="6362699" cy="42997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CC76F45-5AC9-4E5B-B12C-FE10EB575D39}"/>
              </a:ext>
            </a:extLst>
          </p:cNvPr>
          <p:cNvSpPr/>
          <p:nvPr/>
        </p:nvSpPr>
        <p:spPr>
          <a:xfrm>
            <a:off x="1455497" y="5026069"/>
            <a:ext cx="5073825" cy="954107"/>
          </a:xfrm>
          <a:prstGeom prst="rect">
            <a:avLst/>
          </a:prstGeom>
        </p:spPr>
        <p:txBody>
          <a:bodyPr wrap="none">
            <a:spAutoFit/>
          </a:bodyPr>
          <a:lstStyle/>
          <a:p>
            <a:r>
              <a:rPr lang="fr-FR" sz="2000" b="1" i="0" dirty="0">
                <a:solidFill>
                  <a:srgbClr val="F3F3F3"/>
                </a:solidFill>
                <a:effectLst/>
                <a:latin typeface="Verdana" panose="020B0604030504040204" pitchFamily="34" charset="0"/>
              </a:rPr>
              <a:t>Alice </a:t>
            </a:r>
            <a:r>
              <a:rPr lang="fr-FR" sz="2000" b="1" i="0" dirty="0" err="1">
                <a:solidFill>
                  <a:srgbClr val="F3F3F3"/>
                </a:solidFill>
                <a:effectLst/>
                <a:latin typeface="Verdana" panose="020B0604030504040204" pitchFamily="34" charset="0"/>
              </a:rPr>
              <a:t>Neel</a:t>
            </a:r>
            <a:r>
              <a:rPr lang="fr-FR" sz="2000" b="1" i="0" dirty="0">
                <a:solidFill>
                  <a:srgbClr val="F3F3F3"/>
                </a:solidFill>
                <a:effectLst/>
                <a:latin typeface="Verdana" panose="020B0604030504040204" pitchFamily="34" charset="0"/>
              </a:rPr>
              <a:t>, </a:t>
            </a:r>
            <a:r>
              <a:rPr lang="fr-FR" sz="2000" b="1" i="1" dirty="0">
                <a:solidFill>
                  <a:srgbClr val="F3F3F3"/>
                </a:solidFill>
                <a:effectLst/>
                <a:latin typeface="Verdana" panose="020B0604030504040204" pitchFamily="34" charset="0"/>
              </a:rPr>
              <a:t>Femme enceinte</a:t>
            </a:r>
            <a:r>
              <a:rPr lang="fr-FR" sz="2000" b="1" i="0" dirty="0">
                <a:solidFill>
                  <a:srgbClr val="F3F3F3"/>
                </a:solidFill>
                <a:effectLst/>
                <a:latin typeface="Verdana" panose="020B0604030504040204" pitchFamily="34" charset="0"/>
              </a:rPr>
              <a:t>, 1971</a:t>
            </a:r>
          </a:p>
          <a:p>
            <a:r>
              <a:rPr lang="fr-FR" dirty="0">
                <a:solidFill>
                  <a:srgbClr val="F3F3F3"/>
                </a:solidFill>
                <a:latin typeface="Verdana" panose="020B0604030504040204" pitchFamily="34" charset="0"/>
              </a:rPr>
              <a:t>Huile sur toile,</a:t>
            </a:r>
          </a:p>
          <a:p>
            <a:r>
              <a:rPr lang="fr-FR" dirty="0">
                <a:solidFill>
                  <a:srgbClr val="F3F3F3"/>
                </a:solidFill>
                <a:latin typeface="Verdana" panose="020B0604030504040204" pitchFamily="34" charset="0"/>
              </a:rPr>
              <a:t>Succession d’Alice </a:t>
            </a:r>
            <a:r>
              <a:rPr lang="fr-FR" dirty="0" err="1">
                <a:solidFill>
                  <a:srgbClr val="F3F3F3"/>
                </a:solidFill>
                <a:latin typeface="Verdana" panose="020B0604030504040204" pitchFamily="34" charset="0"/>
              </a:rPr>
              <a:t>Neel</a:t>
            </a:r>
            <a:endParaRPr lang="fr-FR" dirty="0"/>
          </a:p>
        </p:txBody>
      </p:sp>
      <p:pic>
        <p:nvPicPr>
          <p:cNvPr id="4" name="Image 3">
            <a:extLst>
              <a:ext uri="{FF2B5EF4-FFF2-40B4-BE49-F238E27FC236}">
                <a16:creationId xmlns:a16="http://schemas.microsoft.com/office/drawing/2014/main" id="{6E26EAF5-0B4A-4021-A2EC-B981DA2E9834}"/>
              </a:ext>
            </a:extLst>
          </p:cNvPr>
          <p:cNvPicPr>
            <a:picLocks noChangeAspect="1"/>
          </p:cNvPicPr>
          <p:nvPr/>
        </p:nvPicPr>
        <p:blipFill rotWithShape="1">
          <a:blip r:embed="rId3">
            <a:extLst>
              <a:ext uri="{28A0092B-C50C-407E-A947-70E740481C1C}">
                <a14:useLocalDpi xmlns:a14="http://schemas.microsoft.com/office/drawing/2010/main" val="0"/>
              </a:ext>
            </a:extLst>
          </a:blip>
          <a:srcRect r="15254"/>
          <a:stretch/>
        </p:blipFill>
        <p:spPr>
          <a:xfrm>
            <a:off x="8135471" y="3803376"/>
            <a:ext cx="3671048" cy="2445386"/>
          </a:xfrm>
          <a:prstGeom prst="rect">
            <a:avLst/>
          </a:prstGeom>
        </p:spPr>
      </p:pic>
    </p:spTree>
    <p:extLst>
      <p:ext uri="{BB962C8B-B14F-4D97-AF65-F5344CB8AC3E}">
        <p14:creationId xmlns:p14="http://schemas.microsoft.com/office/powerpoint/2010/main" val="227099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s://www.enrevenantdelexpo.com/wp-content/uploads/2017/03/Alice-Neel-John-Perreault-1972.jpg">
            <a:extLst>
              <a:ext uri="{FF2B5EF4-FFF2-40B4-BE49-F238E27FC236}">
                <a16:creationId xmlns:a16="http://schemas.microsoft.com/office/drawing/2014/main" id="{DE6D7443-D1CB-435B-A6CC-18FB626905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51" t="13889" r="8836" b="16249"/>
          <a:stretch/>
        </p:blipFill>
        <p:spPr bwMode="auto">
          <a:xfrm>
            <a:off x="2466975" y="209550"/>
            <a:ext cx="7096125" cy="434756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0E7755F-4B56-41AD-95C4-14CA43A9121E}"/>
              </a:ext>
            </a:extLst>
          </p:cNvPr>
          <p:cNvSpPr/>
          <p:nvPr/>
        </p:nvSpPr>
        <p:spPr>
          <a:xfrm>
            <a:off x="3334784" y="5371210"/>
            <a:ext cx="5360506" cy="954107"/>
          </a:xfrm>
          <a:prstGeom prst="rect">
            <a:avLst/>
          </a:prstGeom>
        </p:spPr>
        <p:txBody>
          <a:bodyPr wrap="none">
            <a:spAutoFit/>
          </a:bodyPr>
          <a:lstStyle/>
          <a:p>
            <a:r>
              <a:rPr lang="en-US" sz="2000" b="1" i="0" dirty="0">
                <a:solidFill>
                  <a:srgbClr val="F3F3F3"/>
                </a:solidFill>
                <a:effectLst/>
                <a:latin typeface="Verdana" panose="020B0604030504040204" pitchFamily="34" charset="0"/>
              </a:rPr>
              <a:t>Alice Neel, </a:t>
            </a:r>
            <a:r>
              <a:rPr lang="en-US" sz="2000" b="1" i="1" dirty="0">
                <a:solidFill>
                  <a:srgbClr val="F3F3F3"/>
                </a:solidFill>
                <a:effectLst/>
                <a:latin typeface="Verdana" panose="020B0604030504040204" pitchFamily="34" charset="0"/>
              </a:rPr>
              <a:t>John Perreault</a:t>
            </a:r>
            <a:r>
              <a:rPr lang="en-US" sz="2000" b="1" i="0" dirty="0">
                <a:solidFill>
                  <a:srgbClr val="F3F3F3"/>
                </a:solidFill>
                <a:effectLst/>
                <a:latin typeface="Verdana" panose="020B0604030504040204" pitchFamily="34" charset="0"/>
              </a:rPr>
              <a:t>, 1972</a:t>
            </a:r>
          </a:p>
          <a:p>
            <a:r>
              <a:rPr lang="en-US" dirty="0" err="1">
                <a:solidFill>
                  <a:srgbClr val="F3F3F3"/>
                </a:solidFill>
                <a:latin typeface="Verdana" panose="020B0604030504040204" pitchFamily="34" charset="0"/>
              </a:rPr>
              <a:t>Huile</a:t>
            </a:r>
            <a:r>
              <a:rPr lang="en-US" dirty="0">
                <a:solidFill>
                  <a:srgbClr val="F3F3F3"/>
                </a:solidFill>
                <a:latin typeface="Verdana" panose="020B0604030504040204" pitchFamily="34" charset="0"/>
              </a:rPr>
              <a:t> sur toile de </a:t>
            </a:r>
            <a:r>
              <a:rPr lang="en-US" dirty="0" err="1">
                <a:solidFill>
                  <a:srgbClr val="F3F3F3"/>
                </a:solidFill>
                <a:latin typeface="Verdana" panose="020B0604030504040204" pitchFamily="34" charset="0"/>
              </a:rPr>
              <a:t>lin</a:t>
            </a:r>
            <a:endParaRPr lang="en-US" dirty="0">
              <a:solidFill>
                <a:srgbClr val="F3F3F3"/>
              </a:solidFill>
              <a:latin typeface="Verdana" panose="020B0604030504040204" pitchFamily="34" charset="0"/>
            </a:endParaRPr>
          </a:p>
          <a:p>
            <a:r>
              <a:rPr lang="en-US" dirty="0">
                <a:solidFill>
                  <a:srgbClr val="F3F3F3"/>
                </a:solidFill>
                <a:latin typeface="Verdana" panose="020B0604030504040204" pitchFamily="34" charset="0"/>
              </a:rPr>
              <a:t>Whitney museum of American Art, New York</a:t>
            </a:r>
            <a:endParaRPr lang="fr-FR" dirty="0"/>
          </a:p>
        </p:txBody>
      </p:sp>
    </p:spTree>
    <p:extLst>
      <p:ext uri="{BB962C8B-B14F-4D97-AF65-F5344CB8AC3E}">
        <p14:creationId xmlns:p14="http://schemas.microsoft.com/office/powerpoint/2010/main" val="3485054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www.enrevenantdelexpo.com/wp-content/uploads/2017/03/Alice-Neel-Hartley-1966.jpg">
            <a:extLst>
              <a:ext uri="{FF2B5EF4-FFF2-40B4-BE49-F238E27FC236}">
                <a16:creationId xmlns:a16="http://schemas.microsoft.com/office/drawing/2014/main" id="{4E88B538-45B3-44EE-9AAF-C7C09E46D8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168" t="6389" r="7140" b="6805"/>
          <a:stretch/>
        </p:blipFill>
        <p:spPr bwMode="auto">
          <a:xfrm>
            <a:off x="971550" y="371475"/>
            <a:ext cx="4391025" cy="59531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61E3B9B-AA9B-46AE-85C8-FCE43C8D11A1}"/>
              </a:ext>
            </a:extLst>
          </p:cNvPr>
          <p:cNvSpPr/>
          <p:nvPr/>
        </p:nvSpPr>
        <p:spPr>
          <a:xfrm>
            <a:off x="5985286" y="5263634"/>
            <a:ext cx="4867743" cy="954107"/>
          </a:xfrm>
          <a:prstGeom prst="rect">
            <a:avLst/>
          </a:prstGeom>
        </p:spPr>
        <p:txBody>
          <a:bodyPr wrap="none">
            <a:spAutoFit/>
          </a:bodyPr>
          <a:lstStyle/>
          <a:p>
            <a:r>
              <a:rPr lang="fr-FR" sz="2000" b="1" i="0" dirty="0">
                <a:solidFill>
                  <a:srgbClr val="F3F3F3"/>
                </a:solidFill>
                <a:effectLst/>
                <a:latin typeface="Verdana" panose="020B0604030504040204" pitchFamily="34" charset="0"/>
              </a:rPr>
              <a:t>Alice </a:t>
            </a:r>
            <a:r>
              <a:rPr lang="fr-FR" sz="2000" b="1" i="0" dirty="0" err="1">
                <a:solidFill>
                  <a:srgbClr val="F3F3F3"/>
                </a:solidFill>
                <a:effectLst/>
                <a:latin typeface="Verdana" panose="020B0604030504040204" pitchFamily="34" charset="0"/>
              </a:rPr>
              <a:t>Neel</a:t>
            </a:r>
            <a:r>
              <a:rPr lang="fr-FR" sz="2000" b="1" i="0" dirty="0">
                <a:solidFill>
                  <a:srgbClr val="F3F3F3"/>
                </a:solidFill>
                <a:effectLst/>
                <a:latin typeface="Verdana" panose="020B0604030504040204" pitchFamily="34" charset="0"/>
              </a:rPr>
              <a:t>, </a:t>
            </a:r>
            <a:r>
              <a:rPr lang="fr-FR" sz="2000" b="1" i="1" dirty="0">
                <a:solidFill>
                  <a:srgbClr val="F3F3F3"/>
                </a:solidFill>
                <a:effectLst/>
                <a:latin typeface="Verdana" panose="020B0604030504040204" pitchFamily="34" charset="0"/>
              </a:rPr>
              <a:t>Hartley</a:t>
            </a:r>
            <a:r>
              <a:rPr lang="fr-FR" sz="2000" b="1" i="0" dirty="0">
                <a:solidFill>
                  <a:srgbClr val="F3F3F3"/>
                </a:solidFill>
                <a:effectLst/>
                <a:latin typeface="Verdana" panose="020B0604030504040204" pitchFamily="34" charset="0"/>
              </a:rPr>
              <a:t>, 1966</a:t>
            </a:r>
          </a:p>
          <a:p>
            <a:r>
              <a:rPr lang="fr-FR" dirty="0">
                <a:solidFill>
                  <a:srgbClr val="F3F3F3"/>
                </a:solidFill>
                <a:latin typeface="Verdana" panose="020B0604030504040204" pitchFamily="34" charset="0"/>
              </a:rPr>
              <a:t>Huile sur toile</a:t>
            </a:r>
          </a:p>
          <a:p>
            <a:r>
              <a:rPr lang="fr-FR" dirty="0">
                <a:solidFill>
                  <a:srgbClr val="F3F3F3"/>
                </a:solidFill>
                <a:latin typeface="Verdana" panose="020B0604030504040204" pitchFamily="34" charset="0"/>
              </a:rPr>
              <a:t>National </a:t>
            </a:r>
            <a:r>
              <a:rPr lang="fr-FR" dirty="0" err="1">
                <a:solidFill>
                  <a:srgbClr val="F3F3F3"/>
                </a:solidFill>
                <a:latin typeface="Verdana" panose="020B0604030504040204" pitchFamily="34" charset="0"/>
              </a:rPr>
              <a:t>Gallery</a:t>
            </a:r>
            <a:r>
              <a:rPr lang="fr-FR" dirty="0">
                <a:solidFill>
                  <a:srgbClr val="F3F3F3"/>
                </a:solidFill>
                <a:latin typeface="Verdana" panose="020B0604030504040204" pitchFamily="34" charset="0"/>
              </a:rPr>
              <a:t> of Art, Washington D.C.</a:t>
            </a:r>
            <a:endParaRPr lang="fr-FR" dirty="0"/>
          </a:p>
        </p:txBody>
      </p:sp>
    </p:spTree>
    <p:extLst>
      <p:ext uri="{BB962C8B-B14F-4D97-AF65-F5344CB8AC3E}">
        <p14:creationId xmlns:p14="http://schemas.microsoft.com/office/powerpoint/2010/main" val="2113796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076E49C-2C31-4E8E-B275-FC4DE42E1ECE}"/>
              </a:ext>
            </a:extLst>
          </p:cNvPr>
          <p:cNvPicPr>
            <a:picLocks noChangeAspect="1"/>
          </p:cNvPicPr>
          <p:nvPr/>
        </p:nvPicPr>
        <p:blipFill rotWithShape="1">
          <a:blip r:embed="rId2">
            <a:extLst>
              <a:ext uri="{28A0092B-C50C-407E-A947-70E740481C1C}">
                <a14:useLocalDpi xmlns:a14="http://schemas.microsoft.com/office/drawing/2010/main" val="0"/>
              </a:ext>
            </a:extLst>
          </a:blip>
          <a:srcRect l="11150" t="3142" r="4143" b="7270"/>
          <a:stretch/>
        </p:blipFill>
        <p:spPr>
          <a:xfrm rot="60000">
            <a:off x="797634" y="337224"/>
            <a:ext cx="3279413" cy="6143876"/>
          </a:xfrm>
          <a:prstGeom prst="rect">
            <a:avLst/>
          </a:prstGeom>
        </p:spPr>
      </p:pic>
      <p:sp>
        <p:nvSpPr>
          <p:cNvPr id="4" name="Rectangle 3">
            <a:extLst>
              <a:ext uri="{FF2B5EF4-FFF2-40B4-BE49-F238E27FC236}">
                <a16:creationId xmlns:a16="http://schemas.microsoft.com/office/drawing/2014/main" id="{D6AD3239-9EFA-4DEE-BD28-C9CAB611BB33}"/>
              </a:ext>
            </a:extLst>
          </p:cNvPr>
          <p:cNvSpPr/>
          <p:nvPr/>
        </p:nvSpPr>
        <p:spPr>
          <a:xfrm>
            <a:off x="5143705" y="4933888"/>
            <a:ext cx="4867743" cy="954107"/>
          </a:xfrm>
          <a:prstGeom prst="rect">
            <a:avLst/>
          </a:prstGeom>
        </p:spPr>
        <p:txBody>
          <a:bodyPr wrap="none">
            <a:spAutoFit/>
          </a:bodyPr>
          <a:lstStyle/>
          <a:p>
            <a:r>
              <a:rPr lang="en-US" sz="2000" b="1" i="0" dirty="0">
                <a:solidFill>
                  <a:srgbClr val="F3F3F3"/>
                </a:solidFill>
                <a:effectLst/>
                <a:latin typeface="Verdana" panose="020B0604030504040204" pitchFamily="34" charset="0"/>
              </a:rPr>
              <a:t>Alice Neel, </a:t>
            </a:r>
            <a:r>
              <a:rPr lang="en-US" sz="2000" b="1" i="1" dirty="0">
                <a:solidFill>
                  <a:srgbClr val="F3F3F3"/>
                </a:solidFill>
                <a:latin typeface="Verdana" panose="020B0604030504040204" pitchFamily="34" charset="0"/>
              </a:rPr>
              <a:t>Solitude</a:t>
            </a:r>
            <a:r>
              <a:rPr lang="en-US" sz="2000" b="1" i="0" dirty="0">
                <a:solidFill>
                  <a:srgbClr val="F3F3F3"/>
                </a:solidFill>
                <a:effectLst/>
                <a:latin typeface="Verdana" panose="020B0604030504040204" pitchFamily="34" charset="0"/>
              </a:rPr>
              <a:t>, 1970</a:t>
            </a:r>
          </a:p>
          <a:p>
            <a:r>
              <a:rPr lang="en-US" dirty="0" err="1">
                <a:solidFill>
                  <a:srgbClr val="F3F3F3"/>
                </a:solidFill>
                <a:latin typeface="Verdana" panose="020B0604030504040204" pitchFamily="34" charset="0"/>
              </a:rPr>
              <a:t>Huile</a:t>
            </a:r>
            <a:r>
              <a:rPr lang="en-US" dirty="0">
                <a:solidFill>
                  <a:srgbClr val="F3F3F3"/>
                </a:solidFill>
                <a:latin typeface="Verdana" panose="020B0604030504040204" pitchFamily="34" charset="0"/>
              </a:rPr>
              <a:t> sur toile de </a:t>
            </a:r>
            <a:r>
              <a:rPr lang="en-US" dirty="0" err="1">
                <a:solidFill>
                  <a:srgbClr val="F3F3F3"/>
                </a:solidFill>
                <a:latin typeface="Verdana" panose="020B0604030504040204" pitchFamily="34" charset="0"/>
              </a:rPr>
              <a:t>lin</a:t>
            </a:r>
            <a:endParaRPr lang="en-US" dirty="0">
              <a:solidFill>
                <a:srgbClr val="F3F3F3"/>
              </a:solidFill>
              <a:latin typeface="Verdana" panose="020B0604030504040204" pitchFamily="34" charset="0"/>
            </a:endParaRPr>
          </a:p>
          <a:p>
            <a:r>
              <a:rPr lang="en-US" dirty="0">
                <a:solidFill>
                  <a:srgbClr val="F3F3F3"/>
                </a:solidFill>
                <a:latin typeface="Verdana" panose="020B0604030504040204" pitchFamily="34" charset="0"/>
              </a:rPr>
              <a:t>National Gallery of Art, Washington D.C.</a:t>
            </a:r>
            <a:endParaRPr lang="fr-FR" dirty="0"/>
          </a:p>
        </p:txBody>
      </p:sp>
    </p:spTree>
    <p:extLst>
      <p:ext uri="{BB962C8B-B14F-4D97-AF65-F5344CB8AC3E}">
        <p14:creationId xmlns:p14="http://schemas.microsoft.com/office/powerpoint/2010/main" val="4082916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www.enrevenantdelexpo.com/wp-content/uploads/2017/02/Alice-Neel-Julie-enceinte-et-Algis-1967.jpg">
            <a:extLst>
              <a:ext uri="{FF2B5EF4-FFF2-40B4-BE49-F238E27FC236}">
                <a16:creationId xmlns:a16="http://schemas.microsoft.com/office/drawing/2014/main" id="{9BB73C1E-CDFD-451F-A047-93D7D1BF52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0325" y="133350"/>
            <a:ext cx="6686550" cy="45036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458201C-F01B-495C-832C-4665A1E02AD4}"/>
              </a:ext>
            </a:extLst>
          </p:cNvPr>
          <p:cNvSpPr/>
          <p:nvPr/>
        </p:nvSpPr>
        <p:spPr>
          <a:xfrm>
            <a:off x="3076575" y="5100935"/>
            <a:ext cx="6096000" cy="1231106"/>
          </a:xfrm>
          <a:prstGeom prst="rect">
            <a:avLst/>
          </a:prstGeom>
        </p:spPr>
        <p:txBody>
          <a:bodyPr>
            <a:spAutoFit/>
          </a:bodyPr>
          <a:lstStyle/>
          <a:p>
            <a:r>
              <a:rPr lang="fr-FR" sz="2000" b="1" i="0" dirty="0">
                <a:solidFill>
                  <a:srgbClr val="F3F3F3"/>
                </a:solidFill>
                <a:effectLst/>
                <a:latin typeface="Verdana" panose="020B0604030504040204" pitchFamily="34" charset="0"/>
              </a:rPr>
              <a:t>Alice </a:t>
            </a:r>
            <a:r>
              <a:rPr lang="fr-FR" sz="2000" b="1" i="0" dirty="0" err="1">
                <a:solidFill>
                  <a:srgbClr val="F3F3F3"/>
                </a:solidFill>
                <a:effectLst/>
                <a:latin typeface="Verdana" panose="020B0604030504040204" pitchFamily="34" charset="0"/>
              </a:rPr>
              <a:t>Neel</a:t>
            </a:r>
            <a:r>
              <a:rPr lang="fr-FR" sz="2000" b="1" i="0" dirty="0">
                <a:solidFill>
                  <a:srgbClr val="F3F3F3"/>
                </a:solidFill>
                <a:effectLst/>
                <a:latin typeface="Verdana" panose="020B0604030504040204" pitchFamily="34" charset="0"/>
              </a:rPr>
              <a:t>, </a:t>
            </a:r>
            <a:r>
              <a:rPr lang="fr-FR" sz="2000" b="1" i="1" dirty="0">
                <a:solidFill>
                  <a:srgbClr val="F3F3F3"/>
                </a:solidFill>
                <a:effectLst/>
                <a:latin typeface="Verdana" panose="020B0604030504040204" pitchFamily="34" charset="0"/>
              </a:rPr>
              <a:t>Julie enceinte et </a:t>
            </a:r>
            <a:r>
              <a:rPr lang="fr-FR" sz="2000" b="1" i="1" dirty="0" err="1">
                <a:solidFill>
                  <a:srgbClr val="F3F3F3"/>
                </a:solidFill>
                <a:effectLst/>
                <a:latin typeface="Verdana" panose="020B0604030504040204" pitchFamily="34" charset="0"/>
              </a:rPr>
              <a:t>Algis</a:t>
            </a:r>
            <a:r>
              <a:rPr lang="fr-FR" sz="2000" b="1" i="1" dirty="0">
                <a:solidFill>
                  <a:srgbClr val="F3F3F3"/>
                </a:solidFill>
                <a:effectLst/>
                <a:latin typeface="Verdana" panose="020B0604030504040204" pitchFamily="34" charset="0"/>
              </a:rPr>
              <a:t>, </a:t>
            </a:r>
            <a:r>
              <a:rPr lang="fr-FR" sz="2000" b="1" i="0" dirty="0">
                <a:solidFill>
                  <a:srgbClr val="F3F3F3"/>
                </a:solidFill>
                <a:effectLst/>
                <a:latin typeface="Verdana" panose="020B0604030504040204" pitchFamily="34" charset="0"/>
              </a:rPr>
              <a:t>1967 </a:t>
            </a:r>
            <a:r>
              <a:rPr lang="fr-FR" b="0" i="0" dirty="0">
                <a:solidFill>
                  <a:srgbClr val="F3F3F3"/>
                </a:solidFill>
                <a:effectLst/>
                <a:latin typeface="Verdana" panose="020B0604030504040204" pitchFamily="34" charset="0"/>
              </a:rPr>
              <a:t>Huile sur toile, 107,6 x 161,9 cm </a:t>
            </a:r>
          </a:p>
          <a:p>
            <a:r>
              <a:rPr lang="fr-FR" b="0" i="0" dirty="0">
                <a:solidFill>
                  <a:srgbClr val="F3F3F3"/>
                </a:solidFill>
                <a:effectLst/>
                <a:latin typeface="Verdana" panose="020B0604030504040204" pitchFamily="34" charset="0"/>
              </a:rPr>
              <a:t>Succession d’Alice </a:t>
            </a:r>
            <a:r>
              <a:rPr lang="fr-FR" b="0" i="0" dirty="0" err="1">
                <a:solidFill>
                  <a:srgbClr val="F3F3F3"/>
                </a:solidFill>
                <a:effectLst/>
                <a:latin typeface="Verdana" panose="020B0604030504040204" pitchFamily="34" charset="0"/>
              </a:rPr>
              <a:t>Neel</a:t>
            </a:r>
            <a:r>
              <a:rPr lang="fr-FR" b="0" i="0" dirty="0">
                <a:solidFill>
                  <a:srgbClr val="F3F3F3"/>
                </a:solidFill>
                <a:effectLst/>
                <a:latin typeface="Verdana" panose="020B0604030504040204" pitchFamily="34" charset="0"/>
              </a:rPr>
              <a:t> Crédit photo : Malcolm Varon, New York</a:t>
            </a:r>
            <a:endParaRPr lang="fr-FR" dirty="0"/>
          </a:p>
        </p:txBody>
      </p:sp>
    </p:spTree>
    <p:extLst>
      <p:ext uri="{BB962C8B-B14F-4D97-AF65-F5344CB8AC3E}">
        <p14:creationId xmlns:p14="http://schemas.microsoft.com/office/powerpoint/2010/main" val="1226978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7FC2F05-778B-4D59-AC11-EF5C5DE09353}"/>
              </a:ext>
            </a:extLst>
          </p:cNvPr>
          <p:cNvPicPr>
            <a:picLocks noChangeAspect="1"/>
          </p:cNvPicPr>
          <p:nvPr/>
        </p:nvPicPr>
        <p:blipFill rotWithShape="1">
          <a:blip r:embed="rId2">
            <a:extLst>
              <a:ext uri="{28A0092B-C50C-407E-A947-70E740481C1C}">
                <a14:useLocalDpi xmlns:a14="http://schemas.microsoft.com/office/drawing/2010/main" val="0"/>
              </a:ext>
            </a:extLst>
          </a:blip>
          <a:srcRect l="11330" t="16863" r="6351" b="4117"/>
          <a:stretch/>
        </p:blipFill>
        <p:spPr>
          <a:xfrm>
            <a:off x="7812741" y="284886"/>
            <a:ext cx="3644153" cy="6196597"/>
          </a:xfrm>
          <a:prstGeom prst="rect">
            <a:avLst/>
          </a:prstGeom>
        </p:spPr>
      </p:pic>
      <p:sp>
        <p:nvSpPr>
          <p:cNvPr id="4" name="Rectangle 3">
            <a:extLst>
              <a:ext uri="{FF2B5EF4-FFF2-40B4-BE49-F238E27FC236}">
                <a16:creationId xmlns:a16="http://schemas.microsoft.com/office/drawing/2014/main" id="{3FE66AA5-3D14-4202-A906-CA28003ECE5F}"/>
              </a:ext>
            </a:extLst>
          </p:cNvPr>
          <p:cNvSpPr/>
          <p:nvPr/>
        </p:nvSpPr>
        <p:spPr>
          <a:xfrm>
            <a:off x="739588" y="4724418"/>
            <a:ext cx="6550399" cy="1261884"/>
          </a:xfrm>
          <a:prstGeom prst="rect">
            <a:avLst/>
          </a:prstGeom>
        </p:spPr>
        <p:txBody>
          <a:bodyPr wrap="square">
            <a:spAutoFit/>
          </a:bodyPr>
          <a:lstStyle/>
          <a:p>
            <a:r>
              <a:rPr lang="fr-FR" sz="2000" b="1" i="0" dirty="0">
                <a:solidFill>
                  <a:srgbClr val="F3F3F3"/>
                </a:solidFill>
                <a:effectLst/>
                <a:latin typeface="Verdana" panose="020B0604030504040204" pitchFamily="34" charset="0"/>
              </a:rPr>
              <a:t>Alice </a:t>
            </a:r>
            <a:r>
              <a:rPr lang="fr-FR" sz="2000" b="1" i="0" dirty="0" err="1">
                <a:solidFill>
                  <a:srgbClr val="F3F3F3"/>
                </a:solidFill>
                <a:effectLst/>
                <a:latin typeface="Verdana" panose="020B0604030504040204" pitchFamily="34" charset="0"/>
              </a:rPr>
              <a:t>Neel</a:t>
            </a:r>
            <a:r>
              <a:rPr lang="fr-FR" sz="2000" b="1" i="0" dirty="0">
                <a:solidFill>
                  <a:srgbClr val="F3F3F3"/>
                </a:solidFill>
                <a:effectLst/>
                <a:latin typeface="Verdana" panose="020B0604030504040204" pitchFamily="34" charset="0"/>
              </a:rPr>
              <a:t>, </a:t>
            </a:r>
            <a:r>
              <a:rPr lang="fr-FR" sz="2000" b="1" i="1" dirty="0">
                <a:solidFill>
                  <a:srgbClr val="F3F3F3"/>
                </a:solidFill>
                <a:latin typeface="Verdana" panose="020B0604030504040204" pitchFamily="34" charset="0"/>
              </a:rPr>
              <a:t>La famille</a:t>
            </a:r>
            <a:r>
              <a:rPr lang="fr-FR" sz="2000" b="1" i="1" dirty="0">
                <a:solidFill>
                  <a:srgbClr val="F3F3F3"/>
                </a:solidFill>
                <a:effectLst/>
                <a:latin typeface="Verdana" panose="020B0604030504040204" pitchFamily="34" charset="0"/>
              </a:rPr>
              <a:t> (</a:t>
            </a:r>
            <a:r>
              <a:rPr lang="fr-FR" sz="2000" b="1" i="1" dirty="0" err="1">
                <a:solidFill>
                  <a:srgbClr val="F3F3F3"/>
                </a:solidFill>
                <a:effectLst/>
                <a:latin typeface="Verdana" panose="020B0604030504040204" pitchFamily="34" charset="0"/>
              </a:rPr>
              <a:t>Algis</a:t>
            </a:r>
            <a:r>
              <a:rPr lang="fr-FR" sz="2000" b="1" i="1" dirty="0">
                <a:solidFill>
                  <a:srgbClr val="F3F3F3"/>
                </a:solidFill>
                <a:effectLst/>
                <a:latin typeface="Verdana" panose="020B0604030504040204" pitchFamily="34" charset="0"/>
              </a:rPr>
              <a:t>, Julie et Bailey), </a:t>
            </a:r>
            <a:r>
              <a:rPr lang="fr-FR" sz="2000" b="1" i="0" dirty="0">
                <a:solidFill>
                  <a:srgbClr val="F3F3F3"/>
                </a:solidFill>
                <a:effectLst/>
                <a:latin typeface="Verdana" panose="020B0604030504040204" pitchFamily="34" charset="0"/>
              </a:rPr>
              <a:t>1968 </a:t>
            </a:r>
          </a:p>
          <a:p>
            <a:r>
              <a:rPr lang="fr-FR" b="0" i="0" dirty="0">
                <a:solidFill>
                  <a:srgbClr val="F3F3F3"/>
                </a:solidFill>
                <a:effectLst/>
                <a:latin typeface="Verdana" panose="020B0604030504040204" pitchFamily="34" charset="0"/>
              </a:rPr>
              <a:t>Huile sur toile, </a:t>
            </a:r>
          </a:p>
          <a:p>
            <a:r>
              <a:rPr lang="fr-FR" dirty="0">
                <a:solidFill>
                  <a:srgbClr val="F3F3F3"/>
                </a:solidFill>
                <a:latin typeface="Verdana" panose="020B0604030504040204" pitchFamily="34" charset="0"/>
              </a:rPr>
              <a:t>Catherine Feng Ford Collection</a:t>
            </a:r>
            <a:endParaRPr lang="fr-FR" dirty="0"/>
          </a:p>
        </p:txBody>
      </p:sp>
    </p:spTree>
    <p:extLst>
      <p:ext uri="{BB962C8B-B14F-4D97-AF65-F5344CB8AC3E}">
        <p14:creationId xmlns:p14="http://schemas.microsoft.com/office/powerpoint/2010/main" val="7195914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www.hatjecantz.de/files/neel_alice_joey_skaggs.jpg">
            <a:extLst>
              <a:ext uri="{FF2B5EF4-FFF2-40B4-BE49-F238E27FC236}">
                <a16:creationId xmlns:a16="http://schemas.microsoft.com/office/drawing/2014/main" id="{3FA1A9FE-5012-443F-B14B-B61E057BD0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2306" y="249331"/>
            <a:ext cx="3031845" cy="63487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ACF9622-C7D7-4552-BF27-2FD65760D4AC}"/>
              </a:ext>
            </a:extLst>
          </p:cNvPr>
          <p:cNvSpPr/>
          <p:nvPr/>
        </p:nvSpPr>
        <p:spPr>
          <a:xfrm>
            <a:off x="1411615" y="4991892"/>
            <a:ext cx="3283976" cy="954107"/>
          </a:xfrm>
          <a:prstGeom prst="rect">
            <a:avLst/>
          </a:prstGeom>
        </p:spPr>
        <p:txBody>
          <a:bodyPr wrap="none">
            <a:spAutoFit/>
          </a:bodyPr>
          <a:lstStyle/>
          <a:p>
            <a:r>
              <a:rPr lang="en-US" sz="2000" b="1" i="0" dirty="0">
                <a:solidFill>
                  <a:schemeClr val="bg1"/>
                </a:solidFill>
                <a:effectLst/>
              </a:rPr>
              <a:t>Alice Neel: </a:t>
            </a:r>
            <a:r>
              <a:rPr lang="en-US" sz="2000" b="1" i="1" dirty="0">
                <a:solidFill>
                  <a:schemeClr val="bg1"/>
                </a:solidFill>
                <a:effectLst/>
              </a:rPr>
              <a:t>Joey Skaggs, 1967</a:t>
            </a:r>
          </a:p>
          <a:p>
            <a:r>
              <a:rPr lang="en-US" i="1" dirty="0" err="1">
                <a:solidFill>
                  <a:schemeClr val="bg1"/>
                </a:solidFill>
              </a:rPr>
              <a:t>Huile</a:t>
            </a:r>
            <a:r>
              <a:rPr lang="en-US" i="1" dirty="0">
                <a:solidFill>
                  <a:schemeClr val="bg1"/>
                </a:solidFill>
              </a:rPr>
              <a:t> sur toile</a:t>
            </a:r>
          </a:p>
          <a:p>
            <a:r>
              <a:rPr lang="en-US" b="0" i="0" dirty="0">
                <a:solidFill>
                  <a:schemeClr val="bg1"/>
                </a:solidFill>
                <a:effectLst/>
              </a:rPr>
              <a:t>© Estate of Alice Neel</a:t>
            </a:r>
            <a:endParaRPr lang="fr-FR" dirty="0">
              <a:solidFill>
                <a:schemeClr val="bg1"/>
              </a:solidFill>
            </a:endParaRPr>
          </a:p>
        </p:txBody>
      </p:sp>
    </p:spTree>
    <p:extLst>
      <p:ext uri="{BB962C8B-B14F-4D97-AF65-F5344CB8AC3E}">
        <p14:creationId xmlns:p14="http://schemas.microsoft.com/office/powerpoint/2010/main" val="1888176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www.hatjecantz.de/files/neel_alice_frank_ohara.jpg">
            <a:extLst>
              <a:ext uri="{FF2B5EF4-FFF2-40B4-BE49-F238E27FC236}">
                <a16:creationId xmlns:a16="http://schemas.microsoft.com/office/drawing/2014/main" id="{2CC2DE7E-1CE6-4A77-B974-82AFAF8FA7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415" y="352425"/>
            <a:ext cx="4028723"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FB42DE0-7F52-4178-A17B-782CCE33EFCE}"/>
              </a:ext>
            </a:extLst>
          </p:cNvPr>
          <p:cNvSpPr/>
          <p:nvPr/>
        </p:nvSpPr>
        <p:spPr>
          <a:xfrm>
            <a:off x="5281212" y="5701784"/>
            <a:ext cx="4506105" cy="369332"/>
          </a:xfrm>
          <a:prstGeom prst="rect">
            <a:avLst/>
          </a:prstGeom>
        </p:spPr>
        <p:txBody>
          <a:bodyPr wrap="none">
            <a:spAutoFit/>
          </a:bodyPr>
          <a:lstStyle/>
          <a:p>
            <a:r>
              <a:rPr lang="en-US" b="0" i="0" dirty="0">
                <a:solidFill>
                  <a:schemeClr val="bg1"/>
                </a:solidFill>
                <a:effectLst/>
                <a:ea typeface="Segoe UI Black" panose="020B0A02040204020203" pitchFamily="34" charset="0"/>
                <a:cs typeface="Segoe UI Black" panose="020B0A02040204020203" pitchFamily="34" charset="0"/>
              </a:rPr>
              <a:t>Alice Neel: </a:t>
            </a:r>
            <a:r>
              <a:rPr lang="en-US" b="0" i="1" dirty="0">
                <a:solidFill>
                  <a:schemeClr val="bg1"/>
                </a:solidFill>
                <a:effectLst/>
                <a:ea typeface="Segoe UI Black" panose="020B0A02040204020203" pitchFamily="34" charset="0"/>
                <a:cs typeface="Segoe UI Black" panose="020B0A02040204020203" pitchFamily="34" charset="0"/>
              </a:rPr>
              <a:t>Frank O'Hara</a:t>
            </a:r>
            <a:r>
              <a:rPr lang="en-US" b="0" i="0" dirty="0">
                <a:solidFill>
                  <a:schemeClr val="bg1"/>
                </a:solidFill>
                <a:effectLst/>
                <a:ea typeface="Segoe UI Black" panose="020B0A02040204020203" pitchFamily="34" charset="0"/>
                <a:cs typeface="Segoe UI Black" panose="020B0A02040204020203" pitchFamily="34" charset="0"/>
              </a:rPr>
              <a:t>© Estate of Alice Neel</a:t>
            </a:r>
            <a:endParaRPr lang="fr-FR" dirty="0">
              <a:solidFill>
                <a:schemeClr val="bg1"/>
              </a:solidFill>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3461455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s://i1.wp.com/www.enrevenantdelexpo.com/wp-content/uploads/2017/03/Alice-Neel-Art-Shields-1951.jpg?zoom=1.25&amp;fit=606%2C800&amp;ssl=1">
            <a:extLst>
              <a:ext uri="{FF2B5EF4-FFF2-40B4-BE49-F238E27FC236}">
                <a16:creationId xmlns:a16="http://schemas.microsoft.com/office/drawing/2014/main" id="{81636034-6F4C-4F91-8F3C-A2EF1B288A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235" t="7222" r="9288" b="6944"/>
          <a:stretch/>
        </p:blipFill>
        <p:spPr bwMode="auto">
          <a:xfrm>
            <a:off x="895350" y="428625"/>
            <a:ext cx="4181475"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D97AD31-7459-4023-9C46-A190D9D2CCCE}"/>
              </a:ext>
            </a:extLst>
          </p:cNvPr>
          <p:cNvSpPr/>
          <p:nvPr/>
        </p:nvSpPr>
        <p:spPr>
          <a:xfrm>
            <a:off x="5900658" y="4968359"/>
            <a:ext cx="3095784" cy="369332"/>
          </a:xfrm>
          <a:prstGeom prst="rect">
            <a:avLst/>
          </a:prstGeom>
        </p:spPr>
        <p:txBody>
          <a:bodyPr wrap="none">
            <a:spAutoFit/>
          </a:bodyPr>
          <a:lstStyle/>
          <a:p>
            <a:r>
              <a:rPr lang="en-US" b="0" i="0" dirty="0">
                <a:solidFill>
                  <a:schemeClr val="bg1"/>
                </a:solidFill>
                <a:effectLst/>
                <a:latin typeface="Roboto"/>
              </a:rPr>
              <a:t>Alice Neel, </a:t>
            </a:r>
            <a:r>
              <a:rPr lang="en-US" b="0" i="1" dirty="0">
                <a:solidFill>
                  <a:schemeClr val="bg1"/>
                </a:solidFill>
                <a:effectLst/>
                <a:latin typeface="Roboto"/>
              </a:rPr>
              <a:t>Art Shields</a:t>
            </a:r>
            <a:r>
              <a:rPr lang="en-US" b="0" i="0" dirty="0">
                <a:solidFill>
                  <a:schemeClr val="bg1"/>
                </a:solidFill>
                <a:effectLst/>
                <a:latin typeface="Roboto"/>
              </a:rPr>
              <a:t>, 1951</a:t>
            </a:r>
          </a:p>
        </p:txBody>
      </p:sp>
    </p:spTree>
    <p:extLst>
      <p:ext uri="{BB962C8B-B14F-4D97-AF65-F5344CB8AC3E}">
        <p14:creationId xmlns:p14="http://schemas.microsoft.com/office/powerpoint/2010/main" val="18264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48AD346-4A1F-4C49-BB86-2B988662CC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5107" y="0"/>
            <a:ext cx="9181785" cy="6858000"/>
          </a:xfrm>
          <a:prstGeom prst="rect">
            <a:avLst/>
          </a:prstGeom>
        </p:spPr>
      </p:pic>
    </p:spTree>
    <p:extLst>
      <p:ext uri="{BB962C8B-B14F-4D97-AF65-F5344CB8AC3E}">
        <p14:creationId xmlns:p14="http://schemas.microsoft.com/office/powerpoint/2010/main" val="3213673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www.enrevenantdelexpo.com/wp-content/uploads/2017/03/Alice-Neel-Peintre-de-la-vie-moderne-Fondation-Vincent-van-Gogh-Arles-Vue-de-lexposition-31.jpg">
            <a:extLst>
              <a:ext uri="{FF2B5EF4-FFF2-40B4-BE49-F238E27FC236}">
                <a16:creationId xmlns:a16="http://schemas.microsoft.com/office/drawing/2014/main" id="{1A38562F-6747-4EDC-AE6C-3409403965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3669" y="438150"/>
            <a:ext cx="7998531" cy="546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73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AF47328-A637-4B16-89C9-C680D4BCD3EC}"/>
              </a:ext>
            </a:extLst>
          </p:cNvPr>
          <p:cNvPicPr>
            <a:picLocks noChangeAspect="1"/>
          </p:cNvPicPr>
          <p:nvPr/>
        </p:nvPicPr>
        <p:blipFill rotWithShape="1">
          <a:blip r:embed="rId2">
            <a:extLst>
              <a:ext uri="{28A0092B-C50C-407E-A947-70E740481C1C}">
                <a14:useLocalDpi xmlns:a14="http://schemas.microsoft.com/office/drawing/2010/main" val="0"/>
              </a:ext>
            </a:extLst>
          </a:blip>
          <a:srcRect l="17089" t="3529" r="16609" b="8235"/>
          <a:stretch/>
        </p:blipFill>
        <p:spPr>
          <a:xfrm>
            <a:off x="3267634" y="228600"/>
            <a:ext cx="5889813" cy="4424735"/>
          </a:xfrm>
          <a:prstGeom prst="rect">
            <a:avLst/>
          </a:prstGeom>
        </p:spPr>
      </p:pic>
      <p:sp>
        <p:nvSpPr>
          <p:cNvPr id="4" name="Rectangle 3">
            <a:extLst>
              <a:ext uri="{FF2B5EF4-FFF2-40B4-BE49-F238E27FC236}">
                <a16:creationId xmlns:a16="http://schemas.microsoft.com/office/drawing/2014/main" id="{9849FF73-4A5D-46F0-9D79-4144B1EAD73E}"/>
              </a:ext>
            </a:extLst>
          </p:cNvPr>
          <p:cNvSpPr/>
          <p:nvPr/>
        </p:nvSpPr>
        <p:spPr>
          <a:xfrm>
            <a:off x="2943504" y="5100935"/>
            <a:ext cx="6753225" cy="954107"/>
          </a:xfrm>
          <a:prstGeom prst="rect">
            <a:avLst/>
          </a:prstGeom>
        </p:spPr>
        <p:txBody>
          <a:bodyPr wrap="square">
            <a:spAutoFit/>
          </a:bodyPr>
          <a:lstStyle/>
          <a:p>
            <a:r>
              <a:rPr lang="fr-FR" sz="2000" b="1" i="0" dirty="0">
                <a:solidFill>
                  <a:srgbClr val="F3F3F3"/>
                </a:solidFill>
                <a:effectLst/>
                <a:latin typeface="Verdana" panose="020B0604030504040204" pitchFamily="34" charset="0"/>
              </a:rPr>
              <a:t>Alice </a:t>
            </a:r>
            <a:r>
              <a:rPr lang="fr-FR" sz="2000" b="1" i="0" dirty="0" err="1">
                <a:solidFill>
                  <a:srgbClr val="F3F3F3"/>
                </a:solidFill>
                <a:effectLst/>
                <a:latin typeface="Verdana" panose="020B0604030504040204" pitchFamily="34" charset="0"/>
              </a:rPr>
              <a:t>Neel</a:t>
            </a:r>
            <a:r>
              <a:rPr lang="fr-FR" sz="2000" b="1" i="0" dirty="0">
                <a:solidFill>
                  <a:srgbClr val="F3F3F3"/>
                </a:solidFill>
                <a:effectLst/>
                <a:latin typeface="Verdana" panose="020B0604030504040204" pitchFamily="34" charset="0"/>
              </a:rPr>
              <a:t>, </a:t>
            </a:r>
            <a:r>
              <a:rPr lang="fr-FR" sz="2000" b="1" i="1" dirty="0">
                <a:solidFill>
                  <a:srgbClr val="F3F3F3"/>
                </a:solidFill>
                <a:latin typeface="Verdana" panose="020B0604030504040204" pitchFamily="34" charset="0"/>
              </a:rPr>
              <a:t>Nature morte Spring Lake</a:t>
            </a:r>
            <a:r>
              <a:rPr lang="fr-FR" sz="2000" b="1" i="1" dirty="0">
                <a:solidFill>
                  <a:srgbClr val="F3F3F3"/>
                </a:solidFill>
                <a:effectLst/>
                <a:latin typeface="Verdana" panose="020B0604030504040204" pitchFamily="34" charset="0"/>
              </a:rPr>
              <a:t>, </a:t>
            </a:r>
            <a:r>
              <a:rPr lang="fr-FR" sz="2000" b="1" i="0" dirty="0">
                <a:solidFill>
                  <a:srgbClr val="F3F3F3"/>
                </a:solidFill>
                <a:effectLst/>
                <a:latin typeface="Verdana" panose="020B0604030504040204" pitchFamily="34" charset="0"/>
              </a:rPr>
              <a:t>1969 </a:t>
            </a:r>
          </a:p>
          <a:p>
            <a:r>
              <a:rPr lang="fr-FR" b="0" i="0" dirty="0">
                <a:solidFill>
                  <a:srgbClr val="F3F3F3"/>
                </a:solidFill>
                <a:effectLst/>
                <a:latin typeface="Verdana" panose="020B0604030504040204" pitchFamily="34" charset="0"/>
              </a:rPr>
              <a:t>Huile sur toile</a:t>
            </a:r>
          </a:p>
          <a:p>
            <a:r>
              <a:rPr lang="fr-FR" b="0" i="0" dirty="0">
                <a:solidFill>
                  <a:srgbClr val="F3F3F3"/>
                </a:solidFill>
                <a:effectLst/>
                <a:latin typeface="Verdana" panose="020B0604030504040204" pitchFamily="34" charset="0"/>
              </a:rPr>
              <a:t>Succession d’Alice </a:t>
            </a:r>
            <a:r>
              <a:rPr lang="fr-FR" b="0" i="0" dirty="0" err="1">
                <a:solidFill>
                  <a:srgbClr val="F3F3F3"/>
                </a:solidFill>
                <a:effectLst/>
                <a:latin typeface="Verdana" panose="020B0604030504040204" pitchFamily="34" charset="0"/>
              </a:rPr>
              <a:t>Neel</a:t>
            </a:r>
            <a:r>
              <a:rPr lang="fr-FR" b="0" i="0" dirty="0">
                <a:solidFill>
                  <a:srgbClr val="F3F3F3"/>
                </a:solidFill>
                <a:effectLst/>
                <a:latin typeface="Verdana" panose="020B0604030504040204" pitchFamily="34" charset="0"/>
              </a:rPr>
              <a:t>  </a:t>
            </a:r>
            <a:endParaRPr lang="fr-FR" dirty="0"/>
          </a:p>
        </p:txBody>
      </p:sp>
    </p:spTree>
    <p:extLst>
      <p:ext uri="{BB962C8B-B14F-4D97-AF65-F5344CB8AC3E}">
        <p14:creationId xmlns:p14="http://schemas.microsoft.com/office/powerpoint/2010/main" val="148329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45D1A4D-EC30-4055-8C47-8DE0F90C4CD6}"/>
              </a:ext>
            </a:extLst>
          </p:cNvPr>
          <p:cNvPicPr>
            <a:picLocks noChangeAspect="1"/>
          </p:cNvPicPr>
          <p:nvPr/>
        </p:nvPicPr>
        <p:blipFill rotWithShape="1">
          <a:blip r:embed="rId2">
            <a:extLst>
              <a:ext uri="{28A0092B-C50C-407E-A947-70E740481C1C}">
                <a14:useLocalDpi xmlns:a14="http://schemas.microsoft.com/office/drawing/2010/main" val="0"/>
              </a:ext>
            </a:extLst>
          </a:blip>
          <a:srcRect l="7856" t="13529" r="3573" b="15294"/>
          <a:stretch/>
        </p:blipFill>
        <p:spPr>
          <a:xfrm>
            <a:off x="2299447" y="362911"/>
            <a:ext cx="4099798" cy="5836183"/>
          </a:xfrm>
          <a:prstGeom prst="rect">
            <a:avLst/>
          </a:prstGeom>
        </p:spPr>
      </p:pic>
      <p:sp>
        <p:nvSpPr>
          <p:cNvPr id="4" name="Rectangle 3">
            <a:extLst>
              <a:ext uri="{FF2B5EF4-FFF2-40B4-BE49-F238E27FC236}">
                <a16:creationId xmlns:a16="http://schemas.microsoft.com/office/drawing/2014/main" id="{2AC99864-419B-4216-BB6D-6D059C5136AE}"/>
              </a:ext>
            </a:extLst>
          </p:cNvPr>
          <p:cNvSpPr/>
          <p:nvPr/>
        </p:nvSpPr>
        <p:spPr>
          <a:xfrm>
            <a:off x="6870045" y="4885782"/>
            <a:ext cx="5191967" cy="954107"/>
          </a:xfrm>
          <a:prstGeom prst="rect">
            <a:avLst/>
          </a:prstGeom>
        </p:spPr>
        <p:txBody>
          <a:bodyPr wrap="square">
            <a:spAutoFit/>
          </a:bodyPr>
          <a:lstStyle/>
          <a:p>
            <a:r>
              <a:rPr lang="fr-FR" sz="2000" b="1" i="0" dirty="0">
                <a:solidFill>
                  <a:srgbClr val="F3F3F3"/>
                </a:solidFill>
                <a:effectLst/>
                <a:latin typeface="Verdana" panose="020B0604030504040204" pitchFamily="34" charset="0"/>
              </a:rPr>
              <a:t>Alice </a:t>
            </a:r>
            <a:r>
              <a:rPr lang="fr-FR" sz="2000" b="1" i="0" dirty="0" err="1">
                <a:solidFill>
                  <a:srgbClr val="F3F3F3"/>
                </a:solidFill>
                <a:effectLst/>
                <a:latin typeface="Verdana" panose="020B0604030504040204" pitchFamily="34" charset="0"/>
              </a:rPr>
              <a:t>Neel</a:t>
            </a:r>
            <a:r>
              <a:rPr lang="fr-FR" sz="2000" b="1" i="0" dirty="0">
                <a:solidFill>
                  <a:srgbClr val="F3F3F3"/>
                </a:solidFill>
                <a:effectLst/>
                <a:latin typeface="Verdana" panose="020B0604030504040204" pitchFamily="34" charset="0"/>
              </a:rPr>
              <a:t>, </a:t>
            </a:r>
            <a:r>
              <a:rPr lang="fr-FR" sz="2000" b="1" i="1" dirty="0">
                <a:solidFill>
                  <a:srgbClr val="F3F3F3"/>
                </a:solidFill>
                <a:effectLst/>
                <a:latin typeface="Verdana" panose="020B0604030504040204" pitchFamily="34" charset="0"/>
              </a:rPr>
              <a:t>Thanksgiving, </a:t>
            </a:r>
            <a:r>
              <a:rPr lang="fr-FR" sz="2000" b="1" i="0" dirty="0">
                <a:solidFill>
                  <a:srgbClr val="F3F3F3"/>
                </a:solidFill>
                <a:effectLst/>
                <a:latin typeface="Verdana" panose="020B0604030504040204" pitchFamily="34" charset="0"/>
              </a:rPr>
              <a:t>1965 </a:t>
            </a:r>
          </a:p>
          <a:p>
            <a:r>
              <a:rPr lang="fr-FR" b="0" i="0" dirty="0">
                <a:solidFill>
                  <a:srgbClr val="F3F3F3"/>
                </a:solidFill>
                <a:effectLst/>
                <a:latin typeface="Verdana" panose="020B0604030504040204" pitchFamily="34" charset="0"/>
              </a:rPr>
              <a:t>Huile sur toile</a:t>
            </a:r>
          </a:p>
          <a:p>
            <a:r>
              <a:rPr lang="fr-FR" dirty="0">
                <a:solidFill>
                  <a:srgbClr val="F3F3F3"/>
                </a:solidFill>
                <a:latin typeface="Verdana" panose="020B0604030504040204" pitchFamily="34" charset="0"/>
              </a:rPr>
              <a:t>Brand Family Collection</a:t>
            </a:r>
            <a:endParaRPr lang="fr-FR" dirty="0"/>
          </a:p>
        </p:txBody>
      </p:sp>
    </p:spTree>
    <p:extLst>
      <p:ext uri="{BB962C8B-B14F-4D97-AF65-F5344CB8AC3E}">
        <p14:creationId xmlns:p14="http://schemas.microsoft.com/office/powerpoint/2010/main" val="41410879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64C40A-FED5-4BB1-B8AF-7778D0A8E0C7}"/>
              </a:ext>
            </a:extLst>
          </p:cNvPr>
          <p:cNvSpPr/>
          <p:nvPr/>
        </p:nvSpPr>
        <p:spPr>
          <a:xfrm>
            <a:off x="6844554" y="4549606"/>
            <a:ext cx="5029200" cy="954107"/>
          </a:xfrm>
          <a:prstGeom prst="rect">
            <a:avLst/>
          </a:prstGeom>
        </p:spPr>
        <p:txBody>
          <a:bodyPr wrap="square">
            <a:spAutoFit/>
          </a:bodyPr>
          <a:lstStyle/>
          <a:p>
            <a:r>
              <a:rPr lang="fr-FR" sz="2000" b="1" i="0" dirty="0">
                <a:solidFill>
                  <a:srgbClr val="F3F3F3"/>
                </a:solidFill>
                <a:effectLst/>
                <a:latin typeface="Verdana" panose="020B0604030504040204" pitchFamily="34" charset="0"/>
              </a:rPr>
              <a:t>Alice </a:t>
            </a:r>
            <a:r>
              <a:rPr lang="fr-FR" sz="2000" b="1" i="0" dirty="0" err="1">
                <a:solidFill>
                  <a:srgbClr val="F3F3F3"/>
                </a:solidFill>
                <a:effectLst/>
                <a:latin typeface="Verdana" panose="020B0604030504040204" pitchFamily="34" charset="0"/>
              </a:rPr>
              <a:t>Neel</a:t>
            </a:r>
            <a:r>
              <a:rPr lang="fr-FR" sz="2000" b="1" i="0" dirty="0">
                <a:solidFill>
                  <a:srgbClr val="F3F3F3"/>
                </a:solidFill>
                <a:effectLst/>
                <a:latin typeface="Verdana" panose="020B0604030504040204" pitchFamily="34" charset="0"/>
              </a:rPr>
              <a:t>, </a:t>
            </a:r>
            <a:r>
              <a:rPr lang="fr-FR" sz="2000" b="1" i="1" dirty="0">
                <a:solidFill>
                  <a:srgbClr val="F3F3F3"/>
                </a:solidFill>
                <a:latin typeface="Verdana" panose="020B0604030504040204" pitchFamily="34" charset="0"/>
              </a:rPr>
              <a:t>Nature morte</a:t>
            </a:r>
            <a:r>
              <a:rPr lang="fr-FR" sz="2000" b="1" i="1" dirty="0">
                <a:solidFill>
                  <a:srgbClr val="F3F3F3"/>
                </a:solidFill>
                <a:effectLst/>
                <a:latin typeface="Verdana" panose="020B0604030504040204" pitchFamily="34" charset="0"/>
              </a:rPr>
              <a:t>, </a:t>
            </a:r>
            <a:r>
              <a:rPr lang="fr-FR" sz="2000" b="1" i="0" dirty="0">
                <a:solidFill>
                  <a:srgbClr val="F3F3F3"/>
                </a:solidFill>
                <a:effectLst/>
                <a:latin typeface="Verdana" panose="020B0604030504040204" pitchFamily="34" charset="0"/>
              </a:rPr>
              <a:t>1964 </a:t>
            </a:r>
          </a:p>
          <a:p>
            <a:r>
              <a:rPr lang="fr-FR" b="0" i="0" dirty="0">
                <a:solidFill>
                  <a:srgbClr val="F3F3F3"/>
                </a:solidFill>
                <a:effectLst/>
                <a:latin typeface="Verdana" panose="020B0604030504040204" pitchFamily="34" charset="0"/>
              </a:rPr>
              <a:t>Huile sur toile</a:t>
            </a:r>
          </a:p>
          <a:p>
            <a:r>
              <a:rPr lang="fr-FR" dirty="0">
                <a:solidFill>
                  <a:srgbClr val="F3F3F3"/>
                </a:solidFill>
                <a:latin typeface="Verdana" panose="020B0604030504040204" pitchFamily="34" charset="0"/>
              </a:rPr>
              <a:t>Collection privée</a:t>
            </a:r>
            <a:endParaRPr lang="fr-FR" dirty="0"/>
          </a:p>
        </p:txBody>
      </p:sp>
      <p:pic>
        <p:nvPicPr>
          <p:cNvPr id="4" name="Image 3">
            <a:extLst>
              <a:ext uri="{FF2B5EF4-FFF2-40B4-BE49-F238E27FC236}">
                <a16:creationId xmlns:a16="http://schemas.microsoft.com/office/drawing/2014/main" id="{D46327CD-5877-4983-87FF-3E6E24CD53FC}"/>
              </a:ext>
            </a:extLst>
          </p:cNvPr>
          <p:cNvPicPr>
            <a:picLocks noChangeAspect="1"/>
          </p:cNvPicPr>
          <p:nvPr/>
        </p:nvPicPr>
        <p:blipFill rotWithShape="1">
          <a:blip r:embed="rId2">
            <a:extLst>
              <a:ext uri="{28A0092B-C50C-407E-A947-70E740481C1C}">
                <a14:useLocalDpi xmlns:a14="http://schemas.microsoft.com/office/drawing/2010/main" val="0"/>
              </a:ext>
            </a:extLst>
          </a:blip>
          <a:srcRect l="2646" t="18628" r="4267" b="17843"/>
          <a:stretch/>
        </p:blipFill>
        <p:spPr>
          <a:xfrm>
            <a:off x="1237130" y="295834"/>
            <a:ext cx="5072029" cy="6131859"/>
          </a:xfrm>
          <a:prstGeom prst="rect">
            <a:avLst/>
          </a:prstGeom>
        </p:spPr>
      </p:pic>
    </p:spTree>
    <p:extLst>
      <p:ext uri="{BB962C8B-B14F-4D97-AF65-F5344CB8AC3E}">
        <p14:creationId xmlns:p14="http://schemas.microsoft.com/office/powerpoint/2010/main" val="2263833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www.enrevenantdelexpo.com/wp-content/uploads/2017/03/Alice-Neel-Nu-de-Ruth-1964.jpg">
            <a:extLst>
              <a:ext uri="{FF2B5EF4-FFF2-40B4-BE49-F238E27FC236}">
                <a16:creationId xmlns:a16="http://schemas.microsoft.com/office/drawing/2014/main" id="{F945B053-5811-49CF-B9AE-4FFE5BD764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797" t="8889" r="8533" b="6666"/>
          <a:stretch/>
        </p:blipFill>
        <p:spPr bwMode="auto">
          <a:xfrm>
            <a:off x="4931534" y="390525"/>
            <a:ext cx="6867525" cy="5791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DBCEFD0-A239-4B34-9CAC-FD1C090AC97C}"/>
              </a:ext>
            </a:extLst>
          </p:cNvPr>
          <p:cNvSpPr/>
          <p:nvPr/>
        </p:nvSpPr>
        <p:spPr>
          <a:xfrm>
            <a:off x="383435" y="5087701"/>
            <a:ext cx="4314001" cy="954107"/>
          </a:xfrm>
          <a:prstGeom prst="rect">
            <a:avLst/>
          </a:prstGeom>
        </p:spPr>
        <p:txBody>
          <a:bodyPr wrap="none">
            <a:spAutoFit/>
          </a:bodyPr>
          <a:lstStyle/>
          <a:p>
            <a:r>
              <a:rPr lang="nl-NL" sz="2000" b="1" i="0" dirty="0">
                <a:solidFill>
                  <a:srgbClr val="F3F3F3"/>
                </a:solidFill>
                <a:effectLst/>
                <a:latin typeface="Verdana" panose="020B0604030504040204" pitchFamily="34" charset="0"/>
              </a:rPr>
              <a:t>Alice </a:t>
            </a:r>
            <a:r>
              <a:rPr lang="nl-NL" sz="2000" b="1" i="0" dirty="0" err="1">
                <a:solidFill>
                  <a:srgbClr val="F3F3F3"/>
                </a:solidFill>
                <a:effectLst/>
                <a:latin typeface="Verdana" panose="020B0604030504040204" pitchFamily="34" charset="0"/>
              </a:rPr>
              <a:t>Neel</a:t>
            </a:r>
            <a:r>
              <a:rPr lang="nl-NL" sz="2000" b="1" i="0" dirty="0">
                <a:solidFill>
                  <a:srgbClr val="F3F3F3"/>
                </a:solidFill>
                <a:effectLst/>
                <a:latin typeface="Verdana" panose="020B0604030504040204" pitchFamily="34" charset="0"/>
              </a:rPr>
              <a:t>, </a:t>
            </a:r>
            <a:r>
              <a:rPr lang="nl-NL" sz="2000" b="1" i="1" dirty="0">
                <a:solidFill>
                  <a:srgbClr val="F3F3F3"/>
                </a:solidFill>
                <a:effectLst/>
                <a:latin typeface="Verdana" panose="020B0604030504040204" pitchFamily="34" charset="0"/>
              </a:rPr>
              <a:t>Nu de Ruth</a:t>
            </a:r>
            <a:r>
              <a:rPr lang="nl-NL" sz="2000" b="1" i="0" dirty="0">
                <a:solidFill>
                  <a:srgbClr val="F3F3F3"/>
                </a:solidFill>
                <a:effectLst/>
                <a:latin typeface="Verdana" panose="020B0604030504040204" pitchFamily="34" charset="0"/>
              </a:rPr>
              <a:t>, 1964</a:t>
            </a:r>
          </a:p>
          <a:p>
            <a:r>
              <a:rPr lang="nl-NL" dirty="0" err="1">
                <a:solidFill>
                  <a:srgbClr val="F3F3F3"/>
                </a:solidFill>
                <a:latin typeface="Verdana" panose="020B0604030504040204" pitchFamily="34" charset="0"/>
              </a:rPr>
              <a:t>Huile</a:t>
            </a:r>
            <a:r>
              <a:rPr lang="nl-NL" dirty="0">
                <a:solidFill>
                  <a:srgbClr val="F3F3F3"/>
                </a:solidFill>
                <a:latin typeface="Verdana" panose="020B0604030504040204" pitchFamily="34" charset="0"/>
              </a:rPr>
              <a:t> </a:t>
            </a:r>
            <a:r>
              <a:rPr lang="nl-NL" dirty="0" err="1">
                <a:solidFill>
                  <a:srgbClr val="F3F3F3"/>
                </a:solidFill>
                <a:latin typeface="Verdana" panose="020B0604030504040204" pitchFamily="34" charset="0"/>
              </a:rPr>
              <a:t>sur</a:t>
            </a:r>
            <a:r>
              <a:rPr lang="nl-NL" dirty="0">
                <a:solidFill>
                  <a:srgbClr val="F3F3F3"/>
                </a:solidFill>
                <a:latin typeface="Verdana" panose="020B0604030504040204" pitchFamily="34" charset="0"/>
              </a:rPr>
              <a:t> </a:t>
            </a:r>
            <a:r>
              <a:rPr lang="nl-NL" dirty="0" err="1">
                <a:solidFill>
                  <a:srgbClr val="F3F3F3"/>
                </a:solidFill>
                <a:latin typeface="Verdana" panose="020B0604030504040204" pitchFamily="34" charset="0"/>
              </a:rPr>
              <a:t>toile</a:t>
            </a:r>
            <a:endParaRPr lang="nl-NL" dirty="0">
              <a:solidFill>
                <a:srgbClr val="F3F3F3"/>
              </a:solidFill>
              <a:latin typeface="Verdana" panose="020B0604030504040204" pitchFamily="34" charset="0"/>
            </a:endParaRPr>
          </a:p>
          <a:p>
            <a:r>
              <a:rPr lang="nl-NL" dirty="0" err="1">
                <a:solidFill>
                  <a:srgbClr val="F3F3F3"/>
                </a:solidFill>
                <a:latin typeface="Verdana" panose="020B0604030504040204" pitchFamily="34" charset="0"/>
              </a:rPr>
              <a:t>Succession</a:t>
            </a:r>
            <a:r>
              <a:rPr lang="nl-NL" dirty="0">
                <a:solidFill>
                  <a:srgbClr val="F3F3F3"/>
                </a:solidFill>
                <a:latin typeface="Verdana" panose="020B0604030504040204" pitchFamily="34" charset="0"/>
              </a:rPr>
              <a:t> </a:t>
            </a:r>
            <a:r>
              <a:rPr lang="nl-NL" dirty="0" err="1">
                <a:solidFill>
                  <a:srgbClr val="F3F3F3"/>
                </a:solidFill>
                <a:latin typeface="Verdana" panose="020B0604030504040204" pitchFamily="34" charset="0"/>
              </a:rPr>
              <a:t>d’Alice</a:t>
            </a:r>
            <a:r>
              <a:rPr lang="nl-NL" dirty="0">
                <a:solidFill>
                  <a:srgbClr val="F3F3F3"/>
                </a:solidFill>
                <a:latin typeface="Verdana" panose="020B0604030504040204" pitchFamily="34" charset="0"/>
              </a:rPr>
              <a:t> </a:t>
            </a:r>
            <a:r>
              <a:rPr lang="nl-NL" dirty="0" err="1">
                <a:solidFill>
                  <a:srgbClr val="F3F3F3"/>
                </a:solidFill>
                <a:latin typeface="Verdana" panose="020B0604030504040204" pitchFamily="34" charset="0"/>
              </a:rPr>
              <a:t>Neel</a:t>
            </a:r>
            <a:endParaRPr lang="fr-FR" dirty="0"/>
          </a:p>
        </p:txBody>
      </p:sp>
    </p:spTree>
    <p:extLst>
      <p:ext uri="{BB962C8B-B14F-4D97-AF65-F5344CB8AC3E}">
        <p14:creationId xmlns:p14="http://schemas.microsoft.com/office/powerpoint/2010/main" val="40171319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6431003-EB67-43D5-8BCE-7235D57EDA60}"/>
              </a:ext>
            </a:extLst>
          </p:cNvPr>
          <p:cNvPicPr>
            <a:picLocks noChangeAspect="1"/>
          </p:cNvPicPr>
          <p:nvPr/>
        </p:nvPicPr>
        <p:blipFill rotWithShape="1">
          <a:blip r:embed="rId2">
            <a:extLst>
              <a:ext uri="{28A0092B-C50C-407E-A947-70E740481C1C}">
                <a14:useLocalDpi xmlns:a14="http://schemas.microsoft.com/office/drawing/2010/main" val="0"/>
              </a:ext>
            </a:extLst>
          </a:blip>
          <a:srcRect l="3688" t="17451" r="2529" b="15098"/>
          <a:stretch/>
        </p:blipFill>
        <p:spPr>
          <a:xfrm>
            <a:off x="6333564" y="198320"/>
            <a:ext cx="4894729" cy="6236245"/>
          </a:xfrm>
          <a:prstGeom prst="rect">
            <a:avLst/>
          </a:prstGeom>
        </p:spPr>
      </p:pic>
      <p:sp>
        <p:nvSpPr>
          <p:cNvPr id="4" name="Rectangle 3">
            <a:extLst>
              <a:ext uri="{FF2B5EF4-FFF2-40B4-BE49-F238E27FC236}">
                <a16:creationId xmlns:a16="http://schemas.microsoft.com/office/drawing/2014/main" id="{61AB37BD-D752-468C-88D1-033772B672D7}"/>
              </a:ext>
            </a:extLst>
          </p:cNvPr>
          <p:cNvSpPr/>
          <p:nvPr/>
        </p:nvSpPr>
        <p:spPr>
          <a:xfrm>
            <a:off x="697846" y="4630288"/>
            <a:ext cx="5205414" cy="1261884"/>
          </a:xfrm>
          <a:prstGeom prst="rect">
            <a:avLst/>
          </a:prstGeom>
        </p:spPr>
        <p:txBody>
          <a:bodyPr wrap="square">
            <a:spAutoFit/>
          </a:bodyPr>
          <a:lstStyle/>
          <a:p>
            <a:r>
              <a:rPr lang="fr-FR" sz="2000" b="1" i="0" dirty="0">
                <a:solidFill>
                  <a:srgbClr val="F3F3F3"/>
                </a:solidFill>
                <a:effectLst/>
                <a:latin typeface="Verdana" panose="020B0604030504040204" pitchFamily="34" charset="0"/>
              </a:rPr>
              <a:t>Alice </a:t>
            </a:r>
            <a:r>
              <a:rPr lang="fr-FR" sz="2000" b="1" i="0" dirty="0" err="1">
                <a:solidFill>
                  <a:srgbClr val="F3F3F3"/>
                </a:solidFill>
                <a:effectLst/>
                <a:latin typeface="Verdana" panose="020B0604030504040204" pitchFamily="34" charset="0"/>
              </a:rPr>
              <a:t>Neel</a:t>
            </a:r>
            <a:r>
              <a:rPr lang="fr-FR" sz="2000" b="1" i="0" dirty="0">
                <a:solidFill>
                  <a:srgbClr val="F3F3F3"/>
                </a:solidFill>
                <a:effectLst/>
                <a:latin typeface="Verdana" panose="020B0604030504040204" pitchFamily="34" charset="0"/>
              </a:rPr>
              <a:t>, </a:t>
            </a:r>
            <a:r>
              <a:rPr lang="fr-FR" sz="2000" b="1" i="1" dirty="0">
                <a:solidFill>
                  <a:srgbClr val="F3F3F3"/>
                </a:solidFill>
                <a:effectLst/>
                <a:latin typeface="Verdana" panose="020B0604030504040204" pitchFamily="34" charset="0"/>
              </a:rPr>
              <a:t>R</a:t>
            </a:r>
            <a:r>
              <a:rPr lang="fr-FR" sz="2000" b="1" i="1" dirty="0">
                <a:solidFill>
                  <a:srgbClr val="F3F3F3"/>
                </a:solidFill>
                <a:latin typeface="Verdana" panose="020B0604030504040204" pitchFamily="34" charset="0"/>
              </a:rPr>
              <a:t>andall à l’article de la mort</a:t>
            </a:r>
            <a:r>
              <a:rPr lang="fr-FR" sz="2000" b="1" i="1" dirty="0">
                <a:solidFill>
                  <a:srgbClr val="F3F3F3"/>
                </a:solidFill>
                <a:effectLst/>
                <a:latin typeface="Verdana" panose="020B0604030504040204" pitchFamily="34" charset="0"/>
              </a:rPr>
              <a:t>, </a:t>
            </a:r>
            <a:r>
              <a:rPr lang="fr-FR" sz="2000" b="1" i="0" dirty="0">
                <a:solidFill>
                  <a:srgbClr val="F3F3F3"/>
                </a:solidFill>
                <a:effectLst/>
                <a:latin typeface="Verdana" panose="020B0604030504040204" pitchFamily="34" charset="0"/>
              </a:rPr>
              <a:t>1960 </a:t>
            </a:r>
          </a:p>
          <a:p>
            <a:r>
              <a:rPr lang="fr-FR" b="0" i="0" dirty="0">
                <a:solidFill>
                  <a:srgbClr val="F3F3F3"/>
                </a:solidFill>
                <a:effectLst/>
                <a:latin typeface="Verdana" panose="020B0604030504040204" pitchFamily="34" charset="0"/>
              </a:rPr>
              <a:t>Huile sur toile</a:t>
            </a:r>
          </a:p>
          <a:p>
            <a:r>
              <a:rPr lang="fr-FR" b="0" i="0" dirty="0">
                <a:solidFill>
                  <a:srgbClr val="F3F3F3"/>
                </a:solidFill>
                <a:effectLst/>
                <a:latin typeface="Verdana" panose="020B0604030504040204" pitchFamily="34" charset="0"/>
              </a:rPr>
              <a:t>Succession d’Alice </a:t>
            </a:r>
            <a:r>
              <a:rPr lang="fr-FR" b="0" i="0" dirty="0" err="1">
                <a:solidFill>
                  <a:srgbClr val="F3F3F3"/>
                </a:solidFill>
                <a:effectLst/>
                <a:latin typeface="Verdana" panose="020B0604030504040204" pitchFamily="34" charset="0"/>
              </a:rPr>
              <a:t>Neel</a:t>
            </a:r>
            <a:r>
              <a:rPr lang="fr-FR" b="0" i="0" dirty="0">
                <a:solidFill>
                  <a:srgbClr val="F3F3F3"/>
                </a:solidFill>
                <a:effectLst/>
                <a:latin typeface="Verdana" panose="020B0604030504040204" pitchFamily="34" charset="0"/>
              </a:rPr>
              <a:t>  </a:t>
            </a:r>
            <a:endParaRPr lang="fr-FR" dirty="0"/>
          </a:p>
        </p:txBody>
      </p:sp>
    </p:spTree>
    <p:extLst>
      <p:ext uri="{BB962C8B-B14F-4D97-AF65-F5344CB8AC3E}">
        <p14:creationId xmlns:p14="http://schemas.microsoft.com/office/powerpoint/2010/main" val="996822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45EE8B-2A7E-4D28-B806-0F3EAF038ABD}"/>
              </a:ext>
            </a:extLst>
          </p:cNvPr>
          <p:cNvSpPr/>
          <p:nvPr/>
        </p:nvSpPr>
        <p:spPr>
          <a:xfrm>
            <a:off x="2082893" y="5087488"/>
            <a:ext cx="4949920" cy="954107"/>
          </a:xfrm>
          <a:prstGeom prst="rect">
            <a:avLst/>
          </a:prstGeom>
        </p:spPr>
        <p:txBody>
          <a:bodyPr wrap="square">
            <a:spAutoFit/>
          </a:bodyPr>
          <a:lstStyle/>
          <a:p>
            <a:r>
              <a:rPr lang="fr-FR" sz="2000" b="1" i="0" dirty="0">
                <a:solidFill>
                  <a:srgbClr val="F3F3F3"/>
                </a:solidFill>
                <a:effectLst/>
                <a:latin typeface="Verdana" panose="020B0604030504040204" pitchFamily="34" charset="0"/>
              </a:rPr>
              <a:t>Alice </a:t>
            </a:r>
            <a:r>
              <a:rPr lang="fr-FR" sz="2000" b="1" i="0" dirty="0" err="1">
                <a:solidFill>
                  <a:srgbClr val="F3F3F3"/>
                </a:solidFill>
                <a:effectLst/>
                <a:latin typeface="Verdana" panose="020B0604030504040204" pitchFamily="34" charset="0"/>
              </a:rPr>
              <a:t>Neel</a:t>
            </a:r>
            <a:r>
              <a:rPr lang="fr-FR" sz="2000" b="1" i="0" dirty="0">
                <a:solidFill>
                  <a:srgbClr val="F3F3F3"/>
                </a:solidFill>
                <a:effectLst/>
                <a:latin typeface="Verdana" panose="020B0604030504040204" pitchFamily="34" charset="0"/>
              </a:rPr>
              <a:t>, </a:t>
            </a:r>
            <a:r>
              <a:rPr lang="fr-FR" sz="2000" b="1" i="1" dirty="0">
                <a:solidFill>
                  <a:srgbClr val="F3F3F3"/>
                </a:solidFill>
                <a:latin typeface="Verdana" panose="020B0604030504040204" pitchFamily="34" charset="0"/>
              </a:rPr>
              <a:t>Max White</a:t>
            </a:r>
            <a:r>
              <a:rPr lang="fr-FR" sz="2000" b="1" i="1" dirty="0">
                <a:solidFill>
                  <a:srgbClr val="F3F3F3"/>
                </a:solidFill>
                <a:effectLst/>
                <a:latin typeface="Verdana" panose="020B0604030504040204" pitchFamily="34" charset="0"/>
              </a:rPr>
              <a:t>, </a:t>
            </a:r>
            <a:r>
              <a:rPr lang="fr-FR" sz="2000" b="1" i="0" dirty="0">
                <a:solidFill>
                  <a:srgbClr val="F3F3F3"/>
                </a:solidFill>
                <a:effectLst/>
                <a:latin typeface="Verdana" panose="020B0604030504040204" pitchFamily="34" charset="0"/>
              </a:rPr>
              <a:t>1961 </a:t>
            </a:r>
          </a:p>
          <a:p>
            <a:r>
              <a:rPr lang="fr-FR" b="0" i="0" dirty="0">
                <a:solidFill>
                  <a:srgbClr val="F3F3F3"/>
                </a:solidFill>
                <a:effectLst/>
                <a:latin typeface="Verdana" panose="020B0604030504040204" pitchFamily="34" charset="0"/>
              </a:rPr>
              <a:t>Huile sur toile</a:t>
            </a:r>
          </a:p>
          <a:p>
            <a:r>
              <a:rPr lang="fr-FR" b="0" i="0" dirty="0">
                <a:solidFill>
                  <a:srgbClr val="F3F3F3"/>
                </a:solidFill>
                <a:effectLst/>
                <a:latin typeface="Verdana" panose="020B0604030504040204" pitchFamily="34" charset="0"/>
              </a:rPr>
              <a:t>Collection Kim </a:t>
            </a:r>
            <a:r>
              <a:rPr lang="fr-FR" b="0" i="0" dirty="0" err="1">
                <a:solidFill>
                  <a:srgbClr val="F3F3F3"/>
                </a:solidFill>
                <a:effectLst/>
                <a:latin typeface="Verdana" panose="020B0604030504040204" pitchFamily="34" charset="0"/>
              </a:rPr>
              <a:t>Manocherian</a:t>
            </a:r>
            <a:endParaRPr lang="fr-FR" dirty="0"/>
          </a:p>
        </p:txBody>
      </p:sp>
      <p:pic>
        <p:nvPicPr>
          <p:cNvPr id="4" name="Image 3">
            <a:extLst>
              <a:ext uri="{FF2B5EF4-FFF2-40B4-BE49-F238E27FC236}">
                <a16:creationId xmlns:a16="http://schemas.microsoft.com/office/drawing/2014/main" id="{CDE2F075-0051-4F71-AC73-42E2F27F7FB9}"/>
              </a:ext>
            </a:extLst>
          </p:cNvPr>
          <p:cNvPicPr>
            <a:picLocks noChangeAspect="1"/>
          </p:cNvPicPr>
          <p:nvPr/>
        </p:nvPicPr>
        <p:blipFill rotWithShape="1">
          <a:blip r:embed="rId2">
            <a:extLst>
              <a:ext uri="{28A0092B-C50C-407E-A947-70E740481C1C}">
                <a14:useLocalDpi xmlns:a14="http://schemas.microsoft.com/office/drawing/2010/main" val="0"/>
              </a:ext>
            </a:extLst>
          </a:blip>
          <a:srcRect l="19667" t="20785" r="18854" b="30196"/>
          <a:stretch/>
        </p:blipFill>
        <p:spPr>
          <a:xfrm>
            <a:off x="7194177" y="257317"/>
            <a:ext cx="4397188" cy="6210718"/>
          </a:xfrm>
          <a:prstGeom prst="rect">
            <a:avLst/>
          </a:prstGeom>
        </p:spPr>
      </p:pic>
    </p:spTree>
    <p:extLst>
      <p:ext uri="{BB962C8B-B14F-4D97-AF65-F5344CB8AC3E}">
        <p14:creationId xmlns:p14="http://schemas.microsoft.com/office/powerpoint/2010/main" val="29284501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30DDD6-65B0-4E13-9118-D675A7826B6E}"/>
              </a:ext>
            </a:extLst>
          </p:cNvPr>
          <p:cNvSpPr/>
          <p:nvPr/>
        </p:nvSpPr>
        <p:spPr>
          <a:xfrm>
            <a:off x="5619469" y="4966465"/>
            <a:ext cx="5797083" cy="954107"/>
          </a:xfrm>
          <a:prstGeom prst="rect">
            <a:avLst/>
          </a:prstGeom>
        </p:spPr>
        <p:txBody>
          <a:bodyPr wrap="square">
            <a:spAutoFit/>
          </a:bodyPr>
          <a:lstStyle/>
          <a:p>
            <a:r>
              <a:rPr lang="fr-FR" sz="2000" b="1" i="0" dirty="0">
                <a:solidFill>
                  <a:srgbClr val="F3F3F3"/>
                </a:solidFill>
                <a:effectLst/>
                <a:latin typeface="Verdana" panose="020B0604030504040204" pitchFamily="34" charset="0"/>
              </a:rPr>
              <a:t>Alice </a:t>
            </a:r>
            <a:r>
              <a:rPr lang="fr-FR" sz="2000" b="1" i="0" dirty="0" err="1">
                <a:solidFill>
                  <a:srgbClr val="F3F3F3"/>
                </a:solidFill>
                <a:effectLst/>
                <a:latin typeface="Verdana" panose="020B0604030504040204" pitchFamily="34" charset="0"/>
              </a:rPr>
              <a:t>Neel</a:t>
            </a:r>
            <a:r>
              <a:rPr lang="fr-FR" sz="2000" b="1" i="0" dirty="0">
                <a:solidFill>
                  <a:srgbClr val="F3F3F3"/>
                </a:solidFill>
                <a:effectLst/>
                <a:latin typeface="Verdana" panose="020B0604030504040204" pitchFamily="34" charset="0"/>
              </a:rPr>
              <a:t>, </a:t>
            </a:r>
            <a:r>
              <a:rPr lang="fr-FR" sz="2000" b="1" i="1" dirty="0">
                <a:solidFill>
                  <a:srgbClr val="F3F3F3"/>
                </a:solidFill>
                <a:latin typeface="Verdana" panose="020B0604030504040204" pitchFamily="34" charset="0"/>
              </a:rPr>
              <a:t>Robert </a:t>
            </a:r>
            <a:r>
              <a:rPr lang="fr-FR" sz="2000" b="1" i="1" dirty="0" err="1">
                <a:solidFill>
                  <a:srgbClr val="F3F3F3"/>
                </a:solidFill>
                <a:latin typeface="Verdana" panose="020B0604030504040204" pitchFamily="34" charset="0"/>
              </a:rPr>
              <a:t>Smithson</a:t>
            </a:r>
            <a:r>
              <a:rPr lang="fr-FR" sz="2000" b="1" i="1" dirty="0">
                <a:solidFill>
                  <a:srgbClr val="F3F3F3"/>
                </a:solidFill>
                <a:effectLst/>
                <a:latin typeface="Verdana" panose="020B0604030504040204" pitchFamily="34" charset="0"/>
              </a:rPr>
              <a:t>, </a:t>
            </a:r>
            <a:r>
              <a:rPr lang="fr-FR" sz="2000" b="1" i="0" dirty="0">
                <a:solidFill>
                  <a:srgbClr val="F3F3F3"/>
                </a:solidFill>
                <a:effectLst/>
                <a:latin typeface="Verdana" panose="020B0604030504040204" pitchFamily="34" charset="0"/>
              </a:rPr>
              <a:t>1962 </a:t>
            </a:r>
          </a:p>
          <a:p>
            <a:r>
              <a:rPr lang="fr-FR" b="0" i="0" dirty="0">
                <a:solidFill>
                  <a:srgbClr val="F3F3F3"/>
                </a:solidFill>
                <a:effectLst/>
                <a:latin typeface="Verdana" panose="020B0604030504040204" pitchFamily="34" charset="0"/>
              </a:rPr>
              <a:t>Huile sur toile</a:t>
            </a:r>
          </a:p>
          <a:p>
            <a:r>
              <a:rPr lang="fr-FR" b="0" i="0" dirty="0" err="1">
                <a:solidFill>
                  <a:srgbClr val="F3F3F3"/>
                </a:solidFill>
                <a:effectLst/>
                <a:latin typeface="Verdana" panose="020B0604030504040204" pitchFamily="34" charset="0"/>
              </a:rPr>
              <a:t>Lacks</a:t>
            </a:r>
            <a:r>
              <a:rPr lang="fr-FR" b="0" i="0" dirty="0">
                <a:solidFill>
                  <a:srgbClr val="F3F3F3"/>
                </a:solidFill>
                <a:effectLst/>
                <a:latin typeface="Verdana" panose="020B0604030504040204" pitchFamily="34" charset="0"/>
              </a:rPr>
              <a:t> </a:t>
            </a:r>
            <a:r>
              <a:rPr lang="fr-FR" b="0" i="0" dirty="0" err="1">
                <a:solidFill>
                  <a:srgbClr val="F3F3F3"/>
                </a:solidFill>
                <a:effectLst/>
                <a:latin typeface="Verdana" panose="020B0604030504040204" pitchFamily="34" charset="0"/>
              </a:rPr>
              <a:t>Foundation</a:t>
            </a:r>
            <a:r>
              <a:rPr lang="fr-FR" b="0" i="0" dirty="0">
                <a:solidFill>
                  <a:srgbClr val="F3F3F3"/>
                </a:solidFill>
                <a:effectLst/>
                <a:latin typeface="Verdana" panose="020B0604030504040204" pitchFamily="34" charset="0"/>
              </a:rPr>
              <a:t>, Philadelphie</a:t>
            </a:r>
            <a:endParaRPr lang="fr-FR" dirty="0"/>
          </a:p>
        </p:txBody>
      </p:sp>
      <p:pic>
        <p:nvPicPr>
          <p:cNvPr id="4" name="Image 3">
            <a:extLst>
              <a:ext uri="{FF2B5EF4-FFF2-40B4-BE49-F238E27FC236}">
                <a16:creationId xmlns:a16="http://schemas.microsoft.com/office/drawing/2014/main" id="{A9D3E016-6C90-401E-A2C3-4177D11EF9BC}"/>
              </a:ext>
            </a:extLst>
          </p:cNvPr>
          <p:cNvPicPr>
            <a:picLocks noChangeAspect="1"/>
          </p:cNvPicPr>
          <p:nvPr/>
        </p:nvPicPr>
        <p:blipFill rotWithShape="1">
          <a:blip r:embed="rId2">
            <a:extLst>
              <a:ext uri="{28A0092B-C50C-407E-A947-70E740481C1C}">
                <a14:useLocalDpi xmlns:a14="http://schemas.microsoft.com/office/drawing/2010/main" val="0"/>
              </a:ext>
            </a:extLst>
          </a:blip>
          <a:srcRect l="13414" t="12157" r="17118" b="20784"/>
          <a:stretch/>
        </p:blipFill>
        <p:spPr>
          <a:xfrm>
            <a:off x="886806" y="219861"/>
            <a:ext cx="3671047" cy="6277490"/>
          </a:xfrm>
          <a:prstGeom prst="rect">
            <a:avLst/>
          </a:prstGeom>
        </p:spPr>
      </p:pic>
    </p:spTree>
    <p:extLst>
      <p:ext uri="{BB962C8B-B14F-4D97-AF65-F5344CB8AC3E}">
        <p14:creationId xmlns:p14="http://schemas.microsoft.com/office/powerpoint/2010/main" val="1198379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www.enrevenantdelexpo.com/wp-content/uploads/2017/03/Alice-Neel-Rita-et-Hubert-1954.jpg">
            <a:extLst>
              <a:ext uri="{FF2B5EF4-FFF2-40B4-BE49-F238E27FC236}">
                <a16:creationId xmlns:a16="http://schemas.microsoft.com/office/drawing/2014/main" id="{9236E5C6-08A5-4564-9333-C9D82DA783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68" t="5832" r="7142" b="11667"/>
          <a:stretch/>
        </p:blipFill>
        <p:spPr bwMode="auto">
          <a:xfrm>
            <a:off x="2981326" y="295275"/>
            <a:ext cx="5792996" cy="5105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BE835B1-B392-42CA-BF0A-AEE01FEAAD0C}"/>
              </a:ext>
            </a:extLst>
          </p:cNvPr>
          <p:cNvSpPr/>
          <p:nvPr/>
        </p:nvSpPr>
        <p:spPr>
          <a:xfrm>
            <a:off x="3822831" y="5711309"/>
            <a:ext cx="3879588" cy="923330"/>
          </a:xfrm>
          <a:prstGeom prst="rect">
            <a:avLst/>
          </a:prstGeom>
        </p:spPr>
        <p:txBody>
          <a:bodyPr wrap="none">
            <a:spAutoFit/>
          </a:bodyPr>
          <a:lstStyle/>
          <a:p>
            <a:r>
              <a:rPr lang="fr-FR" b="0" i="0" dirty="0">
                <a:solidFill>
                  <a:srgbClr val="F3F3F3"/>
                </a:solidFill>
                <a:effectLst/>
                <a:latin typeface="Verdana" panose="020B0604030504040204" pitchFamily="34" charset="0"/>
              </a:rPr>
              <a:t>Alice </a:t>
            </a:r>
            <a:r>
              <a:rPr lang="fr-FR" b="0" i="0" dirty="0" err="1">
                <a:solidFill>
                  <a:srgbClr val="F3F3F3"/>
                </a:solidFill>
                <a:effectLst/>
                <a:latin typeface="Verdana" panose="020B0604030504040204" pitchFamily="34" charset="0"/>
              </a:rPr>
              <a:t>Neel</a:t>
            </a:r>
            <a:r>
              <a:rPr lang="fr-FR" b="0" i="0" dirty="0">
                <a:solidFill>
                  <a:srgbClr val="F3F3F3"/>
                </a:solidFill>
                <a:effectLst/>
                <a:latin typeface="Verdana" panose="020B0604030504040204" pitchFamily="34" charset="0"/>
              </a:rPr>
              <a:t>, </a:t>
            </a:r>
            <a:r>
              <a:rPr lang="fr-FR" b="0" i="1" dirty="0">
                <a:solidFill>
                  <a:srgbClr val="F3F3F3"/>
                </a:solidFill>
                <a:effectLst/>
                <a:latin typeface="Verdana" panose="020B0604030504040204" pitchFamily="34" charset="0"/>
              </a:rPr>
              <a:t>Rita et Hubert</a:t>
            </a:r>
            <a:r>
              <a:rPr lang="fr-FR" b="0" i="0" dirty="0">
                <a:solidFill>
                  <a:srgbClr val="F3F3F3"/>
                </a:solidFill>
                <a:effectLst/>
                <a:latin typeface="Verdana" panose="020B0604030504040204" pitchFamily="34" charset="0"/>
              </a:rPr>
              <a:t>, 1954</a:t>
            </a:r>
          </a:p>
          <a:p>
            <a:r>
              <a:rPr lang="fr-FR" dirty="0">
                <a:solidFill>
                  <a:srgbClr val="F3F3F3"/>
                </a:solidFill>
                <a:latin typeface="Verdana" panose="020B0604030504040204" pitchFamily="34" charset="0"/>
              </a:rPr>
              <a:t>Huile sur toile</a:t>
            </a:r>
          </a:p>
          <a:p>
            <a:r>
              <a:rPr lang="fr-FR" dirty="0" err="1">
                <a:solidFill>
                  <a:srgbClr val="F3F3F3"/>
                </a:solidFill>
                <a:latin typeface="Verdana" panose="020B0604030504040204" pitchFamily="34" charset="0"/>
              </a:rPr>
              <a:t>Defares</a:t>
            </a:r>
            <a:r>
              <a:rPr lang="fr-FR" dirty="0">
                <a:solidFill>
                  <a:srgbClr val="F3F3F3"/>
                </a:solidFill>
                <a:latin typeface="Verdana" panose="020B0604030504040204" pitchFamily="34" charset="0"/>
              </a:rPr>
              <a:t> Collection</a:t>
            </a:r>
            <a:endParaRPr lang="fr-FR" dirty="0"/>
          </a:p>
        </p:txBody>
      </p:sp>
    </p:spTree>
    <p:extLst>
      <p:ext uri="{BB962C8B-B14F-4D97-AF65-F5344CB8AC3E}">
        <p14:creationId xmlns:p14="http://schemas.microsoft.com/office/powerpoint/2010/main" val="9729540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Résultat de recherche d'images pour &quot;alice neel fondation van gogh&quot;">
            <a:extLst>
              <a:ext uri="{FF2B5EF4-FFF2-40B4-BE49-F238E27FC236}">
                <a16:creationId xmlns:a16="http://schemas.microsoft.com/office/drawing/2014/main" id="{C73F65CC-5FFB-41F0-B7E3-C4B0089D30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609" y="431864"/>
            <a:ext cx="4489637" cy="593307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873A5D8-4A8C-4346-B4BA-2671D9F88BC5}"/>
              </a:ext>
            </a:extLst>
          </p:cNvPr>
          <p:cNvSpPr/>
          <p:nvPr/>
        </p:nvSpPr>
        <p:spPr>
          <a:xfrm>
            <a:off x="5994241" y="5050162"/>
            <a:ext cx="4553682" cy="954107"/>
          </a:xfrm>
          <a:prstGeom prst="rect">
            <a:avLst/>
          </a:prstGeom>
        </p:spPr>
        <p:txBody>
          <a:bodyPr wrap="none">
            <a:spAutoFit/>
          </a:bodyPr>
          <a:lstStyle/>
          <a:p>
            <a:r>
              <a:rPr lang="en-US" sz="2000" b="1" i="0" dirty="0">
                <a:solidFill>
                  <a:srgbClr val="FFFFFF"/>
                </a:solidFill>
                <a:effectLst/>
                <a:latin typeface="Open Sans"/>
              </a:rPr>
              <a:t>Alice Neel : </a:t>
            </a:r>
            <a:r>
              <a:rPr lang="en-US" sz="2000" b="1" i="1" dirty="0" err="1">
                <a:solidFill>
                  <a:srgbClr val="FFFFFF"/>
                </a:solidFill>
                <a:effectLst/>
                <a:latin typeface="Open Sans"/>
              </a:rPr>
              <a:t>Escalier</a:t>
            </a:r>
            <a:r>
              <a:rPr lang="en-US" sz="2000" b="1" i="1" dirty="0">
                <a:solidFill>
                  <a:srgbClr val="FFFFFF"/>
                </a:solidFill>
                <a:effectLst/>
                <a:latin typeface="Open Sans"/>
              </a:rPr>
              <a:t> de </a:t>
            </a:r>
            <a:r>
              <a:rPr lang="en-US" sz="2000" b="1" i="1" dirty="0" err="1">
                <a:solidFill>
                  <a:srgbClr val="FFFFFF"/>
                </a:solidFill>
                <a:effectLst/>
                <a:latin typeface="Open Sans"/>
              </a:rPr>
              <a:t>secours</a:t>
            </a:r>
            <a:r>
              <a:rPr lang="en-US" sz="2000" b="1" i="1" dirty="0">
                <a:solidFill>
                  <a:srgbClr val="FFFFFF"/>
                </a:solidFill>
                <a:effectLst/>
                <a:latin typeface="Open Sans"/>
              </a:rPr>
              <a:t>, </a:t>
            </a:r>
            <a:r>
              <a:rPr lang="en-US" sz="2000" b="1" dirty="0">
                <a:solidFill>
                  <a:srgbClr val="FFFFFF"/>
                </a:solidFill>
                <a:effectLst/>
                <a:latin typeface="Open Sans"/>
              </a:rPr>
              <a:t>1948</a:t>
            </a:r>
          </a:p>
          <a:p>
            <a:r>
              <a:rPr lang="en-US" dirty="0" err="1">
                <a:solidFill>
                  <a:srgbClr val="FFFFFF"/>
                </a:solidFill>
                <a:latin typeface="Open Sans"/>
              </a:rPr>
              <a:t>Huile</a:t>
            </a:r>
            <a:r>
              <a:rPr lang="en-US" dirty="0">
                <a:solidFill>
                  <a:srgbClr val="FFFFFF"/>
                </a:solidFill>
                <a:latin typeface="Open Sans"/>
              </a:rPr>
              <a:t> sur toile</a:t>
            </a:r>
          </a:p>
          <a:p>
            <a:r>
              <a:rPr lang="en-US" b="0" i="0" dirty="0">
                <a:solidFill>
                  <a:srgbClr val="9B9B9B"/>
                </a:solidFill>
                <a:effectLst/>
                <a:latin typeface="Open Sans"/>
              </a:rPr>
              <a:t>© Estate of Alice Neel</a:t>
            </a:r>
            <a:endParaRPr lang="fr-FR" dirty="0"/>
          </a:p>
        </p:txBody>
      </p:sp>
    </p:spTree>
    <p:extLst>
      <p:ext uri="{BB962C8B-B14F-4D97-AF65-F5344CB8AC3E}">
        <p14:creationId xmlns:p14="http://schemas.microsoft.com/office/powerpoint/2010/main" val="4642076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9FA6DAA-BDBD-4817-89B7-3966CA60DA45}"/>
              </a:ext>
            </a:extLst>
          </p:cNvPr>
          <p:cNvPicPr>
            <a:picLocks noChangeAspect="1"/>
          </p:cNvPicPr>
          <p:nvPr/>
        </p:nvPicPr>
        <p:blipFill rotWithShape="1">
          <a:blip r:embed="rId2">
            <a:extLst>
              <a:ext uri="{28A0092B-C50C-407E-A947-70E740481C1C}">
                <a14:useLocalDpi xmlns:a14="http://schemas.microsoft.com/office/drawing/2010/main" val="0"/>
              </a:ext>
            </a:extLst>
          </a:blip>
          <a:srcRect l="10555" t="3529" r="11239" b="2157"/>
          <a:stretch/>
        </p:blipFill>
        <p:spPr>
          <a:xfrm>
            <a:off x="4773706" y="107576"/>
            <a:ext cx="7180729" cy="6468036"/>
          </a:xfrm>
          <a:prstGeom prst="rect">
            <a:avLst/>
          </a:prstGeom>
        </p:spPr>
      </p:pic>
      <p:sp>
        <p:nvSpPr>
          <p:cNvPr id="4" name="Rectangle 3">
            <a:extLst>
              <a:ext uri="{FF2B5EF4-FFF2-40B4-BE49-F238E27FC236}">
                <a16:creationId xmlns:a16="http://schemas.microsoft.com/office/drawing/2014/main" id="{F1C1087F-3538-4886-9C5C-79A39DD12246}"/>
              </a:ext>
            </a:extLst>
          </p:cNvPr>
          <p:cNvSpPr/>
          <p:nvPr/>
        </p:nvSpPr>
        <p:spPr>
          <a:xfrm>
            <a:off x="321329" y="4199982"/>
            <a:ext cx="4169989" cy="1569660"/>
          </a:xfrm>
          <a:prstGeom prst="rect">
            <a:avLst/>
          </a:prstGeom>
        </p:spPr>
        <p:txBody>
          <a:bodyPr wrap="square">
            <a:spAutoFit/>
          </a:bodyPr>
          <a:lstStyle/>
          <a:p>
            <a:r>
              <a:rPr lang="fr-FR" sz="2000" b="1" i="0" dirty="0">
                <a:solidFill>
                  <a:srgbClr val="F3F3F3"/>
                </a:solidFill>
                <a:effectLst/>
                <a:latin typeface="Verdana" panose="020B0604030504040204" pitchFamily="34" charset="0"/>
              </a:rPr>
              <a:t>Alice </a:t>
            </a:r>
            <a:r>
              <a:rPr lang="fr-FR" sz="2000" b="1" i="0" dirty="0" err="1">
                <a:solidFill>
                  <a:srgbClr val="F3F3F3"/>
                </a:solidFill>
                <a:effectLst/>
                <a:latin typeface="Verdana" panose="020B0604030504040204" pitchFamily="34" charset="0"/>
              </a:rPr>
              <a:t>Neel</a:t>
            </a:r>
            <a:r>
              <a:rPr lang="fr-FR" sz="2000" b="1" i="0" dirty="0">
                <a:solidFill>
                  <a:srgbClr val="F3F3F3"/>
                </a:solidFill>
                <a:effectLst/>
                <a:latin typeface="Verdana" panose="020B0604030504040204" pitchFamily="34" charset="0"/>
              </a:rPr>
              <a:t>, </a:t>
            </a:r>
            <a:r>
              <a:rPr lang="fr-FR" sz="2000" b="1" i="1" dirty="0">
                <a:solidFill>
                  <a:srgbClr val="F3F3F3"/>
                </a:solidFill>
                <a:effectLst/>
                <a:latin typeface="Verdana" panose="020B0604030504040204" pitchFamily="34" charset="0"/>
              </a:rPr>
              <a:t>Hartley sur le cheval à bascule, </a:t>
            </a:r>
            <a:r>
              <a:rPr lang="fr-FR" sz="2000" b="1" i="0" dirty="0">
                <a:solidFill>
                  <a:srgbClr val="F3F3F3"/>
                </a:solidFill>
                <a:effectLst/>
                <a:latin typeface="Verdana" panose="020B0604030504040204" pitchFamily="34" charset="0"/>
              </a:rPr>
              <a:t>1943 </a:t>
            </a:r>
          </a:p>
          <a:p>
            <a:endParaRPr lang="fr-FR" sz="2000" b="1" i="0" dirty="0">
              <a:solidFill>
                <a:srgbClr val="F3F3F3"/>
              </a:solidFill>
              <a:effectLst/>
              <a:latin typeface="Verdana" panose="020B0604030504040204" pitchFamily="34" charset="0"/>
            </a:endParaRPr>
          </a:p>
          <a:p>
            <a:r>
              <a:rPr lang="fr-FR" b="0" i="0" dirty="0">
                <a:solidFill>
                  <a:srgbClr val="F3F3F3"/>
                </a:solidFill>
                <a:effectLst/>
                <a:latin typeface="Verdana" panose="020B0604030504040204" pitchFamily="34" charset="0"/>
              </a:rPr>
              <a:t>Huile sur toile</a:t>
            </a:r>
          </a:p>
          <a:p>
            <a:r>
              <a:rPr lang="fr-FR" b="0" i="0" dirty="0">
                <a:solidFill>
                  <a:srgbClr val="F3F3F3"/>
                </a:solidFill>
                <a:effectLst/>
                <a:latin typeface="Verdana" panose="020B0604030504040204" pitchFamily="34" charset="0"/>
              </a:rPr>
              <a:t>Succession d’Alice </a:t>
            </a:r>
            <a:r>
              <a:rPr lang="fr-FR" b="0" i="0" dirty="0" err="1">
                <a:solidFill>
                  <a:srgbClr val="F3F3F3"/>
                </a:solidFill>
                <a:effectLst/>
                <a:latin typeface="Verdana" panose="020B0604030504040204" pitchFamily="34" charset="0"/>
              </a:rPr>
              <a:t>Neel</a:t>
            </a:r>
            <a:r>
              <a:rPr lang="fr-FR" b="0" i="0" dirty="0">
                <a:solidFill>
                  <a:srgbClr val="F3F3F3"/>
                </a:solidFill>
                <a:effectLst/>
                <a:latin typeface="Verdana" panose="020B0604030504040204" pitchFamily="34" charset="0"/>
              </a:rPr>
              <a:t>  </a:t>
            </a:r>
            <a:endParaRPr lang="fr-FR" dirty="0"/>
          </a:p>
        </p:txBody>
      </p:sp>
    </p:spTree>
    <p:extLst>
      <p:ext uri="{BB962C8B-B14F-4D97-AF65-F5344CB8AC3E}">
        <p14:creationId xmlns:p14="http://schemas.microsoft.com/office/powerpoint/2010/main" val="1490777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CF33036-7162-4290-A897-441B00BF00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3549" y="238125"/>
            <a:ext cx="6223209" cy="4648200"/>
          </a:xfrm>
          <a:prstGeom prst="rect">
            <a:avLst/>
          </a:prstGeom>
        </p:spPr>
      </p:pic>
      <p:pic>
        <p:nvPicPr>
          <p:cNvPr id="3" name="Image 2">
            <a:extLst>
              <a:ext uri="{FF2B5EF4-FFF2-40B4-BE49-F238E27FC236}">
                <a16:creationId xmlns:a16="http://schemas.microsoft.com/office/drawing/2014/main" id="{2E580C5B-B301-4E2E-857C-E3B8404369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57" y="304800"/>
            <a:ext cx="6133943" cy="4581525"/>
          </a:xfrm>
          <a:prstGeom prst="rect">
            <a:avLst/>
          </a:prstGeom>
        </p:spPr>
      </p:pic>
    </p:spTree>
    <p:extLst>
      <p:ext uri="{BB962C8B-B14F-4D97-AF65-F5344CB8AC3E}">
        <p14:creationId xmlns:p14="http://schemas.microsoft.com/office/powerpoint/2010/main" val="24592648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CF95402-ABE0-43D9-8A6D-1EAD3F5B112C}"/>
              </a:ext>
            </a:extLst>
          </p:cNvPr>
          <p:cNvPicPr>
            <a:picLocks noChangeAspect="1"/>
          </p:cNvPicPr>
          <p:nvPr/>
        </p:nvPicPr>
        <p:blipFill rotWithShape="1">
          <a:blip r:embed="rId2">
            <a:extLst>
              <a:ext uri="{28A0092B-C50C-407E-A947-70E740481C1C}">
                <a14:useLocalDpi xmlns:a14="http://schemas.microsoft.com/office/drawing/2010/main" val="0"/>
              </a:ext>
            </a:extLst>
          </a:blip>
          <a:srcRect l="18970" t="9412" r="25796" b="17647"/>
          <a:stretch/>
        </p:blipFill>
        <p:spPr>
          <a:xfrm>
            <a:off x="2407024" y="282388"/>
            <a:ext cx="6710083" cy="5002307"/>
          </a:xfrm>
          <a:prstGeom prst="rect">
            <a:avLst/>
          </a:prstGeom>
        </p:spPr>
      </p:pic>
      <p:sp>
        <p:nvSpPr>
          <p:cNvPr id="4" name="Rectangle 3">
            <a:extLst>
              <a:ext uri="{FF2B5EF4-FFF2-40B4-BE49-F238E27FC236}">
                <a16:creationId xmlns:a16="http://schemas.microsoft.com/office/drawing/2014/main" id="{8652F61F-5C93-4C64-BF9E-77BB24471996}"/>
              </a:ext>
            </a:extLst>
          </p:cNvPr>
          <p:cNvSpPr/>
          <p:nvPr/>
        </p:nvSpPr>
        <p:spPr>
          <a:xfrm>
            <a:off x="2311493" y="5611923"/>
            <a:ext cx="7733460" cy="954107"/>
          </a:xfrm>
          <a:prstGeom prst="rect">
            <a:avLst/>
          </a:prstGeom>
        </p:spPr>
        <p:txBody>
          <a:bodyPr wrap="square">
            <a:spAutoFit/>
          </a:bodyPr>
          <a:lstStyle/>
          <a:p>
            <a:r>
              <a:rPr lang="fr-FR" sz="2000" b="1" i="0" dirty="0">
                <a:solidFill>
                  <a:srgbClr val="F3F3F3"/>
                </a:solidFill>
                <a:effectLst/>
                <a:latin typeface="Verdana" panose="020B0604030504040204" pitchFamily="34" charset="0"/>
              </a:rPr>
              <a:t>Alice </a:t>
            </a:r>
            <a:r>
              <a:rPr lang="fr-FR" sz="2000" b="1" i="0" dirty="0" err="1">
                <a:solidFill>
                  <a:srgbClr val="F3F3F3"/>
                </a:solidFill>
                <a:effectLst/>
                <a:latin typeface="Verdana" panose="020B0604030504040204" pitchFamily="34" charset="0"/>
              </a:rPr>
              <a:t>Neel</a:t>
            </a:r>
            <a:r>
              <a:rPr lang="fr-FR" sz="2000" b="1" i="0" dirty="0">
                <a:solidFill>
                  <a:srgbClr val="F3F3F3"/>
                </a:solidFill>
                <a:effectLst/>
                <a:latin typeface="Verdana" panose="020B0604030504040204" pitchFamily="34" charset="0"/>
              </a:rPr>
              <a:t>, </a:t>
            </a:r>
            <a:r>
              <a:rPr lang="fr-FR" sz="2000" b="1" i="1" dirty="0">
                <a:solidFill>
                  <a:srgbClr val="F3F3F3"/>
                </a:solidFill>
                <a:effectLst/>
                <a:latin typeface="Verdana" panose="020B0604030504040204" pitchFamily="34" charset="0"/>
              </a:rPr>
              <a:t>Père décédé, </a:t>
            </a:r>
            <a:r>
              <a:rPr lang="fr-FR" sz="2000" b="1" i="0" dirty="0">
                <a:solidFill>
                  <a:srgbClr val="F3F3F3"/>
                </a:solidFill>
                <a:effectLst/>
                <a:latin typeface="Verdana" panose="020B0604030504040204" pitchFamily="34" charset="0"/>
              </a:rPr>
              <a:t>1946 </a:t>
            </a:r>
          </a:p>
          <a:p>
            <a:r>
              <a:rPr lang="fr-FR" b="0" i="0" dirty="0">
                <a:solidFill>
                  <a:srgbClr val="F3F3F3"/>
                </a:solidFill>
                <a:effectLst/>
                <a:latin typeface="Verdana" panose="020B0604030504040204" pitchFamily="34" charset="0"/>
              </a:rPr>
              <a:t>Huile sur toile</a:t>
            </a:r>
          </a:p>
          <a:p>
            <a:r>
              <a:rPr lang="fr-FR" b="0" i="0" dirty="0">
                <a:solidFill>
                  <a:srgbClr val="F3F3F3"/>
                </a:solidFill>
                <a:effectLst/>
                <a:latin typeface="Verdana" panose="020B0604030504040204" pitchFamily="34" charset="0"/>
              </a:rPr>
              <a:t>Succession d’Alice </a:t>
            </a:r>
            <a:r>
              <a:rPr lang="fr-FR" b="0" i="0" dirty="0" err="1">
                <a:solidFill>
                  <a:srgbClr val="F3F3F3"/>
                </a:solidFill>
                <a:effectLst/>
                <a:latin typeface="Verdana" panose="020B0604030504040204" pitchFamily="34" charset="0"/>
              </a:rPr>
              <a:t>Neel</a:t>
            </a:r>
            <a:r>
              <a:rPr lang="fr-FR" b="0" i="0" dirty="0">
                <a:solidFill>
                  <a:srgbClr val="F3F3F3"/>
                </a:solidFill>
                <a:effectLst/>
                <a:latin typeface="Verdana" panose="020B0604030504040204" pitchFamily="34" charset="0"/>
              </a:rPr>
              <a:t>  </a:t>
            </a:r>
            <a:endParaRPr lang="fr-FR" dirty="0"/>
          </a:p>
        </p:txBody>
      </p:sp>
    </p:spTree>
    <p:extLst>
      <p:ext uri="{BB962C8B-B14F-4D97-AF65-F5344CB8AC3E}">
        <p14:creationId xmlns:p14="http://schemas.microsoft.com/office/powerpoint/2010/main" val="15100592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3045D3-4C1E-4F99-A463-6498778B550E}"/>
              </a:ext>
            </a:extLst>
          </p:cNvPr>
          <p:cNvSpPr/>
          <p:nvPr/>
        </p:nvSpPr>
        <p:spPr>
          <a:xfrm>
            <a:off x="2809034" y="5114382"/>
            <a:ext cx="3699342" cy="954107"/>
          </a:xfrm>
          <a:prstGeom prst="rect">
            <a:avLst/>
          </a:prstGeom>
        </p:spPr>
        <p:txBody>
          <a:bodyPr wrap="square">
            <a:spAutoFit/>
          </a:bodyPr>
          <a:lstStyle/>
          <a:p>
            <a:r>
              <a:rPr lang="fr-FR" sz="2000" b="1" i="0" dirty="0">
                <a:solidFill>
                  <a:srgbClr val="F3F3F3"/>
                </a:solidFill>
                <a:effectLst/>
                <a:latin typeface="Verdana" panose="020B0604030504040204" pitchFamily="34" charset="0"/>
              </a:rPr>
              <a:t>Alice </a:t>
            </a:r>
            <a:r>
              <a:rPr lang="fr-FR" sz="2000" b="1" i="0" dirty="0" err="1">
                <a:solidFill>
                  <a:srgbClr val="F3F3F3"/>
                </a:solidFill>
                <a:effectLst/>
                <a:latin typeface="Verdana" panose="020B0604030504040204" pitchFamily="34" charset="0"/>
              </a:rPr>
              <a:t>Neel</a:t>
            </a:r>
            <a:r>
              <a:rPr lang="fr-FR" sz="2000" b="1" i="0" dirty="0">
                <a:solidFill>
                  <a:srgbClr val="F3F3F3"/>
                </a:solidFill>
                <a:effectLst/>
                <a:latin typeface="Verdana" panose="020B0604030504040204" pitchFamily="34" charset="0"/>
              </a:rPr>
              <a:t>, </a:t>
            </a:r>
            <a:r>
              <a:rPr lang="fr-FR" sz="2000" b="1" i="1" dirty="0">
                <a:solidFill>
                  <a:srgbClr val="F3F3F3"/>
                </a:solidFill>
                <a:effectLst/>
                <a:latin typeface="Verdana" panose="020B0604030504040204" pitchFamily="34" charset="0"/>
              </a:rPr>
              <a:t>Sam, </a:t>
            </a:r>
            <a:r>
              <a:rPr lang="fr-FR" sz="2000" b="1" i="0" dirty="0">
                <a:solidFill>
                  <a:srgbClr val="F3F3F3"/>
                </a:solidFill>
                <a:effectLst/>
                <a:latin typeface="Verdana" panose="020B0604030504040204" pitchFamily="34" charset="0"/>
              </a:rPr>
              <a:t>1958 </a:t>
            </a:r>
          </a:p>
          <a:p>
            <a:r>
              <a:rPr lang="fr-FR" b="0" i="0" dirty="0">
                <a:solidFill>
                  <a:srgbClr val="F3F3F3"/>
                </a:solidFill>
                <a:effectLst/>
                <a:latin typeface="Verdana" panose="020B0604030504040204" pitchFamily="34" charset="0"/>
              </a:rPr>
              <a:t>Huile sur toile</a:t>
            </a:r>
          </a:p>
          <a:p>
            <a:r>
              <a:rPr lang="fr-FR" b="0" i="0" dirty="0">
                <a:solidFill>
                  <a:srgbClr val="F3F3F3"/>
                </a:solidFill>
                <a:effectLst/>
                <a:latin typeface="Verdana" panose="020B0604030504040204" pitchFamily="34" charset="0"/>
              </a:rPr>
              <a:t>Succession d’Alice </a:t>
            </a:r>
            <a:r>
              <a:rPr lang="fr-FR" b="0" i="0" dirty="0" err="1">
                <a:solidFill>
                  <a:srgbClr val="F3F3F3"/>
                </a:solidFill>
                <a:effectLst/>
                <a:latin typeface="Verdana" panose="020B0604030504040204" pitchFamily="34" charset="0"/>
              </a:rPr>
              <a:t>Neel</a:t>
            </a:r>
            <a:r>
              <a:rPr lang="fr-FR" b="0" i="0" dirty="0">
                <a:solidFill>
                  <a:srgbClr val="F3F3F3"/>
                </a:solidFill>
                <a:effectLst/>
                <a:latin typeface="Verdana" panose="020B0604030504040204" pitchFamily="34" charset="0"/>
              </a:rPr>
              <a:t>  </a:t>
            </a:r>
            <a:endParaRPr lang="fr-FR" dirty="0"/>
          </a:p>
        </p:txBody>
      </p:sp>
      <p:pic>
        <p:nvPicPr>
          <p:cNvPr id="4" name="Image 3">
            <a:extLst>
              <a:ext uri="{FF2B5EF4-FFF2-40B4-BE49-F238E27FC236}">
                <a16:creationId xmlns:a16="http://schemas.microsoft.com/office/drawing/2014/main" id="{8CAB7FFC-D1CC-415C-A025-B362880CE9C9}"/>
              </a:ext>
            </a:extLst>
          </p:cNvPr>
          <p:cNvPicPr>
            <a:picLocks noChangeAspect="1"/>
          </p:cNvPicPr>
          <p:nvPr/>
        </p:nvPicPr>
        <p:blipFill rotWithShape="1">
          <a:blip r:embed="rId2">
            <a:extLst>
              <a:ext uri="{28A0092B-C50C-407E-A947-70E740481C1C}">
                <a14:useLocalDpi xmlns:a14="http://schemas.microsoft.com/office/drawing/2010/main" val="0"/>
              </a:ext>
            </a:extLst>
          </a:blip>
          <a:srcRect l="8203" t="17843" r="6699" b="19608"/>
          <a:stretch/>
        </p:blipFill>
        <p:spPr>
          <a:xfrm>
            <a:off x="6979024" y="289415"/>
            <a:ext cx="4733363" cy="6163031"/>
          </a:xfrm>
          <a:prstGeom prst="rect">
            <a:avLst/>
          </a:prstGeom>
        </p:spPr>
      </p:pic>
    </p:spTree>
    <p:extLst>
      <p:ext uri="{BB962C8B-B14F-4D97-AF65-F5344CB8AC3E}">
        <p14:creationId xmlns:p14="http://schemas.microsoft.com/office/powerpoint/2010/main" val="7693436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AA792E-42A4-4B9C-80A0-DB9B675D9CE1}"/>
              </a:ext>
            </a:extLst>
          </p:cNvPr>
          <p:cNvSpPr/>
          <p:nvPr/>
        </p:nvSpPr>
        <p:spPr>
          <a:xfrm>
            <a:off x="697846" y="4630288"/>
            <a:ext cx="5205414" cy="1508105"/>
          </a:xfrm>
          <a:prstGeom prst="rect">
            <a:avLst/>
          </a:prstGeom>
        </p:spPr>
        <p:txBody>
          <a:bodyPr wrap="square">
            <a:spAutoFit/>
          </a:bodyPr>
          <a:lstStyle/>
          <a:p>
            <a:r>
              <a:rPr lang="fr-FR" sz="2000" b="1" i="0" dirty="0">
                <a:solidFill>
                  <a:srgbClr val="F3F3F3"/>
                </a:solidFill>
                <a:effectLst/>
                <a:latin typeface="Verdana" panose="020B0604030504040204" pitchFamily="34" charset="0"/>
              </a:rPr>
              <a:t>Alice </a:t>
            </a:r>
            <a:r>
              <a:rPr lang="fr-FR" sz="2000" b="1" i="0" dirty="0" err="1">
                <a:solidFill>
                  <a:srgbClr val="F3F3F3"/>
                </a:solidFill>
                <a:effectLst/>
                <a:latin typeface="Verdana" panose="020B0604030504040204" pitchFamily="34" charset="0"/>
              </a:rPr>
              <a:t>Neel</a:t>
            </a:r>
            <a:r>
              <a:rPr lang="fr-FR" sz="2000" b="1" i="0" dirty="0">
                <a:solidFill>
                  <a:srgbClr val="F3F3F3"/>
                </a:solidFill>
                <a:effectLst/>
                <a:latin typeface="Verdana" panose="020B0604030504040204" pitchFamily="34" charset="0"/>
              </a:rPr>
              <a:t>, </a:t>
            </a:r>
            <a:r>
              <a:rPr lang="fr-FR" sz="2000" b="1" i="1" dirty="0">
                <a:solidFill>
                  <a:srgbClr val="F3F3F3"/>
                </a:solidFill>
                <a:effectLst/>
                <a:latin typeface="Verdana" panose="020B0604030504040204" pitchFamily="34" charset="0"/>
              </a:rPr>
              <a:t>Dernière maladie, </a:t>
            </a:r>
            <a:r>
              <a:rPr lang="fr-FR" sz="2000" b="1" i="0" dirty="0">
                <a:solidFill>
                  <a:srgbClr val="F3F3F3"/>
                </a:solidFill>
                <a:effectLst/>
                <a:latin typeface="Verdana" panose="020B0604030504040204" pitchFamily="34" charset="0"/>
              </a:rPr>
              <a:t>1953 </a:t>
            </a:r>
          </a:p>
          <a:p>
            <a:r>
              <a:rPr lang="fr-FR" b="0" i="0" dirty="0">
                <a:solidFill>
                  <a:srgbClr val="F3F3F3"/>
                </a:solidFill>
                <a:effectLst/>
                <a:latin typeface="Verdana" panose="020B0604030504040204" pitchFamily="34" charset="0"/>
              </a:rPr>
              <a:t>Huile sur toile</a:t>
            </a:r>
          </a:p>
          <a:p>
            <a:r>
              <a:rPr lang="fr-FR" b="0" i="0" dirty="0">
                <a:solidFill>
                  <a:srgbClr val="F3F3F3"/>
                </a:solidFill>
                <a:effectLst/>
                <a:latin typeface="Verdana" panose="020B0604030504040204" pitchFamily="34" charset="0"/>
              </a:rPr>
              <a:t>Philadelphia Museum of Art. Acquisition à l’occasion du 125</a:t>
            </a:r>
            <a:r>
              <a:rPr lang="fr-FR" b="0" i="0" baseline="30000" dirty="0">
                <a:solidFill>
                  <a:srgbClr val="F3F3F3"/>
                </a:solidFill>
                <a:effectLst/>
                <a:latin typeface="Verdana" panose="020B0604030504040204" pitchFamily="34" charset="0"/>
              </a:rPr>
              <a:t>e</a:t>
            </a:r>
            <a:r>
              <a:rPr lang="fr-FR" b="0" i="0" dirty="0">
                <a:solidFill>
                  <a:srgbClr val="F3F3F3"/>
                </a:solidFill>
                <a:effectLst/>
                <a:latin typeface="Verdana" panose="020B0604030504040204" pitchFamily="34" charset="0"/>
              </a:rPr>
              <a:t> anniversaire. Don de Richard et Hartley S. </a:t>
            </a:r>
            <a:r>
              <a:rPr lang="fr-FR" b="0" i="0" dirty="0" err="1">
                <a:solidFill>
                  <a:srgbClr val="F3F3F3"/>
                </a:solidFill>
                <a:effectLst/>
                <a:latin typeface="Verdana" panose="020B0604030504040204" pitchFamily="34" charset="0"/>
              </a:rPr>
              <a:t>Neel</a:t>
            </a:r>
            <a:r>
              <a:rPr lang="fr-FR" b="0" i="0" dirty="0">
                <a:solidFill>
                  <a:srgbClr val="F3F3F3"/>
                </a:solidFill>
                <a:effectLst/>
                <a:latin typeface="Verdana" panose="020B0604030504040204" pitchFamily="34" charset="0"/>
              </a:rPr>
              <a:t>, 2003</a:t>
            </a:r>
            <a:endParaRPr lang="fr-FR" dirty="0"/>
          </a:p>
        </p:txBody>
      </p:sp>
      <p:pic>
        <p:nvPicPr>
          <p:cNvPr id="4" name="Image 3">
            <a:extLst>
              <a:ext uri="{FF2B5EF4-FFF2-40B4-BE49-F238E27FC236}">
                <a16:creationId xmlns:a16="http://schemas.microsoft.com/office/drawing/2014/main" id="{0A2BC0CE-1D36-4D39-8373-5055A92930F5}"/>
              </a:ext>
            </a:extLst>
          </p:cNvPr>
          <p:cNvPicPr>
            <a:picLocks noChangeAspect="1"/>
          </p:cNvPicPr>
          <p:nvPr/>
        </p:nvPicPr>
        <p:blipFill rotWithShape="1">
          <a:blip r:embed="rId2">
            <a:extLst>
              <a:ext uri="{28A0092B-C50C-407E-A947-70E740481C1C}">
                <a14:useLocalDpi xmlns:a14="http://schemas.microsoft.com/office/drawing/2010/main" val="0"/>
              </a:ext>
            </a:extLst>
          </a:blip>
          <a:srcRect t="17059" r="3572" b="12353"/>
          <a:stretch/>
        </p:blipFill>
        <p:spPr>
          <a:xfrm>
            <a:off x="6325250" y="208323"/>
            <a:ext cx="4795467" cy="6218495"/>
          </a:xfrm>
          <a:prstGeom prst="rect">
            <a:avLst/>
          </a:prstGeom>
        </p:spPr>
      </p:pic>
    </p:spTree>
    <p:extLst>
      <p:ext uri="{BB962C8B-B14F-4D97-AF65-F5344CB8AC3E}">
        <p14:creationId xmlns:p14="http://schemas.microsoft.com/office/powerpoint/2010/main" val="36452088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s://i0.wp.com/www.enrevenantdelexpo.com/wp-content/uploads/2017/03/Alice-Neel-Audrey-McMahon-1940.jpg?zoom=1.25&amp;fit=617%2C800&amp;ssl=1">
            <a:extLst>
              <a:ext uri="{FF2B5EF4-FFF2-40B4-BE49-F238E27FC236}">
                <a16:creationId xmlns:a16="http://schemas.microsoft.com/office/drawing/2014/main" id="{F216F5FE-5C68-4020-A44F-9E83D5542A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829" t="10139" r="9276" b="10139"/>
          <a:stretch/>
        </p:blipFill>
        <p:spPr bwMode="auto">
          <a:xfrm>
            <a:off x="1520637" y="324566"/>
            <a:ext cx="4564741" cy="59821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E75AFB3-477A-42CA-9458-D3BD584EEC04}"/>
              </a:ext>
            </a:extLst>
          </p:cNvPr>
          <p:cNvSpPr/>
          <p:nvPr/>
        </p:nvSpPr>
        <p:spPr>
          <a:xfrm>
            <a:off x="6959626" y="4958834"/>
            <a:ext cx="4400564" cy="954107"/>
          </a:xfrm>
          <a:prstGeom prst="rect">
            <a:avLst/>
          </a:prstGeom>
        </p:spPr>
        <p:txBody>
          <a:bodyPr wrap="none">
            <a:spAutoFit/>
          </a:bodyPr>
          <a:lstStyle/>
          <a:p>
            <a:r>
              <a:rPr lang="en-US" sz="2000" b="1" i="0" dirty="0">
                <a:solidFill>
                  <a:schemeClr val="bg1"/>
                </a:solidFill>
                <a:effectLst/>
                <a:latin typeface="Roboto"/>
              </a:rPr>
              <a:t>Alice Neel, </a:t>
            </a:r>
            <a:r>
              <a:rPr lang="en-US" sz="2000" b="1" i="1" dirty="0">
                <a:solidFill>
                  <a:schemeClr val="bg1"/>
                </a:solidFill>
                <a:effectLst/>
                <a:latin typeface="Roboto"/>
              </a:rPr>
              <a:t>Audrey McMahon</a:t>
            </a:r>
            <a:r>
              <a:rPr lang="en-US" sz="2000" b="1" i="0" dirty="0">
                <a:solidFill>
                  <a:schemeClr val="bg1"/>
                </a:solidFill>
                <a:effectLst/>
                <a:latin typeface="Roboto"/>
              </a:rPr>
              <a:t>, 1940</a:t>
            </a:r>
          </a:p>
          <a:p>
            <a:r>
              <a:rPr lang="en-US" dirty="0" err="1">
                <a:solidFill>
                  <a:schemeClr val="bg1"/>
                </a:solidFill>
                <a:latin typeface="Roboto"/>
              </a:rPr>
              <a:t>Huile</a:t>
            </a:r>
            <a:r>
              <a:rPr lang="en-US" dirty="0">
                <a:solidFill>
                  <a:schemeClr val="bg1"/>
                </a:solidFill>
                <a:latin typeface="Roboto"/>
              </a:rPr>
              <a:t> sur toile</a:t>
            </a:r>
          </a:p>
          <a:p>
            <a:r>
              <a:rPr lang="en-US" b="0" i="0" dirty="0">
                <a:solidFill>
                  <a:schemeClr val="bg1"/>
                </a:solidFill>
                <a:effectLst/>
                <a:latin typeface="Roboto"/>
              </a:rPr>
              <a:t>Succession </a:t>
            </a:r>
            <a:r>
              <a:rPr lang="en-US" b="0" i="0" dirty="0" err="1">
                <a:solidFill>
                  <a:schemeClr val="bg1"/>
                </a:solidFill>
                <a:effectLst/>
                <a:latin typeface="Roboto"/>
              </a:rPr>
              <a:t>d’Alice</a:t>
            </a:r>
            <a:r>
              <a:rPr lang="en-US" b="0" i="0" dirty="0">
                <a:solidFill>
                  <a:schemeClr val="bg1"/>
                </a:solidFill>
                <a:effectLst/>
                <a:latin typeface="Roboto"/>
              </a:rPr>
              <a:t> Neel</a:t>
            </a:r>
          </a:p>
        </p:txBody>
      </p:sp>
    </p:spTree>
    <p:extLst>
      <p:ext uri="{BB962C8B-B14F-4D97-AF65-F5344CB8AC3E}">
        <p14:creationId xmlns:p14="http://schemas.microsoft.com/office/powerpoint/2010/main" val="20476790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descr="Résultat de recherche d'images pour &quot;alice neel fondation van gogh&quot;">
            <a:extLst>
              <a:ext uri="{FF2B5EF4-FFF2-40B4-BE49-F238E27FC236}">
                <a16:creationId xmlns:a16="http://schemas.microsoft.com/office/drawing/2014/main" id="{0DBC9A65-F966-45E7-9C57-82752F94E4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25" y="0"/>
            <a:ext cx="118427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7101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www.hatjecantz.de/files/alice-neel_spanish-family_1943_estate-of-alice-neel.png">
            <a:extLst>
              <a:ext uri="{FF2B5EF4-FFF2-40B4-BE49-F238E27FC236}">
                <a16:creationId xmlns:a16="http://schemas.microsoft.com/office/drawing/2014/main" id="{829E598D-5365-48FD-BF87-953D9844AC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7475" y="429035"/>
            <a:ext cx="4976813" cy="59622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6D2C32D-C4BA-4971-B31B-3A4EEE2BE8CF}"/>
              </a:ext>
            </a:extLst>
          </p:cNvPr>
          <p:cNvSpPr/>
          <p:nvPr/>
        </p:nvSpPr>
        <p:spPr>
          <a:xfrm>
            <a:off x="875053" y="5854184"/>
            <a:ext cx="5241243" cy="369332"/>
          </a:xfrm>
          <a:prstGeom prst="rect">
            <a:avLst/>
          </a:prstGeom>
        </p:spPr>
        <p:txBody>
          <a:bodyPr wrap="none">
            <a:spAutoFit/>
          </a:bodyPr>
          <a:lstStyle/>
          <a:p>
            <a:r>
              <a:rPr lang="en-US" b="0" i="0" dirty="0">
                <a:solidFill>
                  <a:schemeClr val="bg1"/>
                </a:solidFill>
                <a:effectLst/>
              </a:rPr>
              <a:t>Alice Neel: </a:t>
            </a:r>
            <a:r>
              <a:rPr lang="en-US" b="0" i="1" dirty="0">
                <a:solidFill>
                  <a:schemeClr val="bg1"/>
                </a:solidFill>
                <a:effectLst/>
              </a:rPr>
              <a:t>The Spanish Family</a:t>
            </a:r>
            <a:r>
              <a:rPr lang="en-US" b="0" i="0" dirty="0">
                <a:solidFill>
                  <a:schemeClr val="bg1"/>
                </a:solidFill>
                <a:effectLst/>
              </a:rPr>
              <a:t>© Estate of Alice Neel</a:t>
            </a:r>
            <a:endParaRPr lang="fr-FR" dirty="0">
              <a:solidFill>
                <a:schemeClr val="bg1"/>
              </a:solidFill>
            </a:endParaRPr>
          </a:p>
        </p:txBody>
      </p:sp>
    </p:spTree>
    <p:extLst>
      <p:ext uri="{BB962C8B-B14F-4D97-AF65-F5344CB8AC3E}">
        <p14:creationId xmlns:p14="http://schemas.microsoft.com/office/powerpoint/2010/main" val="30022958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statique.lamarseillaise.fr/media/k2/galleries/58162/21647863.jpg">
            <a:extLst>
              <a:ext uri="{FF2B5EF4-FFF2-40B4-BE49-F238E27FC236}">
                <a16:creationId xmlns:a16="http://schemas.microsoft.com/office/drawing/2014/main" id="{187F29EB-477F-445F-893B-260B19E1C3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7950" y="271619"/>
            <a:ext cx="5126038" cy="596725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EF72CB1-53E5-47EE-8DBD-5A867E48A590}"/>
              </a:ext>
            </a:extLst>
          </p:cNvPr>
          <p:cNvSpPr/>
          <p:nvPr/>
        </p:nvSpPr>
        <p:spPr>
          <a:xfrm>
            <a:off x="1030493" y="5435084"/>
            <a:ext cx="5006563" cy="369332"/>
          </a:xfrm>
          <a:prstGeom prst="rect">
            <a:avLst/>
          </a:prstGeom>
        </p:spPr>
        <p:txBody>
          <a:bodyPr wrap="none">
            <a:spAutoFit/>
          </a:bodyPr>
          <a:lstStyle/>
          <a:p>
            <a:r>
              <a:rPr lang="fr-FR" b="0" i="0" dirty="0">
                <a:solidFill>
                  <a:schemeClr val="bg1"/>
                </a:solidFill>
                <a:effectLst/>
                <a:latin typeface="Roboto"/>
              </a:rPr>
              <a:t>Alice </a:t>
            </a:r>
            <a:r>
              <a:rPr lang="fr-FR" b="0" i="0" dirty="0" err="1">
                <a:solidFill>
                  <a:schemeClr val="bg1"/>
                </a:solidFill>
                <a:effectLst/>
                <a:latin typeface="Roboto"/>
              </a:rPr>
              <a:t>Neel</a:t>
            </a:r>
            <a:r>
              <a:rPr lang="fr-FR" b="0" i="0" dirty="0">
                <a:solidFill>
                  <a:schemeClr val="bg1"/>
                </a:solidFill>
                <a:effectLst/>
                <a:latin typeface="Roboto"/>
              </a:rPr>
              <a:t>, </a:t>
            </a:r>
            <a:r>
              <a:rPr lang="fr-FR" b="0" i="1" dirty="0">
                <a:solidFill>
                  <a:schemeClr val="bg1"/>
                </a:solidFill>
                <a:effectLst/>
                <a:latin typeface="Roboto"/>
              </a:rPr>
              <a:t>Benny et Mary Ellen Andrews</a:t>
            </a:r>
            <a:r>
              <a:rPr lang="fr-FR" b="0" i="0" dirty="0">
                <a:solidFill>
                  <a:schemeClr val="bg1"/>
                </a:solidFill>
                <a:effectLst/>
                <a:latin typeface="Roboto"/>
              </a:rPr>
              <a:t>, 1972</a:t>
            </a:r>
          </a:p>
        </p:txBody>
      </p:sp>
    </p:spTree>
    <p:extLst>
      <p:ext uri="{BB962C8B-B14F-4D97-AF65-F5344CB8AC3E}">
        <p14:creationId xmlns:p14="http://schemas.microsoft.com/office/powerpoint/2010/main" val="17900262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www.enrevenantdelexpo.com/wp-content/uploads/2017/03/Alice-Neel-Joe-Gould-1933.jpg">
            <a:extLst>
              <a:ext uri="{FF2B5EF4-FFF2-40B4-BE49-F238E27FC236}">
                <a16:creationId xmlns:a16="http://schemas.microsoft.com/office/drawing/2014/main" id="{C59AFD59-9798-486C-BF0D-0FB4AB1E2A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37" t="3888" r="7045" b="6945"/>
          <a:stretch/>
        </p:blipFill>
        <p:spPr bwMode="auto">
          <a:xfrm>
            <a:off x="904875" y="266700"/>
            <a:ext cx="4972050" cy="61150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3BDA496-335F-45CC-BFCE-39AE71087DEA}"/>
              </a:ext>
            </a:extLst>
          </p:cNvPr>
          <p:cNvSpPr/>
          <p:nvPr/>
        </p:nvSpPr>
        <p:spPr>
          <a:xfrm>
            <a:off x="6454149" y="4890478"/>
            <a:ext cx="4118435" cy="1261884"/>
          </a:xfrm>
          <a:prstGeom prst="rect">
            <a:avLst/>
          </a:prstGeom>
        </p:spPr>
        <p:txBody>
          <a:bodyPr wrap="none">
            <a:spAutoFit/>
          </a:bodyPr>
          <a:lstStyle/>
          <a:p>
            <a:r>
              <a:rPr lang="en-US" sz="2000" b="1" i="0" dirty="0">
                <a:solidFill>
                  <a:srgbClr val="F3F3F3"/>
                </a:solidFill>
                <a:effectLst/>
                <a:latin typeface="Verdana" panose="020B0604030504040204" pitchFamily="34" charset="0"/>
              </a:rPr>
              <a:t>Alice Neel, </a:t>
            </a:r>
            <a:r>
              <a:rPr lang="en-US" sz="2000" b="1" i="1" dirty="0">
                <a:solidFill>
                  <a:srgbClr val="F3F3F3"/>
                </a:solidFill>
                <a:effectLst/>
                <a:latin typeface="Verdana" panose="020B0604030504040204" pitchFamily="34" charset="0"/>
              </a:rPr>
              <a:t>Joe Gould</a:t>
            </a:r>
            <a:r>
              <a:rPr lang="en-US" sz="2000" b="1" i="0" dirty="0">
                <a:solidFill>
                  <a:srgbClr val="F3F3F3"/>
                </a:solidFill>
                <a:effectLst/>
                <a:latin typeface="Verdana" panose="020B0604030504040204" pitchFamily="34" charset="0"/>
              </a:rPr>
              <a:t>, 1933</a:t>
            </a:r>
          </a:p>
          <a:p>
            <a:endParaRPr lang="en-US" sz="2000" b="1" i="0" dirty="0">
              <a:solidFill>
                <a:srgbClr val="F3F3F3"/>
              </a:solidFill>
              <a:effectLst/>
              <a:latin typeface="Verdana" panose="020B0604030504040204" pitchFamily="34" charset="0"/>
            </a:endParaRPr>
          </a:p>
          <a:p>
            <a:r>
              <a:rPr lang="en-US" dirty="0" err="1">
                <a:solidFill>
                  <a:srgbClr val="F3F3F3"/>
                </a:solidFill>
                <a:latin typeface="Verdana" panose="020B0604030504040204" pitchFamily="34" charset="0"/>
              </a:rPr>
              <a:t>Huile</a:t>
            </a:r>
            <a:r>
              <a:rPr lang="en-US" dirty="0">
                <a:solidFill>
                  <a:srgbClr val="F3F3F3"/>
                </a:solidFill>
                <a:latin typeface="Verdana" panose="020B0604030504040204" pitchFamily="34" charset="0"/>
              </a:rPr>
              <a:t> sur toile</a:t>
            </a:r>
          </a:p>
          <a:p>
            <a:r>
              <a:rPr lang="en-US" dirty="0">
                <a:solidFill>
                  <a:srgbClr val="F3F3F3"/>
                </a:solidFill>
                <a:latin typeface="Verdana" panose="020B0604030504040204" pitchFamily="34" charset="0"/>
              </a:rPr>
              <a:t>Succession </a:t>
            </a:r>
            <a:r>
              <a:rPr lang="en-US" dirty="0" err="1">
                <a:solidFill>
                  <a:srgbClr val="F3F3F3"/>
                </a:solidFill>
                <a:latin typeface="Verdana" panose="020B0604030504040204" pitchFamily="34" charset="0"/>
              </a:rPr>
              <a:t>d’Alice</a:t>
            </a:r>
            <a:r>
              <a:rPr lang="en-US" dirty="0">
                <a:solidFill>
                  <a:srgbClr val="F3F3F3"/>
                </a:solidFill>
                <a:latin typeface="Verdana" panose="020B0604030504040204" pitchFamily="34" charset="0"/>
              </a:rPr>
              <a:t> Neel</a:t>
            </a:r>
            <a:endParaRPr lang="fr-FR" dirty="0"/>
          </a:p>
        </p:txBody>
      </p:sp>
    </p:spTree>
    <p:extLst>
      <p:ext uri="{BB962C8B-B14F-4D97-AF65-F5344CB8AC3E}">
        <p14:creationId xmlns:p14="http://schemas.microsoft.com/office/powerpoint/2010/main" val="3115752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ésultat de recherche d'images pour &quot;Ethel Ashton alice neel&quot;">
            <a:extLst>
              <a:ext uri="{FF2B5EF4-FFF2-40B4-BE49-F238E27FC236}">
                <a16:creationId xmlns:a16="http://schemas.microsoft.com/office/drawing/2014/main" id="{8201B9B1-44EC-4946-92D9-6C2422B981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37" t="6666" r="6868" b="7255"/>
          <a:stretch/>
        </p:blipFill>
        <p:spPr bwMode="auto">
          <a:xfrm>
            <a:off x="5674657" y="215153"/>
            <a:ext cx="5607425" cy="590325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75B6D60-63D1-4DB8-A675-A97344B16B55}"/>
              </a:ext>
            </a:extLst>
          </p:cNvPr>
          <p:cNvSpPr/>
          <p:nvPr/>
        </p:nvSpPr>
        <p:spPr>
          <a:xfrm>
            <a:off x="464697" y="3842728"/>
            <a:ext cx="4752762" cy="2092881"/>
          </a:xfrm>
          <a:prstGeom prst="rect">
            <a:avLst/>
          </a:prstGeom>
        </p:spPr>
        <p:txBody>
          <a:bodyPr wrap="square">
            <a:spAutoFit/>
          </a:bodyPr>
          <a:lstStyle/>
          <a:p>
            <a:r>
              <a:rPr lang="en-US" sz="2000" b="1" i="0" dirty="0">
                <a:solidFill>
                  <a:schemeClr val="bg1"/>
                </a:solidFill>
                <a:effectLst/>
                <a:latin typeface="Roboto"/>
              </a:rPr>
              <a:t>Alice Neel, </a:t>
            </a:r>
            <a:r>
              <a:rPr lang="en-US" sz="2000" b="1" i="1" dirty="0">
                <a:solidFill>
                  <a:schemeClr val="bg1"/>
                </a:solidFill>
                <a:effectLst/>
                <a:latin typeface="Roboto"/>
              </a:rPr>
              <a:t>Ethel Ashton</a:t>
            </a:r>
            <a:r>
              <a:rPr lang="en-US" sz="2000" b="1" i="0" dirty="0">
                <a:solidFill>
                  <a:schemeClr val="bg1"/>
                </a:solidFill>
                <a:effectLst/>
                <a:latin typeface="Roboto"/>
              </a:rPr>
              <a:t>, 1930</a:t>
            </a:r>
          </a:p>
          <a:p>
            <a:endParaRPr lang="en-US" sz="2000" b="1" i="0" dirty="0">
              <a:solidFill>
                <a:schemeClr val="bg1"/>
              </a:solidFill>
              <a:effectLst/>
              <a:latin typeface="Roboto"/>
            </a:endParaRPr>
          </a:p>
          <a:p>
            <a:r>
              <a:rPr lang="en-US" dirty="0" err="1">
                <a:solidFill>
                  <a:schemeClr val="bg1"/>
                </a:solidFill>
                <a:latin typeface="Roboto"/>
              </a:rPr>
              <a:t>Huile</a:t>
            </a:r>
            <a:r>
              <a:rPr lang="en-US" dirty="0">
                <a:solidFill>
                  <a:schemeClr val="bg1"/>
                </a:solidFill>
                <a:latin typeface="Roboto"/>
              </a:rPr>
              <a:t> sur toile</a:t>
            </a:r>
          </a:p>
          <a:p>
            <a:r>
              <a:rPr lang="en-US" b="0" i="0" dirty="0">
                <a:solidFill>
                  <a:schemeClr val="bg1"/>
                </a:solidFill>
                <a:effectLst/>
                <a:latin typeface="Roboto"/>
              </a:rPr>
              <a:t>Tate, </a:t>
            </a:r>
            <a:r>
              <a:rPr lang="en-US" b="0" i="0" dirty="0" err="1">
                <a:solidFill>
                  <a:schemeClr val="bg1"/>
                </a:solidFill>
                <a:effectLst/>
                <a:latin typeface="Roboto"/>
              </a:rPr>
              <a:t>Londres</a:t>
            </a:r>
            <a:r>
              <a:rPr lang="en-US" dirty="0">
                <a:solidFill>
                  <a:schemeClr val="bg1"/>
                </a:solidFill>
                <a:latin typeface="Roboto"/>
              </a:rPr>
              <a:t>. </a:t>
            </a:r>
            <a:r>
              <a:rPr lang="en-US" dirty="0" err="1">
                <a:solidFill>
                  <a:schemeClr val="bg1"/>
                </a:solidFill>
                <a:latin typeface="Roboto"/>
              </a:rPr>
              <a:t>Présenté</a:t>
            </a:r>
            <a:r>
              <a:rPr lang="en-US" dirty="0">
                <a:solidFill>
                  <a:schemeClr val="bg1"/>
                </a:solidFill>
                <a:latin typeface="Roboto"/>
              </a:rPr>
              <a:t> par </a:t>
            </a:r>
            <a:r>
              <a:rPr lang="en-US" dirty="0" err="1">
                <a:solidFill>
                  <a:schemeClr val="bg1"/>
                </a:solidFill>
                <a:latin typeface="Roboto"/>
              </a:rPr>
              <a:t>l’American</a:t>
            </a:r>
            <a:r>
              <a:rPr lang="en-US" dirty="0">
                <a:solidFill>
                  <a:schemeClr val="bg1"/>
                </a:solidFill>
                <a:latin typeface="Roboto"/>
              </a:rPr>
              <a:t> fund pour la Tate Gallery, </a:t>
            </a:r>
          </a:p>
          <a:p>
            <a:r>
              <a:rPr lang="en-US" dirty="0">
                <a:solidFill>
                  <a:schemeClr val="bg1"/>
                </a:solidFill>
                <a:latin typeface="Roboto"/>
              </a:rPr>
              <a:t>avec </a:t>
            </a:r>
            <a:r>
              <a:rPr lang="en-US" dirty="0" err="1">
                <a:solidFill>
                  <a:schemeClr val="bg1"/>
                </a:solidFill>
                <a:latin typeface="Roboto"/>
              </a:rPr>
              <a:t>l’aimable</a:t>
            </a:r>
            <a:r>
              <a:rPr lang="en-US" dirty="0">
                <a:solidFill>
                  <a:schemeClr val="bg1"/>
                </a:solidFill>
                <a:latin typeface="Roboto"/>
              </a:rPr>
              <a:t> </a:t>
            </a:r>
            <a:r>
              <a:rPr lang="en-US" dirty="0" err="1">
                <a:solidFill>
                  <a:schemeClr val="bg1"/>
                </a:solidFill>
                <a:latin typeface="Roboto"/>
              </a:rPr>
              <a:t>autorisation</a:t>
            </a:r>
            <a:r>
              <a:rPr lang="en-US" dirty="0">
                <a:solidFill>
                  <a:schemeClr val="bg1"/>
                </a:solidFill>
                <a:latin typeface="Roboto"/>
              </a:rPr>
              <a:t> </a:t>
            </a:r>
            <a:r>
              <a:rPr lang="en-US" dirty="0" err="1">
                <a:solidFill>
                  <a:schemeClr val="bg1"/>
                </a:solidFill>
                <a:latin typeface="Roboto"/>
              </a:rPr>
              <a:t>d’Hartley</a:t>
            </a:r>
            <a:r>
              <a:rPr lang="en-US" dirty="0">
                <a:solidFill>
                  <a:schemeClr val="bg1"/>
                </a:solidFill>
                <a:latin typeface="Roboto"/>
              </a:rPr>
              <a:t> et Richard Neel, les </a:t>
            </a:r>
            <a:r>
              <a:rPr lang="en-US" dirty="0" err="1">
                <a:solidFill>
                  <a:schemeClr val="bg1"/>
                </a:solidFill>
                <a:latin typeface="Roboto"/>
              </a:rPr>
              <a:t>fils</a:t>
            </a:r>
            <a:r>
              <a:rPr lang="en-US" dirty="0">
                <a:solidFill>
                  <a:schemeClr val="bg1"/>
                </a:solidFill>
                <a:latin typeface="Roboto"/>
              </a:rPr>
              <a:t> de </a:t>
            </a:r>
            <a:r>
              <a:rPr lang="en-US" dirty="0" err="1">
                <a:solidFill>
                  <a:schemeClr val="bg1"/>
                </a:solidFill>
                <a:latin typeface="Roboto"/>
              </a:rPr>
              <a:t>l’artiste</a:t>
            </a:r>
            <a:r>
              <a:rPr lang="en-US" dirty="0">
                <a:solidFill>
                  <a:schemeClr val="bg1"/>
                </a:solidFill>
                <a:latin typeface="Roboto"/>
              </a:rPr>
              <a:t>, 2012</a:t>
            </a:r>
            <a:endParaRPr lang="en-US" b="0" i="0" dirty="0">
              <a:solidFill>
                <a:schemeClr val="bg1"/>
              </a:solidFill>
              <a:effectLst/>
              <a:latin typeface="Roboto"/>
            </a:endParaRPr>
          </a:p>
        </p:txBody>
      </p:sp>
    </p:spTree>
    <p:extLst>
      <p:ext uri="{BB962C8B-B14F-4D97-AF65-F5344CB8AC3E}">
        <p14:creationId xmlns:p14="http://schemas.microsoft.com/office/powerpoint/2010/main" val="14101704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ésultat de recherche d'images pour &quot;alice neel Nadya et nona&quot;">
            <a:extLst>
              <a:ext uri="{FF2B5EF4-FFF2-40B4-BE49-F238E27FC236}">
                <a16:creationId xmlns:a16="http://schemas.microsoft.com/office/drawing/2014/main" id="{EC53ECB2-9D3C-4290-AB72-177AF3988B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961"/>
          <a:stretch/>
        </p:blipFill>
        <p:spPr bwMode="auto">
          <a:xfrm>
            <a:off x="4859991" y="620806"/>
            <a:ext cx="6667500" cy="485214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3720E46-FE35-4409-8662-965B4DC7182B}"/>
              </a:ext>
            </a:extLst>
          </p:cNvPr>
          <p:cNvSpPr/>
          <p:nvPr/>
        </p:nvSpPr>
        <p:spPr>
          <a:xfrm>
            <a:off x="523996" y="4056761"/>
            <a:ext cx="3900086" cy="1846659"/>
          </a:xfrm>
          <a:prstGeom prst="rect">
            <a:avLst/>
          </a:prstGeom>
        </p:spPr>
        <p:txBody>
          <a:bodyPr wrap="square">
            <a:spAutoFit/>
          </a:bodyPr>
          <a:lstStyle/>
          <a:p>
            <a:r>
              <a:rPr lang="en-US" sz="2000" b="1" i="0" dirty="0">
                <a:solidFill>
                  <a:srgbClr val="F3F3F3"/>
                </a:solidFill>
                <a:effectLst/>
                <a:latin typeface="Verdana" panose="020B0604030504040204" pitchFamily="34" charset="0"/>
              </a:rPr>
              <a:t>Alice Neel, </a:t>
            </a:r>
            <a:r>
              <a:rPr lang="en-US" sz="2000" b="1" i="1" dirty="0">
                <a:solidFill>
                  <a:srgbClr val="F3F3F3"/>
                </a:solidFill>
                <a:effectLst/>
                <a:latin typeface="Verdana" panose="020B0604030504040204" pitchFamily="34" charset="0"/>
              </a:rPr>
              <a:t>Nadya et Nona</a:t>
            </a:r>
            <a:r>
              <a:rPr lang="en-US" sz="2000" b="1" i="0" dirty="0">
                <a:solidFill>
                  <a:srgbClr val="F3F3F3"/>
                </a:solidFill>
                <a:effectLst/>
                <a:latin typeface="Verdana" panose="020B0604030504040204" pitchFamily="34" charset="0"/>
              </a:rPr>
              <a:t>, 1933</a:t>
            </a:r>
          </a:p>
          <a:p>
            <a:endParaRPr lang="en-US" sz="2000" b="1" i="0" dirty="0">
              <a:solidFill>
                <a:srgbClr val="F3F3F3"/>
              </a:solidFill>
              <a:effectLst/>
              <a:latin typeface="Verdana" panose="020B0604030504040204" pitchFamily="34" charset="0"/>
            </a:endParaRPr>
          </a:p>
          <a:p>
            <a:r>
              <a:rPr lang="en-US" dirty="0" err="1">
                <a:solidFill>
                  <a:srgbClr val="F3F3F3"/>
                </a:solidFill>
                <a:latin typeface="Verdana" panose="020B0604030504040204" pitchFamily="34" charset="0"/>
              </a:rPr>
              <a:t>Huile</a:t>
            </a:r>
            <a:r>
              <a:rPr lang="en-US" dirty="0">
                <a:solidFill>
                  <a:srgbClr val="F3F3F3"/>
                </a:solidFill>
                <a:latin typeface="Verdana" panose="020B0604030504040204" pitchFamily="34" charset="0"/>
              </a:rPr>
              <a:t> sur toile</a:t>
            </a:r>
          </a:p>
          <a:p>
            <a:r>
              <a:rPr lang="en-US" dirty="0">
                <a:solidFill>
                  <a:srgbClr val="F3F3F3"/>
                </a:solidFill>
                <a:latin typeface="Verdana" panose="020B0604030504040204" pitchFamily="34" charset="0"/>
              </a:rPr>
              <a:t>Foundation for Women Artists (FWA), Anvers, </a:t>
            </a:r>
            <a:r>
              <a:rPr lang="en-US" dirty="0" err="1">
                <a:solidFill>
                  <a:srgbClr val="F3F3F3"/>
                </a:solidFill>
                <a:latin typeface="Verdana" panose="020B0604030504040204" pitchFamily="34" charset="0"/>
              </a:rPr>
              <a:t>Belgique</a:t>
            </a:r>
            <a:endParaRPr lang="fr-FR" dirty="0"/>
          </a:p>
        </p:txBody>
      </p:sp>
    </p:spTree>
    <p:extLst>
      <p:ext uri="{BB962C8B-B14F-4D97-AF65-F5344CB8AC3E}">
        <p14:creationId xmlns:p14="http://schemas.microsoft.com/office/powerpoint/2010/main" val="462860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Résultat de recherche d'images pour &quot;alice neel fondation van gogh&quot;">
            <a:extLst>
              <a:ext uri="{FF2B5EF4-FFF2-40B4-BE49-F238E27FC236}">
                <a16:creationId xmlns:a16="http://schemas.microsoft.com/office/drawing/2014/main" id="{38F38B95-28C3-4DE1-BBB2-41997D01A5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75" y="0"/>
            <a:ext cx="118538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7169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AC8914-5A1A-471E-AAD4-F31AC3CEDECC}"/>
              </a:ext>
            </a:extLst>
          </p:cNvPr>
          <p:cNvSpPr/>
          <p:nvPr/>
        </p:nvSpPr>
        <p:spPr>
          <a:xfrm>
            <a:off x="6454149" y="4890478"/>
            <a:ext cx="5437707" cy="1261884"/>
          </a:xfrm>
          <a:prstGeom prst="rect">
            <a:avLst/>
          </a:prstGeom>
        </p:spPr>
        <p:txBody>
          <a:bodyPr wrap="none">
            <a:spAutoFit/>
          </a:bodyPr>
          <a:lstStyle/>
          <a:p>
            <a:r>
              <a:rPr lang="en-US" sz="2000" b="1" i="0" dirty="0">
                <a:solidFill>
                  <a:srgbClr val="F3F3F3"/>
                </a:solidFill>
                <a:effectLst/>
                <a:latin typeface="Verdana" panose="020B0604030504040204" pitchFamily="34" charset="0"/>
              </a:rPr>
              <a:t>Alice Neel, </a:t>
            </a:r>
            <a:r>
              <a:rPr lang="en-US" sz="2000" b="1" i="1" dirty="0">
                <a:solidFill>
                  <a:srgbClr val="F3F3F3"/>
                </a:solidFill>
                <a:effectLst/>
                <a:latin typeface="Verdana" panose="020B0604030504040204" pitchFamily="34" charset="0"/>
              </a:rPr>
              <a:t>Madone </a:t>
            </a:r>
            <a:r>
              <a:rPr lang="en-US" sz="2000" b="1" i="1" dirty="0" err="1">
                <a:solidFill>
                  <a:srgbClr val="F3F3F3"/>
                </a:solidFill>
                <a:effectLst/>
                <a:latin typeface="Verdana" panose="020B0604030504040204" pitchFamily="34" charset="0"/>
              </a:rPr>
              <a:t>dégénérée</a:t>
            </a:r>
            <a:r>
              <a:rPr lang="en-US" sz="2000" b="1" i="0" dirty="0">
                <a:solidFill>
                  <a:srgbClr val="F3F3F3"/>
                </a:solidFill>
                <a:effectLst/>
                <a:latin typeface="Verdana" panose="020B0604030504040204" pitchFamily="34" charset="0"/>
              </a:rPr>
              <a:t>, 1930</a:t>
            </a:r>
          </a:p>
          <a:p>
            <a:endParaRPr lang="en-US" sz="2000" b="1" i="0" dirty="0">
              <a:solidFill>
                <a:srgbClr val="F3F3F3"/>
              </a:solidFill>
              <a:effectLst/>
              <a:latin typeface="Verdana" panose="020B0604030504040204" pitchFamily="34" charset="0"/>
            </a:endParaRPr>
          </a:p>
          <a:p>
            <a:r>
              <a:rPr lang="en-US" dirty="0" err="1">
                <a:solidFill>
                  <a:srgbClr val="F3F3F3"/>
                </a:solidFill>
                <a:latin typeface="Verdana" panose="020B0604030504040204" pitchFamily="34" charset="0"/>
              </a:rPr>
              <a:t>Huile</a:t>
            </a:r>
            <a:r>
              <a:rPr lang="en-US" dirty="0">
                <a:solidFill>
                  <a:srgbClr val="F3F3F3"/>
                </a:solidFill>
                <a:latin typeface="Verdana" panose="020B0604030504040204" pitchFamily="34" charset="0"/>
              </a:rPr>
              <a:t> sur toile</a:t>
            </a:r>
          </a:p>
          <a:p>
            <a:r>
              <a:rPr lang="en-US" dirty="0">
                <a:solidFill>
                  <a:srgbClr val="F3F3F3"/>
                </a:solidFill>
                <a:latin typeface="Verdana" panose="020B0604030504040204" pitchFamily="34" charset="0"/>
              </a:rPr>
              <a:t>Succession </a:t>
            </a:r>
            <a:r>
              <a:rPr lang="en-US" dirty="0" err="1">
                <a:solidFill>
                  <a:srgbClr val="F3F3F3"/>
                </a:solidFill>
                <a:latin typeface="Verdana" panose="020B0604030504040204" pitchFamily="34" charset="0"/>
              </a:rPr>
              <a:t>d’Alice</a:t>
            </a:r>
            <a:r>
              <a:rPr lang="en-US" dirty="0">
                <a:solidFill>
                  <a:srgbClr val="F3F3F3"/>
                </a:solidFill>
                <a:latin typeface="Verdana" panose="020B0604030504040204" pitchFamily="34" charset="0"/>
              </a:rPr>
              <a:t> Neel</a:t>
            </a:r>
            <a:endParaRPr lang="fr-FR" dirty="0"/>
          </a:p>
        </p:txBody>
      </p:sp>
      <p:pic>
        <p:nvPicPr>
          <p:cNvPr id="6146" name="Picture 2" descr="Degenerate Madonna">
            <a:extLst>
              <a:ext uri="{FF2B5EF4-FFF2-40B4-BE49-F238E27FC236}">
                <a16:creationId xmlns:a16="http://schemas.microsoft.com/office/drawing/2014/main" id="{8161062E-5519-417B-BF84-BC7AD1D9E8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036" y="485214"/>
            <a:ext cx="4401668" cy="5667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12373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F5F890-88C4-48AA-AEAE-8AF272EE6E12}"/>
              </a:ext>
            </a:extLst>
          </p:cNvPr>
          <p:cNvSpPr/>
          <p:nvPr/>
        </p:nvSpPr>
        <p:spPr>
          <a:xfrm>
            <a:off x="8189259" y="3839136"/>
            <a:ext cx="3552050" cy="2154436"/>
          </a:xfrm>
          <a:prstGeom prst="rect">
            <a:avLst/>
          </a:prstGeom>
        </p:spPr>
        <p:txBody>
          <a:bodyPr wrap="square">
            <a:spAutoFit/>
          </a:bodyPr>
          <a:lstStyle/>
          <a:p>
            <a:r>
              <a:rPr lang="en-US" sz="2000" b="1" i="0" dirty="0">
                <a:solidFill>
                  <a:srgbClr val="F3F3F3"/>
                </a:solidFill>
                <a:effectLst/>
                <a:latin typeface="Verdana" panose="020B0604030504040204" pitchFamily="34" charset="0"/>
              </a:rPr>
              <a:t>Alice Neel, </a:t>
            </a:r>
            <a:r>
              <a:rPr lang="en-US" sz="2000" b="1" i="1" dirty="0" err="1">
                <a:solidFill>
                  <a:srgbClr val="F3F3F3"/>
                </a:solidFill>
                <a:effectLst/>
                <a:latin typeface="Verdana" panose="020B0604030504040204" pitchFamily="34" charset="0"/>
              </a:rPr>
              <a:t>Symboles</a:t>
            </a:r>
            <a:r>
              <a:rPr lang="en-US" sz="2000" b="1" i="1" dirty="0">
                <a:solidFill>
                  <a:srgbClr val="F3F3F3"/>
                </a:solidFill>
                <a:effectLst/>
                <a:latin typeface="Verdana" panose="020B0604030504040204" pitchFamily="34" charset="0"/>
              </a:rPr>
              <a:t> (</a:t>
            </a:r>
            <a:r>
              <a:rPr lang="en-US" sz="2000" b="1" i="1" dirty="0" err="1">
                <a:solidFill>
                  <a:srgbClr val="F3F3F3"/>
                </a:solidFill>
                <a:effectLst/>
                <a:latin typeface="Verdana" panose="020B0604030504040204" pitchFamily="34" charset="0"/>
              </a:rPr>
              <a:t>poupée</a:t>
            </a:r>
            <a:r>
              <a:rPr lang="en-US" sz="2000" b="1" i="1" dirty="0">
                <a:solidFill>
                  <a:srgbClr val="F3F3F3"/>
                </a:solidFill>
                <a:effectLst/>
                <a:latin typeface="Verdana" panose="020B0604030504040204" pitchFamily="34" charset="0"/>
              </a:rPr>
              <a:t> et </a:t>
            </a:r>
            <a:r>
              <a:rPr lang="en-US" sz="2000" b="1" i="1" dirty="0" err="1">
                <a:solidFill>
                  <a:srgbClr val="F3F3F3"/>
                </a:solidFill>
                <a:effectLst/>
                <a:latin typeface="Verdana" panose="020B0604030504040204" pitchFamily="34" charset="0"/>
              </a:rPr>
              <a:t>pomme</a:t>
            </a:r>
            <a:r>
              <a:rPr lang="en-US" sz="2000" b="1" i="1" dirty="0">
                <a:solidFill>
                  <a:srgbClr val="F3F3F3"/>
                </a:solidFill>
                <a:effectLst/>
                <a:latin typeface="Verdana" panose="020B0604030504040204" pitchFamily="34" charset="0"/>
              </a:rPr>
              <a:t>)</a:t>
            </a:r>
            <a:r>
              <a:rPr lang="en-US" sz="2000" b="1" i="0" dirty="0">
                <a:solidFill>
                  <a:srgbClr val="F3F3F3"/>
                </a:solidFill>
                <a:effectLst/>
                <a:latin typeface="Verdana" panose="020B0604030504040204" pitchFamily="34" charset="0"/>
              </a:rPr>
              <a:t>, 1932</a:t>
            </a:r>
          </a:p>
          <a:p>
            <a:endParaRPr lang="en-US" sz="2000" b="1" i="0" dirty="0">
              <a:solidFill>
                <a:srgbClr val="F3F3F3"/>
              </a:solidFill>
              <a:effectLst/>
              <a:latin typeface="Verdana" panose="020B0604030504040204" pitchFamily="34" charset="0"/>
            </a:endParaRPr>
          </a:p>
          <a:p>
            <a:r>
              <a:rPr lang="en-US" dirty="0" err="1">
                <a:solidFill>
                  <a:srgbClr val="F3F3F3"/>
                </a:solidFill>
                <a:latin typeface="Verdana" panose="020B0604030504040204" pitchFamily="34" charset="0"/>
              </a:rPr>
              <a:t>Huile</a:t>
            </a:r>
            <a:r>
              <a:rPr lang="en-US" dirty="0">
                <a:solidFill>
                  <a:srgbClr val="F3F3F3"/>
                </a:solidFill>
                <a:latin typeface="Verdana" panose="020B0604030504040204" pitchFamily="34" charset="0"/>
              </a:rPr>
              <a:t> sur toile</a:t>
            </a:r>
          </a:p>
          <a:p>
            <a:r>
              <a:rPr lang="en-US" dirty="0">
                <a:solidFill>
                  <a:srgbClr val="F3F3F3"/>
                </a:solidFill>
                <a:latin typeface="Verdana" panose="020B0604030504040204" pitchFamily="34" charset="0"/>
              </a:rPr>
              <a:t>Museum of Fine Arts, Boston. Don de Barbara Lee</a:t>
            </a:r>
            <a:endParaRPr lang="fr-FR" dirty="0"/>
          </a:p>
        </p:txBody>
      </p:sp>
      <p:pic>
        <p:nvPicPr>
          <p:cNvPr id="4" name="Image 3">
            <a:extLst>
              <a:ext uri="{FF2B5EF4-FFF2-40B4-BE49-F238E27FC236}">
                <a16:creationId xmlns:a16="http://schemas.microsoft.com/office/drawing/2014/main" id="{89D487F4-E1C9-4195-A287-3999F1BEEB53}"/>
              </a:ext>
            </a:extLst>
          </p:cNvPr>
          <p:cNvPicPr>
            <a:picLocks noChangeAspect="1"/>
          </p:cNvPicPr>
          <p:nvPr/>
        </p:nvPicPr>
        <p:blipFill rotWithShape="1">
          <a:blip r:embed="rId2">
            <a:extLst>
              <a:ext uri="{28A0092B-C50C-407E-A947-70E740481C1C}">
                <a14:useLocalDpi xmlns:a14="http://schemas.microsoft.com/office/drawing/2010/main" val="0"/>
              </a:ext>
            </a:extLst>
          </a:blip>
          <a:srcRect l="16267" t="1764" r="2891" b="7058"/>
          <a:stretch/>
        </p:blipFill>
        <p:spPr>
          <a:xfrm>
            <a:off x="349625" y="389964"/>
            <a:ext cx="7135444" cy="6010835"/>
          </a:xfrm>
          <a:prstGeom prst="rect">
            <a:avLst/>
          </a:prstGeom>
        </p:spPr>
      </p:pic>
    </p:spTree>
    <p:extLst>
      <p:ext uri="{BB962C8B-B14F-4D97-AF65-F5344CB8AC3E}">
        <p14:creationId xmlns:p14="http://schemas.microsoft.com/office/powerpoint/2010/main" val="41414860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1A6265-4810-4D1D-9E02-D20C1B959899}"/>
              </a:ext>
            </a:extLst>
          </p:cNvPr>
          <p:cNvSpPr/>
          <p:nvPr/>
        </p:nvSpPr>
        <p:spPr>
          <a:xfrm>
            <a:off x="6250036" y="4405824"/>
            <a:ext cx="4733475" cy="1508105"/>
          </a:xfrm>
          <a:prstGeom prst="rect">
            <a:avLst/>
          </a:prstGeom>
        </p:spPr>
        <p:txBody>
          <a:bodyPr wrap="none">
            <a:spAutoFit/>
          </a:bodyPr>
          <a:lstStyle/>
          <a:p>
            <a:r>
              <a:rPr lang="en-US" sz="2000" b="1" i="0" dirty="0">
                <a:solidFill>
                  <a:schemeClr val="bg1"/>
                </a:solidFill>
                <a:effectLst/>
              </a:rPr>
              <a:t>Alice Neel : </a:t>
            </a:r>
            <a:r>
              <a:rPr lang="en-US" sz="2000" b="1" i="1" dirty="0">
                <a:solidFill>
                  <a:schemeClr val="bg1"/>
                </a:solidFill>
                <a:effectLst/>
              </a:rPr>
              <a:t>Self-Portrait, 1980</a:t>
            </a:r>
          </a:p>
          <a:p>
            <a:endParaRPr lang="en-US" dirty="0">
              <a:solidFill>
                <a:schemeClr val="bg1"/>
              </a:solidFill>
            </a:endParaRPr>
          </a:p>
          <a:p>
            <a:r>
              <a:rPr lang="en-US" dirty="0" err="1">
                <a:solidFill>
                  <a:schemeClr val="bg1"/>
                </a:solidFill>
              </a:rPr>
              <a:t>Huile</a:t>
            </a:r>
            <a:r>
              <a:rPr lang="en-US" dirty="0">
                <a:solidFill>
                  <a:schemeClr val="bg1"/>
                </a:solidFill>
              </a:rPr>
              <a:t> sur toile</a:t>
            </a:r>
          </a:p>
          <a:p>
            <a:r>
              <a:rPr lang="en-US" dirty="0">
                <a:solidFill>
                  <a:schemeClr val="bg1"/>
                </a:solidFill>
              </a:rPr>
              <a:t>National Portrait Gallery, Smithsonian Institution</a:t>
            </a:r>
          </a:p>
          <a:p>
            <a:r>
              <a:rPr lang="en-US" dirty="0">
                <a:solidFill>
                  <a:schemeClr val="bg1"/>
                </a:solidFill>
                <a:effectLst/>
              </a:rPr>
              <a:t>© Estate of Alice Neel</a:t>
            </a:r>
            <a:endParaRPr lang="fr-FR" dirty="0">
              <a:solidFill>
                <a:schemeClr val="bg1"/>
              </a:solidFill>
            </a:endParaRPr>
          </a:p>
        </p:txBody>
      </p:sp>
      <p:pic>
        <p:nvPicPr>
          <p:cNvPr id="35842" name="Picture 2" descr="http://www.hatjecantz.de/files/neel_alice_self_portrait.jpg">
            <a:extLst>
              <a:ext uri="{FF2B5EF4-FFF2-40B4-BE49-F238E27FC236}">
                <a16:creationId xmlns:a16="http://schemas.microsoft.com/office/drawing/2014/main" id="{035FEFB0-7DDC-4910-8A5B-08811EB8DE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417877"/>
            <a:ext cx="4418013" cy="5916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7358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fondation-vincentvangogh-arles.org/wp-content/uploads/2017/01/Cat-Van-Gogh-couverture.png">
            <a:extLst>
              <a:ext uri="{FF2B5EF4-FFF2-40B4-BE49-F238E27FC236}">
                <a16:creationId xmlns:a16="http://schemas.microsoft.com/office/drawing/2014/main" id="{9CA7AB43-03B3-4FFC-99EF-0B659AC45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2816" y="247650"/>
            <a:ext cx="4920033" cy="622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9229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99ABE1-F9D5-4A62-B394-14EB3D4BD5A1}"/>
              </a:ext>
            </a:extLst>
          </p:cNvPr>
          <p:cNvSpPr/>
          <p:nvPr/>
        </p:nvSpPr>
        <p:spPr>
          <a:xfrm>
            <a:off x="819150" y="825877"/>
            <a:ext cx="10601325" cy="4739759"/>
          </a:xfrm>
          <a:prstGeom prst="rect">
            <a:avLst/>
          </a:prstGeom>
        </p:spPr>
        <p:txBody>
          <a:bodyPr wrap="square">
            <a:spAutoFit/>
          </a:bodyPr>
          <a:lstStyle/>
          <a:p>
            <a:r>
              <a:rPr lang="fr-FR" sz="1400" b="1" i="0" dirty="0">
                <a:solidFill>
                  <a:schemeClr val="bg1"/>
                </a:solidFill>
                <a:effectLst/>
                <a:latin typeface="newbellig"/>
              </a:rPr>
              <a:t>À propos de l’artiste</a:t>
            </a:r>
            <a:endParaRPr lang="fr-FR" b="0" i="0" dirty="0">
              <a:solidFill>
                <a:schemeClr val="bg1"/>
              </a:solidFill>
              <a:effectLst/>
              <a:latin typeface="newbellig"/>
            </a:endParaRPr>
          </a:p>
          <a:p>
            <a:r>
              <a:rPr lang="fr-FR" b="0" i="0" dirty="0">
                <a:solidFill>
                  <a:schemeClr val="bg1"/>
                </a:solidFill>
                <a:effectLst/>
                <a:latin typeface="newbellig"/>
              </a:rPr>
              <a:t>Vincent van Gogh naît le 30 mars 1853 à Groot-</a:t>
            </a:r>
            <a:r>
              <a:rPr lang="fr-FR" b="0" i="0" dirty="0" err="1">
                <a:solidFill>
                  <a:schemeClr val="bg1"/>
                </a:solidFill>
                <a:effectLst/>
                <a:latin typeface="newbellig"/>
              </a:rPr>
              <a:t>Zundert</a:t>
            </a:r>
            <a:r>
              <a:rPr lang="fr-FR" b="0" i="0" dirty="0">
                <a:solidFill>
                  <a:schemeClr val="bg1"/>
                </a:solidFill>
                <a:effectLst/>
                <a:latin typeface="newbellig"/>
              </a:rPr>
              <a:t>, aux Pays-Bas.</a:t>
            </a:r>
          </a:p>
          <a:p>
            <a:r>
              <a:rPr lang="fr-FR" b="0" i="0" dirty="0">
                <a:solidFill>
                  <a:schemeClr val="bg1"/>
                </a:solidFill>
                <a:effectLst/>
                <a:latin typeface="newbellig"/>
              </a:rPr>
              <a:t>À l’âge de 16 ans, il est employé par la société de négoce d’art Goupil &amp; Cie à La Haye, puis travaille pour les filiales de Bruxelles, Londres et Paris. Se désintéressant du commerce artistique, il se tourne vers la religion et se fait prédicateur laïc en Belgique, de 1878 à</a:t>
            </a:r>
          </a:p>
          <a:p>
            <a:r>
              <a:rPr lang="fr-FR" b="0" i="0" dirty="0">
                <a:solidFill>
                  <a:schemeClr val="bg1"/>
                </a:solidFill>
                <a:effectLst/>
                <a:latin typeface="newbellig"/>
              </a:rPr>
              <a:t>Il décide de devenir artiste en août 1880. Il se veut le peintre de la vie quotidienne, notamment paysanne, et s’inspire, entre autres, de Jean-François Millet. Paysages et natures mortes définissent aussi son œuvre. En 1886, il découvre à Paris l’art de l’estampe japonaise, et côtoie les artistes du mouvement impressionniste.</a:t>
            </a:r>
          </a:p>
          <a:p>
            <a:r>
              <a:rPr lang="fr-FR" b="0" i="0" dirty="0">
                <a:solidFill>
                  <a:schemeClr val="bg1"/>
                </a:solidFill>
                <a:effectLst/>
                <a:latin typeface="newbellig"/>
              </a:rPr>
              <a:t>Convaincu que la couleur est la clé de la modernité, Van Gogh part en Provence chercher la lumière et les couleurs éclatantes. Rêvant d’y créer une communauté artistique, il s’installe à Arles en février 1888. Gauguin le rejoint en octobre mais, fin décembre, leur collaboration s’avère finalement impossible. En mai 1889, déçu et malade, Van Gogh demande à intégrer un asile à Saint-Rémy. Il y demeure une année, poursuivant sa recherche d’un art expressif, basé sur la couleur et la touche. Durant ces vingt-sept mois passés en Provence, Van Gogh produit plus de 500 tableaux et dessins.</a:t>
            </a:r>
          </a:p>
          <a:p>
            <a:r>
              <a:rPr lang="fr-FR" b="0" i="0" dirty="0">
                <a:solidFill>
                  <a:schemeClr val="bg1"/>
                </a:solidFill>
                <a:effectLst/>
                <a:latin typeface="newbellig"/>
              </a:rPr>
              <a:t>En mai 1890, il part pour Auvers-sur-Oise où, en l’espace de deux mois, il peint les 70 derniers tableaux d’une œuvre qui comptera plus de 2000 pièces. Il meurt le 29 juillet 1890 à l’âge de 37 ans. Son génie artistique et son tragique destin font de lui une véritable icône artistique internationale.</a:t>
            </a:r>
          </a:p>
        </p:txBody>
      </p:sp>
    </p:spTree>
    <p:extLst>
      <p:ext uri="{BB962C8B-B14F-4D97-AF65-F5344CB8AC3E}">
        <p14:creationId xmlns:p14="http://schemas.microsoft.com/office/powerpoint/2010/main" val="39925286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207C98-5C01-4AE3-BDD5-8B303F930367}"/>
              </a:ext>
            </a:extLst>
          </p:cNvPr>
          <p:cNvSpPr/>
          <p:nvPr/>
        </p:nvSpPr>
        <p:spPr>
          <a:xfrm>
            <a:off x="3048000" y="751344"/>
            <a:ext cx="6096000" cy="5355312"/>
          </a:xfrm>
          <a:prstGeom prst="rect">
            <a:avLst/>
          </a:prstGeom>
        </p:spPr>
        <p:txBody>
          <a:bodyPr>
            <a:spAutoFit/>
          </a:bodyPr>
          <a:lstStyle/>
          <a:p>
            <a:r>
              <a:rPr lang="fr-FR" b="0" i="1" dirty="0">
                <a:solidFill>
                  <a:schemeClr val="bg1"/>
                </a:solidFill>
                <a:effectLst/>
                <a:latin typeface="newbelligita"/>
              </a:rPr>
              <a:t>Le Vieux Clocher</a:t>
            </a:r>
            <a:r>
              <a:rPr lang="fr-FR" b="0" i="0" dirty="0">
                <a:solidFill>
                  <a:schemeClr val="bg1"/>
                </a:solidFill>
                <a:effectLst/>
                <a:latin typeface="newbellig"/>
              </a:rPr>
              <a:t> (1884) et </a:t>
            </a:r>
            <a:r>
              <a:rPr lang="fr-FR" b="0" i="1" dirty="0">
                <a:solidFill>
                  <a:schemeClr val="bg1"/>
                </a:solidFill>
                <a:effectLst/>
                <a:latin typeface="newbelligita"/>
              </a:rPr>
              <a:t>Tête de paysanne</a:t>
            </a:r>
            <a:r>
              <a:rPr lang="fr-FR" b="0" i="0" dirty="0">
                <a:solidFill>
                  <a:schemeClr val="bg1"/>
                </a:solidFill>
                <a:effectLst/>
                <a:latin typeface="newbellig"/>
              </a:rPr>
              <a:t> (1885) sont des œuvres de jeunesse, réalisées dans la ville néerlandaise de </a:t>
            </a:r>
            <a:r>
              <a:rPr lang="fr-FR" b="0" i="0" dirty="0" err="1">
                <a:solidFill>
                  <a:schemeClr val="bg1"/>
                </a:solidFill>
                <a:effectLst/>
                <a:latin typeface="newbellig"/>
              </a:rPr>
              <a:t>Nuenen</a:t>
            </a:r>
            <a:r>
              <a:rPr lang="fr-FR" b="0" i="0" dirty="0">
                <a:solidFill>
                  <a:schemeClr val="bg1"/>
                </a:solidFill>
                <a:effectLst/>
                <a:latin typeface="newbellig"/>
              </a:rPr>
              <a:t> ; </a:t>
            </a:r>
            <a:r>
              <a:rPr lang="fr-FR" b="0" i="1" dirty="0">
                <a:solidFill>
                  <a:schemeClr val="bg1"/>
                </a:solidFill>
                <a:effectLst/>
                <a:latin typeface="newbelligita"/>
              </a:rPr>
              <a:t>Les Ponts d’Asnières</a:t>
            </a:r>
            <a:r>
              <a:rPr lang="fr-FR" b="0" i="0" dirty="0">
                <a:solidFill>
                  <a:schemeClr val="bg1"/>
                </a:solidFill>
                <a:effectLst/>
                <a:latin typeface="newbellig"/>
              </a:rPr>
              <a:t> (1887) et </a:t>
            </a:r>
            <a:r>
              <a:rPr lang="fr-FR" b="0" i="1" dirty="0">
                <a:solidFill>
                  <a:schemeClr val="bg1"/>
                </a:solidFill>
                <a:effectLst/>
                <a:latin typeface="newbelligita"/>
              </a:rPr>
              <a:t>Autoportrait</a:t>
            </a:r>
            <a:r>
              <a:rPr lang="fr-FR" b="0" i="0" dirty="0">
                <a:solidFill>
                  <a:schemeClr val="bg1"/>
                </a:solidFill>
                <a:effectLst/>
                <a:latin typeface="newbellig"/>
              </a:rPr>
              <a:t> (1887) datent du séjour de l’artiste à Paris, où il s’inspira de l’impressionnisme et du pointillisme. Enfin, </a:t>
            </a:r>
            <a:r>
              <a:rPr lang="fr-FR" b="0" i="1" dirty="0">
                <a:solidFill>
                  <a:schemeClr val="bg1"/>
                </a:solidFill>
                <a:effectLst/>
                <a:latin typeface="newbelligita"/>
              </a:rPr>
              <a:t>Les Sarcleuses</a:t>
            </a:r>
            <a:r>
              <a:rPr lang="fr-FR" b="0" i="0" dirty="0">
                <a:solidFill>
                  <a:schemeClr val="bg1"/>
                </a:solidFill>
                <a:effectLst/>
                <a:latin typeface="newbellig"/>
              </a:rPr>
              <a:t> et </a:t>
            </a:r>
            <a:r>
              <a:rPr lang="fr-FR" b="0" i="1" dirty="0">
                <a:solidFill>
                  <a:schemeClr val="bg1"/>
                </a:solidFill>
                <a:effectLst/>
                <a:latin typeface="newbelligita"/>
              </a:rPr>
              <a:t>Branches de marronniers en fleur</a:t>
            </a:r>
            <a:r>
              <a:rPr lang="fr-FR" b="0" i="0" dirty="0">
                <a:solidFill>
                  <a:schemeClr val="bg1"/>
                </a:solidFill>
                <a:effectLst/>
                <a:latin typeface="newbellig"/>
              </a:rPr>
              <a:t>, toutes deux de 1890, témoignent de la maturité artistique qu’il atteignit à la fin de sa carrière. Avec </a:t>
            </a:r>
            <a:r>
              <a:rPr lang="fr-FR" b="0" i="1" dirty="0">
                <a:solidFill>
                  <a:schemeClr val="bg1"/>
                </a:solidFill>
                <a:effectLst/>
                <a:latin typeface="newbelligita"/>
              </a:rPr>
              <a:t>Branches de marronniers en fleur</a:t>
            </a:r>
            <a:r>
              <a:rPr lang="fr-FR" b="0" i="0" dirty="0">
                <a:solidFill>
                  <a:schemeClr val="bg1"/>
                </a:solidFill>
                <a:effectLst/>
                <a:latin typeface="newbellig"/>
              </a:rPr>
              <a:t>, Van Gogh nous donne à voir l’exaltation du printemps. La touche y apparaît résolument vivace, les couleurs franches et la composition audacieuse par son horizontalité. La période provençale est, elle, représentée par deux prêts en provenance l’un d’une collection particulière et l’autre du musée Van Gogh d’Amsterdam. Bien que la lumière brillante et les couleurs éclatantes de la Provence aient nourri sa palette, Van Gogh utilise dans </a:t>
            </a:r>
            <a:r>
              <a:rPr lang="fr-FR" b="0" i="1" dirty="0">
                <a:solidFill>
                  <a:schemeClr val="bg1"/>
                </a:solidFill>
                <a:effectLst/>
                <a:latin typeface="newbelligita"/>
              </a:rPr>
              <a:t>L’Entrée dans une carrière</a:t>
            </a:r>
            <a:r>
              <a:rPr lang="fr-FR" b="0" i="0" dirty="0">
                <a:solidFill>
                  <a:schemeClr val="bg1"/>
                </a:solidFill>
                <a:effectLst/>
                <a:latin typeface="newbellig"/>
              </a:rPr>
              <a:t> (1889) les teintes du Nord. </a:t>
            </a:r>
            <a:r>
              <a:rPr lang="fr-FR" b="0" i="1" dirty="0">
                <a:solidFill>
                  <a:schemeClr val="bg1"/>
                </a:solidFill>
                <a:effectLst/>
                <a:latin typeface="newbelligita"/>
              </a:rPr>
              <a:t>L’Oliveraie</a:t>
            </a:r>
            <a:r>
              <a:rPr lang="fr-FR" b="0" i="0" dirty="0">
                <a:solidFill>
                  <a:schemeClr val="bg1"/>
                </a:solidFill>
                <a:effectLst/>
                <a:latin typeface="newbellig"/>
              </a:rPr>
              <a:t> (1889), également peinte dans les environs de Saint-Rémy, intègre dans le parcours de l’exposition l’un des motifs provençaux préférés de l’artiste.</a:t>
            </a:r>
            <a:endParaRPr lang="fr-FR" dirty="0">
              <a:solidFill>
                <a:schemeClr val="bg1"/>
              </a:solidFill>
            </a:endParaRPr>
          </a:p>
        </p:txBody>
      </p:sp>
    </p:spTree>
    <p:extLst>
      <p:ext uri="{BB962C8B-B14F-4D97-AF65-F5344CB8AC3E}">
        <p14:creationId xmlns:p14="http://schemas.microsoft.com/office/powerpoint/2010/main" val="1202416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ésultat de recherche d'images pour &quot;collection Bührle tete de paysanne van gogh&quot;">
            <a:extLst>
              <a:ext uri="{FF2B5EF4-FFF2-40B4-BE49-F238E27FC236}">
                <a16:creationId xmlns:a16="http://schemas.microsoft.com/office/drawing/2014/main" id="{580207CD-AF4E-44EA-B218-BD27DF1726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472" t="9618" r="10258" b="12202"/>
          <a:stretch/>
        </p:blipFill>
        <p:spPr bwMode="auto">
          <a:xfrm>
            <a:off x="255492" y="174063"/>
            <a:ext cx="5818741" cy="65494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ED5521E-2436-48C5-BED4-95CE91997529}"/>
              </a:ext>
            </a:extLst>
          </p:cNvPr>
          <p:cNvSpPr/>
          <p:nvPr/>
        </p:nvSpPr>
        <p:spPr>
          <a:xfrm>
            <a:off x="6538071" y="4113698"/>
            <a:ext cx="5133976" cy="1569660"/>
          </a:xfrm>
          <a:prstGeom prst="rect">
            <a:avLst/>
          </a:prstGeom>
        </p:spPr>
        <p:txBody>
          <a:bodyPr wrap="square">
            <a:spAutoFit/>
          </a:bodyPr>
          <a:lstStyle/>
          <a:p>
            <a:r>
              <a:rPr lang="fr-FR" sz="2000" b="1" i="0" dirty="0">
                <a:solidFill>
                  <a:srgbClr val="F3F3F3"/>
                </a:solidFill>
                <a:effectLst/>
                <a:latin typeface="Verdana" panose="020B0604030504040204" pitchFamily="34" charset="0"/>
              </a:rPr>
              <a:t>Vincent van Gogh, </a:t>
            </a:r>
            <a:r>
              <a:rPr lang="fr-FR" sz="2000" b="1" i="1" dirty="0">
                <a:solidFill>
                  <a:srgbClr val="F3F3F3"/>
                </a:solidFill>
                <a:effectLst/>
                <a:latin typeface="Verdana" panose="020B0604030504040204" pitchFamily="34" charset="0"/>
              </a:rPr>
              <a:t>Tête de paysanne, </a:t>
            </a:r>
            <a:r>
              <a:rPr lang="fr-FR" sz="2000" b="1" i="0" dirty="0">
                <a:solidFill>
                  <a:srgbClr val="F3F3F3"/>
                </a:solidFill>
                <a:effectLst/>
                <a:latin typeface="Verdana" panose="020B0604030504040204" pitchFamily="34" charset="0"/>
              </a:rPr>
              <a:t>1885 </a:t>
            </a:r>
          </a:p>
          <a:p>
            <a:endParaRPr lang="fr-FR" sz="2000" b="1" i="0" dirty="0">
              <a:solidFill>
                <a:srgbClr val="F3F3F3"/>
              </a:solidFill>
              <a:effectLst/>
              <a:latin typeface="Verdana" panose="020B0604030504040204" pitchFamily="34" charset="0"/>
            </a:endParaRPr>
          </a:p>
          <a:p>
            <a:r>
              <a:rPr lang="fr-FR" b="0" i="0" dirty="0">
                <a:solidFill>
                  <a:srgbClr val="F3F3F3"/>
                </a:solidFill>
                <a:effectLst/>
                <a:latin typeface="Verdana" panose="020B0604030504040204" pitchFamily="34" charset="0"/>
              </a:rPr>
              <a:t>Huile sur toile, sur panneau</a:t>
            </a:r>
          </a:p>
          <a:p>
            <a:r>
              <a:rPr lang="fr-FR" b="0" i="0" dirty="0">
                <a:solidFill>
                  <a:srgbClr val="F3F3F3"/>
                </a:solidFill>
                <a:effectLst/>
                <a:latin typeface="Verdana" panose="020B0604030504040204" pitchFamily="34" charset="0"/>
              </a:rPr>
              <a:t>Fondation Collection E. G. </a:t>
            </a:r>
            <a:r>
              <a:rPr lang="fr-FR" b="0" i="0" dirty="0" err="1">
                <a:solidFill>
                  <a:srgbClr val="F3F3F3"/>
                </a:solidFill>
                <a:effectLst/>
                <a:latin typeface="Verdana" panose="020B0604030504040204" pitchFamily="34" charset="0"/>
              </a:rPr>
              <a:t>Bührle</a:t>
            </a:r>
            <a:r>
              <a:rPr lang="fr-FR" b="0" i="0" dirty="0">
                <a:solidFill>
                  <a:srgbClr val="F3F3F3"/>
                </a:solidFill>
                <a:effectLst/>
                <a:latin typeface="Verdana" panose="020B0604030504040204" pitchFamily="34" charset="0"/>
              </a:rPr>
              <a:t>, Zurich</a:t>
            </a:r>
            <a:endParaRPr lang="fr-FR" dirty="0"/>
          </a:p>
        </p:txBody>
      </p:sp>
    </p:spTree>
    <p:extLst>
      <p:ext uri="{BB962C8B-B14F-4D97-AF65-F5344CB8AC3E}">
        <p14:creationId xmlns:p14="http://schemas.microsoft.com/office/powerpoint/2010/main" val="24768867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www.enrevenantdelexpo.com/wp-content/uploads/2017/02/Vincent-van-Gogh-Autoportrait-1887.jpg">
            <a:extLst>
              <a:ext uri="{FF2B5EF4-FFF2-40B4-BE49-F238E27FC236}">
                <a16:creationId xmlns:a16="http://schemas.microsoft.com/office/drawing/2014/main" id="{4C4A1FD6-047D-46E0-B6F9-64E00C7C1D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4700" y="357967"/>
            <a:ext cx="4483100" cy="591900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7E47946-9B60-4500-8F9A-EBEC5723A30D}"/>
              </a:ext>
            </a:extLst>
          </p:cNvPr>
          <p:cNvSpPr/>
          <p:nvPr/>
        </p:nvSpPr>
        <p:spPr>
          <a:xfrm>
            <a:off x="866775" y="4386560"/>
            <a:ext cx="6096000" cy="1261884"/>
          </a:xfrm>
          <a:prstGeom prst="rect">
            <a:avLst/>
          </a:prstGeom>
        </p:spPr>
        <p:txBody>
          <a:bodyPr>
            <a:spAutoFit/>
          </a:bodyPr>
          <a:lstStyle/>
          <a:p>
            <a:r>
              <a:rPr lang="fr-FR" sz="2000" b="1" i="0" dirty="0">
                <a:solidFill>
                  <a:srgbClr val="F3F3F3"/>
                </a:solidFill>
                <a:effectLst/>
                <a:latin typeface="Verdana" panose="020B0604030504040204" pitchFamily="34" charset="0"/>
              </a:rPr>
              <a:t>Vincent van Gogh, </a:t>
            </a:r>
            <a:r>
              <a:rPr lang="fr-FR" sz="2000" b="1" i="1" dirty="0">
                <a:solidFill>
                  <a:srgbClr val="F3F3F3"/>
                </a:solidFill>
                <a:effectLst/>
                <a:latin typeface="Verdana" panose="020B0604030504040204" pitchFamily="34" charset="0"/>
              </a:rPr>
              <a:t>Autoportrait,</a:t>
            </a:r>
            <a:r>
              <a:rPr lang="fr-FR" sz="2000" b="1" i="0" dirty="0">
                <a:solidFill>
                  <a:srgbClr val="F3F3F3"/>
                </a:solidFill>
                <a:effectLst/>
                <a:latin typeface="Verdana" panose="020B0604030504040204" pitchFamily="34" charset="0"/>
              </a:rPr>
              <a:t> 1887</a:t>
            </a:r>
          </a:p>
          <a:p>
            <a:r>
              <a:rPr lang="fr-FR" sz="2000" b="1" i="0" dirty="0">
                <a:solidFill>
                  <a:srgbClr val="F3F3F3"/>
                </a:solidFill>
                <a:effectLst/>
                <a:latin typeface="Verdana" panose="020B0604030504040204" pitchFamily="34" charset="0"/>
              </a:rPr>
              <a:t> </a:t>
            </a:r>
          </a:p>
          <a:p>
            <a:r>
              <a:rPr lang="fr-FR" b="0" i="0" dirty="0">
                <a:solidFill>
                  <a:srgbClr val="F3F3F3"/>
                </a:solidFill>
                <a:effectLst/>
                <a:latin typeface="Verdana" panose="020B0604030504040204" pitchFamily="34" charset="0"/>
              </a:rPr>
              <a:t>Huile sur toile, 47 x 35,4 cm </a:t>
            </a:r>
          </a:p>
          <a:p>
            <a:r>
              <a:rPr lang="fr-FR" b="0" i="0" dirty="0">
                <a:solidFill>
                  <a:srgbClr val="F3F3F3"/>
                </a:solidFill>
                <a:effectLst/>
                <a:latin typeface="Verdana" panose="020B0604030504040204" pitchFamily="34" charset="0"/>
              </a:rPr>
              <a:t>Fondation Collection E. G. </a:t>
            </a:r>
            <a:r>
              <a:rPr lang="fr-FR" b="0" i="0" dirty="0" err="1">
                <a:solidFill>
                  <a:srgbClr val="F3F3F3"/>
                </a:solidFill>
                <a:effectLst/>
                <a:latin typeface="Verdana" panose="020B0604030504040204" pitchFamily="34" charset="0"/>
              </a:rPr>
              <a:t>Bührle</a:t>
            </a:r>
            <a:r>
              <a:rPr lang="fr-FR" b="0" i="0" dirty="0">
                <a:solidFill>
                  <a:srgbClr val="F3F3F3"/>
                </a:solidFill>
                <a:effectLst/>
                <a:latin typeface="Verdana" panose="020B0604030504040204" pitchFamily="34" charset="0"/>
              </a:rPr>
              <a:t>, Zurich</a:t>
            </a:r>
            <a:endParaRPr lang="fr-FR" dirty="0"/>
          </a:p>
        </p:txBody>
      </p:sp>
    </p:spTree>
    <p:extLst>
      <p:ext uri="{BB962C8B-B14F-4D97-AF65-F5344CB8AC3E}">
        <p14:creationId xmlns:p14="http://schemas.microsoft.com/office/powerpoint/2010/main" val="26460015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www.enrevenantdelexpo.com/wp-content/uploads/2017/02/Vincent-van-Gogh-Les-Ponts-d%E2%80%99Asni%C3%A8res-1887.jpg">
            <a:extLst>
              <a:ext uri="{FF2B5EF4-FFF2-40B4-BE49-F238E27FC236}">
                <a16:creationId xmlns:a16="http://schemas.microsoft.com/office/drawing/2014/main" id="{BDD24A27-604A-4534-B54A-4EDD22C752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7277" y="209550"/>
            <a:ext cx="6185924" cy="49625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8D3DF1A-F103-4381-A762-8B628B423121}"/>
              </a:ext>
            </a:extLst>
          </p:cNvPr>
          <p:cNvSpPr/>
          <p:nvPr/>
        </p:nvSpPr>
        <p:spPr>
          <a:xfrm>
            <a:off x="2707251" y="5529560"/>
            <a:ext cx="6846323" cy="984885"/>
          </a:xfrm>
          <a:prstGeom prst="rect">
            <a:avLst/>
          </a:prstGeom>
        </p:spPr>
        <p:txBody>
          <a:bodyPr wrap="square">
            <a:spAutoFit/>
          </a:bodyPr>
          <a:lstStyle/>
          <a:p>
            <a:r>
              <a:rPr lang="fr-FR" sz="2000" b="1" i="0" dirty="0">
                <a:solidFill>
                  <a:srgbClr val="F3F3F3"/>
                </a:solidFill>
                <a:effectLst/>
                <a:latin typeface="Verdana" panose="020B0604030504040204" pitchFamily="34" charset="0"/>
              </a:rPr>
              <a:t>Vincent van Gogh, </a:t>
            </a:r>
            <a:r>
              <a:rPr lang="fr-FR" sz="2000" b="1" i="1" dirty="0">
                <a:solidFill>
                  <a:srgbClr val="F3F3F3"/>
                </a:solidFill>
                <a:effectLst/>
                <a:latin typeface="Verdana" panose="020B0604030504040204" pitchFamily="34" charset="0"/>
              </a:rPr>
              <a:t>Les Ponts d’Asnières, </a:t>
            </a:r>
            <a:r>
              <a:rPr lang="fr-FR" sz="2000" b="1" i="0" dirty="0">
                <a:solidFill>
                  <a:srgbClr val="F3F3F3"/>
                </a:solidFill>
                <a:effectLst/>
                <a:latin typeface="Verdana" panose="020B0604030504040204" pitchFamily="34" charset="0"/>
              </a:rPr>
              <a:t>1887 </a:t>
            </a:r>
            <a:r>
              <a:rPr lang="fr-FR" b="0" i="0" dirty="0">
                <a:solidFill>
                  <a:srgbClr val="F3F3F3"/>
                </a:solidFill>
                <a:effectLst/>
                <a:latin typeface="Verdana" panose="020B0604030504040204" pitchFamily="34" charset="0"/>
              </a:rPr>
              <a:t>Huile sur toile, 53,5 x 67 cm Fondation Collection E. G. </a:t>
            </a:r>
            <a:r>
              <a:rPr lang="fr-FR" b="0" i="0" dirty="0" err="1">
                <a:solidFill>
                  <a:srgbClr val="F3F3F3"/>
                </a:solidFill>
                <a:effectLst/>
                <a:latin typeface="Verdana" panose="020B0604030504040204" pitchFamily="34" charset="0"/>
              </a:rPr>
              <a:t>Bührle</a:t>
            </a:r>
            <a:r>
              <a:rPr lang="fr-FR" b="0" i="0" dirty="0">
                <a:solidFill>
                  <a:srgbClr val="F3F3F3"/>
                </a:solidFill>
                <a:effectLst/>
                <a:latin typeface="Verdana" panose="020B0604030504040204" pitchFamily="34" charset="0"/>
              </a:rPr>
              <a:t>, Zurich</a:t>
            </a:r>
            <a:endParaRPr lang="fr-FR" dirty="0"/>
          </a:p>
        </p:txBody>
      </p:sp>
    </p:spTree>
    <p:extLst>
      <p:ext uri="{BB962C8B-B14F-4D97-AF65-F5344CB8AC3E}">
        <p14:creationId xmlns:p14="http://schemas.microsoft.com/office/powerpoint/2010/main" val="36833983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fondation-vincentvangogh-arles.org/wp-content/uploads/2017/02/Van_Gogh_30193.jpg">
            <a:extLst>
              <a:ext uri="{FF2B5EF4-FFF2-40B4-BE49-F238E27FC236}">
                <a16:creationId xmlns:a16="http://schemas.microsoft.com/office/drawing/2014/main" id="{E1EDCC93-3352-4B4C-8886-E8C16E3858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9734" y="381001"/>
            <a:ext cx="5752532" cy="4743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87A1FDE-ECB3-4DFE-9FDA-887E5126D25A}"/>
              </a:ext>
            </a:extLst>
          </p:cNvPr>
          <p:cNvSpPr/>
          <p:nvPr/>
        </p:nvSpPr>
        <p:spPr>
          <a:xfrm>
            <a:off x="3048000" y="5458510"/>
            <a:ext cx="6096000" cy="1231106"/>
          </a:xfrm>
          <a:prstGeom prst="rect">
            <a:avLst/>
          </a:prstGeom>
        </p:spPr>
        <p:txBody>
          <a:bodyPr>
            <a:spAutoFit/>
          </a:bodyPr>
          <a:lstStyle/>
          <a:p>
            <a:r>
              <a:rPr lang="fr-FR" sz="2000" b="1" i="0" dirty="0">
                <a:solidFill>
                  <a:schemeClr val="bg1"/>
                </a:solidFill>
                <a:effectLst/>
                <a:latin typeface="newbellig"/>
              </a:rPr>
              <a:t>Vincent van Gogh, </a:t>
            </a:r>
            <a:r>
              <a:rPr lang="fr-FR" sz="2000" b="1" i="1" dirty="0">
                <a:solidFill>
                  <a:schemeClr val="bg1"/>
                </a:solidFill>
                <a:effectLst/>
                <a:latin typeface="newbelligita"/>
              </a:rPr>
              <a:t>L’Oliveraie</a:t>
            </a:r>
            <a:r>
              <a:rPr lang="fr-FR" sz="2000" b="1" i="0" dirty="0">
                <a:solidFill>
                  <a:schemeClr val="bg1"/>
                </a:solidFill>
                <a:effectLst/>
                <a:latin typeface="newbellig"/>
              </a:rPr>
              <a:t>, Saint-Rémy, 1889.</a:t>
            </a:r>
          </a:p>
          <a:p>
            <a:r>
              <a:rPr lang="fr-FR" b="0" i="0" dirty="0">
                <a:solidFill>
                  <a:schemeClr val="bg1"/>
                </a:solidFill>
                <a:effectLst/>
                <a:latin typeface="newbellig"/>
              </a:rPr>
              <a:t> </a:t>
            </a:r>
          </a:p>
          <a:p>
            <a:r>
              <a:rPr lang="fr-FR" b="0" i="0" dirty="0">
                <a:solidFill>
                  <a:schemeClr val="bg1"/>
                </a:solidFill>
                <a:effectLst/>
                <a:latin typeface="newbellig"/>
              </a:rPr>
              <a:t>Huile sur toile, 53,5 x 64,5 cm. </a:t>
            </a:r>
          </a:p>
          <a:p>
            <a:r>
              <a:rPr lang="fr-FR" b="0" i="0" dirty="0">
                <a:solidFill>
                  <a:schemeClr val="bg1"/>
                </a:solidFill>
                <a:effectLst/>
                <a:latin typeface="newbellig"/>
              </a:rPr>
              <a:t>Collection particulière</a:t>
            </a:r>
            <a:endParaRPr lang="fr-FR" dirty="0">
              <a:solidFill>
                <a:schemeClr val="bg1"/>
              </a:solidFill>
            </a:endParaRPr>
          </a:p>
        </p:txBody>
      </p:sp>
    </p:spTree>
    <p:extLst>
      <p:ext uri="{BB962C8B-B14F-4D97-AF65-F5344CB8AC3E}">
        <p14:creationId xmlns:p14="http://schemas.microsoft.com/office/powerpoint/2010/main" val="2428942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Résultat de recherche d'images pour &quot;alice neel fondation van gogh&quot;">
            <a:extLst>
              <a:ext uri="{FF2B5EF4-FFF2-40B4-BE49-F238E27FC236}">
                <a16:creationId xmlns:a16="http://schemas.microsoft.com/office/drawing/2014/main" id="{DDEA423F-19B5-49DC-9701-E2371A934F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625" t="7084" r="13368" b="7361"/>
          <a:stretch/>
        </p:blipFill>
        <p:spPr bwMode="auto">
          <a:xfrm>
            <a:off x="857250" y="276224"/>
            <a:ext cx="3895725" cy="58674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8128B1C-AB3E-42CD-BF18-E8A87858A7E7}"/>
              </a:ext>
            </a:extLst>
          </p:cNvPr>
          <p:cNvSpPr/>
          <p:nvPr/>
        </p:nvSpPr>
        <p:spPr>
          <a:xfrm>
            <a:off x="5610225" y="4912519"/>
            <a:ext cx="6096000" cy="1231106"/>
          </a:xfrm>
          <a:prstGeom prst="rect">
            <a:avLst/>
          </a:prstGeom>
        </p:spPr>
        <p:txBody>
          <a:bodyPr>
            <a:spAutoFit/>
          </a:bodyPr>
          <a:lstStyle/>
          <a:p>
            <a:r>
              <a:rPr lang="fr-FR" sz="2000" b="1" i="0" dirty="0">
                <a:solidFill>
                  <a:srgbClr val="F3F3F3"/>
                </a:solidFill>
                <a:effectLst/>
                <a:latin typeface="Verdana" panose="020B0604030504040204" pitchFamily="34" charset="0"/>
              </a:rPr>
              <a:t>Alice </a:t>
            </a:r>
            <a:r>
              <a:rPr lang="fr-FR" sz="2000" b="1" i="0" dirty="0" err="1">
                <a:solidFill>
                  <a:srgbClr val="F3F3F3"/>
                </a:solidFill>
                <a:effectLst/>
                <a:latin typeface="Verdana" panose="020B0604030504040204" pitchFamily="34" charset="0"/>
              </a:rPr>
              <a:t>Neel</a:t>
            </a:r>
            <a:r>
              <a:rPr lang="fr-FR" sz="2000" b="1" i="0" dirty="0">
                <a:solidFill>
                  <a:srgbClr val="F3F3F3"/>
                </a:solidFill>
                <a:effectLst/>
                <a:latin typeface="Verdana" panose="020B0604030504040204" pitchFamily="34" charset="0"/>
              </a:rPr>
              <a:t>, </a:t>
            </a:r>
            <a:r>
              <a:rPr lang="fr-FR" sz="2000" b="1" i="1" dirty="0">
                <a:solidFill>
                  <a:srgbClr val="F3F3F3"/>
                </a:solidFill>
                <a:effectLst/>
                <a:latin typeface="Verdana" panose="020B0604030504040204" pitchFamily="34" charset="0"/>
              </a:rPr>
              <a:t>Victoria et la chat, </a:t>
            </a:r>
            <a:r>
              <a:rPr lang="fr-FR" sz="2000" b="1" i="0" dirty="0">
                <a:solidFill>
                  <a:srgbClr val="F3F3F3"/>
                </a:solidFill>
                <a:effectLst/>
                <a:latin typeface="Verdana" panose="020B0604030504040204" pitchFamily="34" charset="0"/>
              </a:rPr>
              <a:t>1980 </a:t>
            </a:r>
          </a:p>
          <a:p>
            <a:r>
              <a:rPr lang="fr-FR" b="0" i="0" dirty="0">
                <a:solidFill>
                  <a:srgbClr val="F3F3F3"/>
                </a:solidFill>
                <a:effectLst/>
                <a:latin typeface="Verdana" panose="020B0604030504040204" pitchFamily="34" charset="0"/>
              </a:rPr>
              <a:t>Huile sur toile, 106,7 x 76,2 cm </a:t>
            </a:r>
          </a:p>
          <a:p>
            <a:r>
              <a:rPr lang="fr-FR" b="0" i="0" dirty="0" err="1">
                <a:solidFill>
                  <a:srgbClr val="F3F3F3"/>
                </a:solidFill>
                <a:effectLst/>
                <a:latin typeface="Verdana" panose="020B0604030504040204" pitchFamily="34" charset="0"/>
              </a:rPr>
              <a:t>Courtesy</a:t>
            </a:r>
            <a:r>
              <a:rPr lang="fr-FR" b="0" i="0" dirty="0">
                <a:solidFill>
                  <a:srgbClr val="F3F3F3"/>
                </a:solidFill>
                <a:effectLst/>
                <a:latin typeface="Verdana" panose="020B0604030504040204" pitchFamily="34" charset="0"/>
              </a:rPr>
              <a:t> Honolulu </a:t>
            </a:r>
            <a:r>
              <a:rPr lang="fr-FR" b="0" i="0" dirty="0" err="1">
                <a:solidFill>
                  <a:srgbClr val="F3F3F3"/>
                </a:solidFill>
                <a:effectLst/>
                <a:latin typeface="Verdana" panose="020B0604030504040204" pitchFamily="34" charset="0"/>
              </a:rPr>
              <a:t>museum</a:t>
            </a:r>
            <a:r>
              <a:rPr lang="fr-FR" b="0" i="0" dirty="0">
                <a:solidFill>
                  <a:srgbClr val="F3F3F3"/>
                </a:solidFill>
                <a:effectLst/>
                <a:latin typeface="Verdana" panose="020B0604030504040204" pitchFamily="34" charset="0"/>
              </a:rPr>
              <a:t> of Art. Legs de Frédéric Mueller, 1990. </a:t>
            </a:r>
            <a:endParaRPr lang="fr-FR" sz="1200" dirty="0"/>
          </a:p>
        </p:txBody>
      </p:sp>
    </p:spTree>
    <p:extLst>
      <p:ext uri="{BB962C8B-B14F-4D97-AF65-F5344CB8AC3E}">
        <p14:creationId xmlns:p14="http://schemas.microsoft.com/office/powerpoint/2010/main" val="38048097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www.enrevenantdelexpo.com/wp-content/uploads/2017/02/Vincent-van-Gogh-Branches-de-marronniers-en-fleur-1890.jpg">
            <a:extLst>
              <a:ext uri="{FF2B5EF4-FFF2-40B4-BE49-F238E27FC236}">
                <a16:creationId xmlns:a16="http://schemas.microsoft.com/office/drawing/2014/main" id="{A2000486-D8CC-4BDC-A3D3-9EBE1429F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285750"/>
            <a:ext cx="7643270" cy="60674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CD0F1FB-557E-479D-9A4F-186B7D1EB713}"/>
              </a:ext>
            </a:extLst>
          </p:cNvPr>
          <p:cNvSpPr/>
          <p:nvPr/>
        </p:nvSpPr>
        <p:spPr>
          <a:xfrm>
            <a:off x="8124825" y="4396085"/>
            <a:ext cx="3905250" cy="1846659"/>
          </a:xfrm>
          <a:prstGeom prst="rect">
            <a:avLst/>
          </a:prstGeom>
        </p:spPr>
        <p:txBody>
          <a:bodyPr wrap="square">
            <a:spAutoFit/>
          </a:bodyPr>
          <a:lstStyle/>
          <a:p>
            <a:r>
              <a:rPr lang="fr-FR" sz="2000" b="1" i="0" dirty="0">
                <a:solidFill>
                  <a:srgbClr val="F3F3F3"/>
                </a:solidFill>
                <a:effectLst/>
                <a:latin typeface="Verdana" panose="020B0604030504040204" pitchFamily="34" charset="0"/>
              </a:rPr>
              <a:t>Vincent van Gogh, </a:t>
            </a:r>
            <a:r>
              <a:rPr lang="fr-FR" sz="2000" b="1" i="1" dirty="0">
                <a:solidFill>
                  <a:srgbClr val="F3F3F3"/>
                </a:solidFill>
                <a:effectLst/>
                <a:latin typeface="Verdana" panose="020B0604030504040204" pitchFamily="34" charset="0"/>
              </a:rPr>
              <a:t>Branches de marronniers en fleur, </a:t>
            </a:r>
            <a:r>
              <a:rPr lang="fr-FR" sz="2000" b="1" i="0" dirty="0">
                <a:solidFill>
                  <a:srgbClr val="F3F3F3"/>
                </a:solidFill>
                <a:effectLst/>
                <a:latin typeface="Verdana" panose="020B0604030504040204" pitchFamily="34" charset="0"/>
              </a:rPr>
              <a:t>1890 </a:t>
            </a:r>
          </a:p>
          <a:p>
            <a:r>
              <a:rPr lang="fr-FR" b="0" i="0" dirty="0">
                <a:solidFill>
                  <a:srgbClr val="F3F3F3"/>
                </a:solidFill>
                <a:effectLst/>
                <a:latin typeface="Verdana" panose="020B0604030504040204" pitchFamily="34" charset="0"/>
              </a:rPr>
              <a:t>Huile sur toile, 73 x 92 cm, F 820. Fondation Collection E. G. </a:t>
            </a:r>
            <a:r>
              <a:rPr lang="fr-FR" b="0" i="0" dirty="0" err="1">
                <a:solidFill>
                  <a:srgbClr val="F3F3F3"/>
                </a:solidFill>
                <a:effectLst/>
                <a:latin typeface="Verdana" panose="020B0604030504040204" pitchFamily="34" charset="0"/>
              </a:rPr>
              <a:t>Bührle</a:t>
            </a:r>
            <a:r>
              <a:rPr lang="fr-FR" b="0" i="0" dirty="0">
                <a:solidFill>
                  <a:srgbClr val="F3F3F3"/>
                </a:solidFill>
                <a:effectLst/>
                <a:latin typeface="Verdana" panose="020B0604030504040204" pitchFamily="34" charset="0"/>
              </a:rPr>
              <a:t>, Zurich</a:t>
            </a:r>
            <a:endParaRPr lang="fr-FR" dirty="0"/>
          </a:p>
        </p:txBody>
      </p:sp>
    </p:spTree>
    <p:extLst>
      <p:ext uri="{BB962C8B-B14F-4D97-AF65-F5344CB8AC3E}">
        <p14:creationId xmlns:p14="http://schemas.microsoft.com/office/powerpoint/2010/main" val="40531964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Résultat de recherche d'images pour &quot;alice neel fondation van gogh&quot;">
            <a:extLst>
              <a:ext uri="{FF2B5EF4-FFF2-40B4-BE49-F238E27FC236}">
                <a16:creationId xmlns:a16="http://schemas.microsoft.com/office/drawing/2014/main" id="{5E0407ED-05B7-4F4C-ADC2-F8407E122C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875" y="476250"/>
            <a:ext cx="6064218" cy="46767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431ABEF-0CB2-499B-A5B7-51059E398068}"/>
              </a:ext>
            </a:extLst>
          </p:cNvPr>
          <p:cNvSpPr/>
          <p:nvPr/>
        </p:nvSpPr>
        <p:spPr>
          <a:xfrm>
            <a:off x="2231651" y="5520248"/>
            <a:ext cx="8068234" cy="954107"/>
          </a:xfrm>
          <a:prstGeom prst="rect">
            <a:avLst/>
          </a:prstGeom>
        </p:spPr>
        <p:txBody>
          <a:bodyPr wrap="none">
            <a:spAutoFit/>
          </a:bodyPr>
          <a:lstStyle/>
          <a:p>
            <a:r>
              <a:rPr lang="fr-FR" sz="2000" b="1" i="0" dirty="0">
                <a:solidFill>
                  <a:schemeClr val="bg1"/>
                </a:solidFill>
                <a:effectLst/>
                <a:latin typeface="Open Sans"/>
              </a:rPr>
              <a:t>Vincent Van Gogh : </a:t>
            </a:r>
            <a:r>
              <a:rPr lang="fr-FR" sz="2000" b="1" i="1" dirty="0">
                <a:solidFill>
                  <a:schemeClr val="bg1"/>
                </a:solidFill>
                <a:effectLst/>
                <a:latin typeface="Open Sans"/>
              </a:rPr>
              <a:t>Les sarcleuses</a:t>
            </a:r>
            <a:r>
              <a:rPr lang="fr-FR" sz="2000" b="1" i="0" dirty="0">
                <a:solidFill>
                  <a:schemeClr val="bg1"/>
                </a:solidFill>
                <a:effectLst/>
                <a:latin typeface="Open Sans"/>
              </a:rPr>
              <a:t>, Saint-Rémy-de-Provence, 1890</a:t>
            </a:r>
          </a:p>
          <a:p>
            <a:r>
              <a:rPr lang="fr-FR" dirty="0">
                <a:solidFill>
                  <a:schemeClr val="bg1"/>
                </a:solidFill>
                <a:latin typeface="Open Sans"/>
              </a:rPr>
              <a:t>Huile sur papier, sur toile</a:t>
            </a:r>
          </a:p>
          <a:p>
            <a:r>
              <a:rPr lang="fr-FR" b="0" i="0" dirty="0">
                <a:solidFill>
                  <a:schemeClr val="bg1"/>
                </a:solidFill>
                <a:effectLst/>
                <a:latin typeface="Open Sans"/>
              </a:rPr>
              <a:t>Fondation Collection E. G. </a:t>
            </a:r>
            <a:r>
              <a:rPr lang="fr-FR" b="0" i="0" dirty="0" err="1">
                <a:solidFill>
                  <a:schemeClr val="bg1"/>
                </a:solidFill>
                <a:effectLst/>
                <a:latin typeface="Open Sans"/>
              </a:rPr>
              <a:t>Bührle</a:t>
            </a:r>
            <a:r>
              <a:rPr lang="fr-FR" b="0" i="0" dirty="0">
                <a:solidFill>
                  <a:schemeClr val="bg1"/>
                </a:solidFill>
                <a:effectLst/>
                <a:latin typeface="Open Sans"/>
              </a:rPr>
              <a:t>, Zurich </a:t>
            </a:r>
            <a:endParaRPr lang="fr-FR" dirty="0">
              <a:solidFill>
                <a:schemeClr val="bg1"/>
              </a:solidFill>
            </a:endParaRPr>
          </a:p>
        </p:txBody>
      </p:sp>
    </p:spTree>
    <p:extLst>
      <p:ext uri="{BB962C8B-B14F-4D97-AF65-F5344CB8AC3E}">
        <p14:creationId xmlns:p14="http://schemas.microsoft.com/office/powerpoint/2010/main" val="35820417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B54E19-3D34-4741-B293-AE5D60850D67}"/>
              </a:ext>
            </a:extLst>
          </p:cNvPr>
          <p:cNvSpPr/>
          <p:nvPr/>
        </p:nvSpPr>
        <p:spPr>
          <a:xfrm>
            <a:off x="7086600" y="3020615"/>
            <a:ext cx="4752975" cy="2154436"/>
          </a:xfrm>
          <a:prstGeom prst="rect">
            <a:avLst/>
          </a:prstGeom>
        </p:spPr>
        <p:txBody>
          <a:bodyPr wrap="square">
            <a:spAutoFit/>
          </a:bodyPr>
          <a:lstStyle/>
          <a:p>
            <a:r>
              <a:rPr lang="fr-FR" sz="2000" b="1" i="0" dirty="0">
                <a:solidFill>
                  <a:srgbClr val="F3F3F3"/>
                </a:solidFill>
                <a:effectLst/>
                <a:latin typeface="Verdana" panose="020B0604030504040204" pitchFamily="34" charset="0"/>
              </a:rPr>
              <a:t>Vincent van Gogh, </a:t>
            </a:r>
            <a:r>
              <a:rPr lang="fr-FR" sz="2000" b="1" i="1" dirty="0">
                <a:solidFill>
                  <a:srgbClr val="F3F3F3"/>
                </a:solidFill>
                <a:latin typeface="Verdana" panose="020B0604030504040204" pitchFamily="34" charset="0"/>
              </a:rPr>
              <a:t>L’e</a:t>
            </a:r>
            <a:r>
              <a:rPr lang="fr-FR" sz="2000" b="1" i="1" dirty="0">
                <a:solidFill>
                  <a:srgbClr val="F3F3F3"/>
                </a:solidFill>
                <a:effectLst/>
                <a:latin typeface="Verdana" panose="020B0604030504040204" pitchFamily="34" charset="0"/>
              </a:rPr>
              <a:t>ntrée dans une carrière, Saint-Rémy-de-Provence</a:t>
            </a:r>
            <a:r>
              <a:rPr lang="fr-FR" sz="2000" b="1" i="0" dirty="0">
                <a:solidFill>
                  <a:srgbClr val="F3F3F3"/>
                </a:solidFill>
                <a:effectLst/>
                <a:latin typeface="Verdana" panose="020B0604030504040204" pitchFamily="34" charset="0"/>
              </a:rPr>
              <a:t>, mi-juillet 1889 </a:t>
            </a:r>
          </a:p>
          <a:p>
            <a:endParaRPr lang="fr-FR" sz="2000" b="1" i="0" dirty="0">
              <a:solidFill>
                <a:srgbClr val="F3F3F3"/>
              </a:solidFill>
              <a:effectLst/>
              <a:latin typeface="Verdana" panose="020B0604030504040204" pitchFamily="34" charset="0"/>
            </a:endParaRPr>
          </a:p>
          <a:p>
            <a:r>
              <a:rPr lang="fr-FR" b="0" i="0" dirty="0">
                <a:solidFill>
                  <a:srgbClr val="F3F3F3"/>
                </a:solidFill>
                <a:effectLst/>
                <a:latin typeface="Verdana" panose="020B0604030504040204" pitchFamily="34" charset="0"/>
              </a:rPr>
              <a:t>Huile sur toile, 60 x 74,5 cm </a:t>
            </a:r>
          </a:p>
          <a:p>
            <a:r>
              <a:rPr lang="fr-FR" b="0" i="0" dirty="0">
                <a:solidFill>
                  <a:srgbClr val="F3F3F3"/>
                </a:solidFill>
                <a:effectLst/>
                <a:latin typeface="Verdana" panose="020B0604030504040204" pitchFamily="34" charset="0"/>
              </a:rPr>
              <a:t>Van Gogh Museum, Amsterdam (Vincent van Gogh </a:t>
            </a:r>
            <a:r>
              <a:rPr lang="fr-FR" b="0" i="0" dirty="0" err="1">
                <a:solidFill>
                  <a:srgbClr val="F3F3F3"/>
                </a:solidFill>
                <a:effectLst/>
                <a:latin typeface="Verdana" panose="020B0604030504040204" pitchFamily="34" charset="0"/>
              </a:rPr>
              <a:t>Foundation</a:t>
            </a:r>
            <a:r>
              <a:rPr lang="fr-FR" b="0" i="0" dirty="0">
                <a:solidFill>
                  <a:srgbClr val="F3F3F3"/>
                </a:solidFill>
                <a:effectLst/>
                <a:latin typeface="Verdana" panose="020B0604030504040204" pitchFamily="34" charset="0"/>
              </a:rPr>
              <a:t>)</a:t>
            </a:r>
            <a:endParaRPr lang="fr-FR" dirty="0"/>
          </a:p>
        </p:txBody>
      </p:sp>
      <p:pic>
        <p:nvPicPr>
          <p:cNvPr id="7170" name="Picture 2" descr="https://www.enrevenantdelexpo.com/wp-content/uploads/2017/02/Vincent-van-Gogh-Entr%C3%A9e-dans-une-carri%C3%A8re-Saint-R%C3%A9my-de-Provence-mi-juillet-1889.jpg">
            <a:extLst>
              <a:ext uri="{FF2B5EF4-FFF2-40B4-BE49-F238E27FC236}">
                <a16:creationId xmlns:a16="http://schemas.microsoft.com/office/drawing/2014/main" id="{811863B1-7CA8-4586-88EB-219AFD1DA9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5" y="673236"/>
            <a:ext cx="6495496" cy="5308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7724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B94D9A2-492E-4E01-B6AD-6C5A8AD9CB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5107" y="0"/>
            <a:ext cx="9181785" cy="6858000"/>
          </a:xfrm>
          <a:prstGeom prst="rect">
            <a:avLst/>
          </a:prstGeom>
        </p:spPr>
      </p:pic>
    </p:spTree>
    <p:extLst>
      <p:ext uri="{BB962C8B-B14F-4D97-AF65-F5344CB8AC3E}">
        <p14:creationId xmlns:p14="http://schemas.microsoft.com/office/powerpoint/2010/main" val="6893900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0F91BAD-F0FC-4840-B104-3DBB0CD81B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5107" y="0"/>
            <a:ext cx="9181785" cy="6858000"/>
          </a:xfrm>
          <a:prstGeom prst="rect">
            <a:avLst/>
          </a:prstGeom>
        </p:spPr>
      </p:pic>
    </p:spTree>
    <p:extLst>
      <p:ext uri="{BB962C8B-B14F-4D97-AF65-F5344CB8AC3E}">
        <p14:creationId xmlns:p14="http://schemas.microsoft.com/office/powerpoint/2010/main" val="13316602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98F1AE0-9703-437F-8413-A58C0F0D32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5107" y="0"/>
            <a:ext cx="9181785" cy="6858000"/>
          </a:xfrm>
          <a:prstGeom prst="rect">
            <a:avLst/>
          </a:prstGeom>
        </p:spPr>
      </p:pic>
    </p:spTree>
    <p:extLst>
      <p:ext uri="{BB962C8B-B14F-4D97-AF65-F5344CB8AC3E}">
        <p14:creationId xmlns:p14="http://schemas.microsoft.com/office/powerpoint/2010/main" val="4116992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www.enrevenantdelexpo.com/wp-content/uploads/2017/02/Alice-Neel-Ginny-et-Elizabeth-1975.jpg">
            <a:extLst>
              <a:ext uri="{FF2B5EF4-FFF2-40B4-BE49-F238E27FC236}">
                <a16:creationId xmlns:a16="http://schemas.microsoft.com/office/drawing/2014/main" id="{7FBFA429-757A-464A-BE56-B3B5D0542A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228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89FE11A-3DA3-4E54-B101-DC538447CD6E}"/>
              </a:ext>
            </a:extLst>
          </p:cNvPr>
          <p:cNvSpPr/>
          <p:nvPr/>
        </p:nvSpPr>
        <p:spPr>
          <a:xfrm>
            <a:off x="5619750" y="5158085"/>
            <a:ext cx="6096000" cy="954107"/>
          </a:xfrm>
          <a:prstGeom prst="rect">
            <a:avLst/>
          </a:prstGeom>
        </p:spPr>
        <p:txBody>
          <a:bodyPr>
            <a:spAutoFit/>
          </a:bodyPr>
          <a:lstStyle/>
          <a:p>
            <a:r>
              <a:rPr lang="fr-FR" sz="2000" b="1" i="0" dirty="0">
                <a:solidFill>
                  <a:srgbClr val="F3F3F3"/>
                </a:solidFill>
                <a:effectLst/>
                <a:latin typeface="Verdana" panose="020B0604030504040204" pitchFamily="34" charset="0"/>
              </a:rPr>
              <a:t>Alice </a:t>
            </a:r>
            <a:r>
              <a:rPr lang="fr-FR" sz="2000" b="1" i="0" dirty="0" err="1">
                <a:solidFill>
                  <a:srgbClr val="F3F3F3"/>
                </a:solidFill>
                <a:effectLst/>
                <a:latin typeface="Verdana" panose="020B0604030504040204" pitchFamily="34" charset="0"/>
              </a:rPr>
              <a:t>Neel</a:t>
            </a:r>
            <a:r>
              <a:rPr lang="fr-FR" sz="2000" b="1" i="0" dirty="0">
                <a:solidFill>
                  <a:srgbClr val="F3F3F3"/>
                </a:solidFill>
                <a:effectLst/>
                <a:latin typeface="Verdana" panose="020B0604030504040204" pitchFamily="34" charset="0"/>
              </a:rPr>
              <a:t>, </a:t>
            </a:r>
            <a:r>
              <a:rPr lang="fr-FR" sz="2000" b="1" i="1" dirty="0">
                <a:solidFill>
                  <a:srgbClr val="F3F3F3"/>
                </a:solidFill>
                <a:effectLst/>
                <a:latin typeface="Verdana" panose="020B0604030504040204" pitchFamily="34" charset="0"/>
              </a:rPr>
              <a:t>Ginny et Elizabeth </a:t>
            </a:r>
            <a:r>
              <a:rPr lang="fr-FR" sz="2000" b="1" i="0" dirty="0">
                <a:solidFill>
                  <a:srgbClr val="F3F3F3"/>
                </a:solidFill>
                <a:effectLst/>
                <a:latin typeface="Verdana" panose="020B0604030504040204" pitchFamily="34" charset="0"/>
              </a:rPr>
              <a:t>1975 </a:t>
            </a:r>
          </a:p>
          <a:p>
            <a:r>
              <a:rPr lang="fr-FR" b="0" i="0" dirty="0">
                <a:solidFill>
                  <a:srgbClr val="F3F3F3"/>
                </a:solidFill>
                <a:effectLst/>
                <a:latin typeface="Verdana" panose="020B0604030504040204" pitchFamily="34" charset="0"/>
              </a:rPr>
              <a:t>Huile sur toile, 106,7 x 76,2 cm </a:t>
            </a:r>
          </a:p>
          <a:p>
            <a:r>
              <a:rPr lang="fr-FR" b="0" i="0" dirty="0">
                <a:solidFill>
                  <a:srgbClr val="F3F3F3"/>
                </a:solidFill>
                <a:effectLst/>
                <a:latin typeface="Verdana" panose="020B0604030504040204" pitchFamily="34" charset="0"/>
              </a:rPr>
              <a:t>Succession d’Alice </a:t>
            </a:r>
            <a:r>
              <a:rPr lang="fr-FR" b="0" i="0" dirty="0" err="1">
                <a:solidFill>
                  <a:srgbClr val="F3F3F3"/>
                </a:solidFill>
                <a:effectLst/>
                <a:latin typeface="Verdana" panose="020B0604030504040204" pitchFamily="34" charset="0"/>
              </a:rPr>
              <a:t>Neel</a:t>
            </a:r>
            <a:r>
              <a:rPr lang="fr-FR" b="0" i="0" dirty="0">
                <a:solidFill>
                  <a:srgbClr val="F3F3F3"/>
                </a:solidFill>
                <a:effectLst/>
                <a:latin typeface="Verdana" panose="020B0604030504040204" pitchFamily="34" charset="0"/>
              </a:rPr>
              <a:t> </a:t>
            </a:r>
            <a:r>
              <a:rPr lang="fr-FR" sz="1200" b="0" i="0" dirty="0">
                <a:solidFill>
                  <a:srgbClr val="F3F3F3"/>
                </a:solidFill>
                <a:effectLst/>
                <a:latin typeface="Verdana" panose="020B0604030504040204" pitchFamily="34" charset="0"/>
              </a:rPr>
              <a:t>Crédit photo : Ethan Palmer</a:t>
            </a:r>
            <a:endParaRPr lang="fr-FR" sz="1200" dirty="0"/>
          </a:p>
        </p:txBody>
      </p:sp>
    </p:spTree>
    <p:extLst>
      <p:ext uri="{BB962C8B-B14F-4D97-AF65-F5344CB8AC3E}">
        <p14:creationId xmlns:p14="http://schemas.microsoft.com/office/powerpoint/2010/main" val="835420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www.enrevenantdelexpo.com/wp-content/uploads/2017/03/Alice-Neel-Ginny-1884.jpg">
            <a:extLst>
              <a:ext uri="{FF2B5EF4-FFF2-40B4-BE49-F238E27FC236}">
                <a16:creationId xmlns:a16="http://schemas.microsoft.com/office/drawing/2014/main" id="{CDEDB21A-F11C-4A6E-B795-E75D77E680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440" t="6944" r="6949" b="9583"/>
          <a:stretch/>
        </p:blipFill>
        <p:spPr bwMode="auto">
          <a:xfrm>
            <a:off x="6938906" y="447675"/>
            <a:ext cx="4138669" cy="58388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8F37E62-738D-40CF-8D7F-8EF85113E2FE}"/>
              </a:ext>
            </a:extLst>
          </p:cNvPr>
          <p:cNvSpPr/>
          <p:nvPr/>
        </p:nvSpPr>
        <p:spPr>
          <a:xfrm>
            <a:off x="2755065" y="5454134"/>
            <a:ext cx="3887603" cy="677108"/>
          </a:xfrm>
          <a:prstGeom prst="rect">
            <a:avLst/>
          </a:prstGeom>
        </p:spPr>
        <p:txBody>
          <a:bodyPr wrap="none">
            <a:spAutoFit/>
          </a:bodyPr>
          <a:lstStyle/>
          <a:p>
            <a:r>
              <a:rPr lang="fr-FR" sz="2000" b="1" i="0" dirty="0">
                <a:solidFill>
                  <a:srgbClr val="F3F3F3"/>
                </a:solidFill>
                <a:effectLst/>
                <a:latin typeface="Verdana" panose="020B0604030504040204" pitchFamily="34" charset="0"/>
              </a:rPr>
              <a:t>Alice </a:t>
            </a:r>
            <a:r>
              <a:rPr lang="fr-FR" sz="2000" b="1" i="0" dirty="0" err="1">
                <a:solidFill>
                  <a:srgbClr val="F3F3F3"/>
                </a:solidFill>
                <a:effectLst/>
                <a:latin typeface="Verdana" panose="020B0604030504040204" pitchFamily="34" charset="0"/>
              </a:rPr>
              <a:t>Neel</a:t>
            </a:r>
            <a:r>
              <a:rPr lang="fr-FR" sz="2000" b="1" i="0" dirty="0">
                <a:solidFill>
                  <a:srgbClr val="F3F3F3"/>
                </a:solidFill>
                <a:effectLst/>
                <a:latin typeface="Verdana" panose="020B0604030504040204" pitchFamily="34" charset="0"/>
              </a:rPr>
              <a:t>, </a:t>
            </a:r>
            <a:r>
              <a:rPr lang="fr-FR" sz="2000" b="1" i="1" dirty="0">
                <a:solidFill>
                  <a:srgbClr val="F3F3F3"/>
                </a:solidFill>
                <a:effectLst/>
                <a:latin typeface="Verdana" panose="020B0604030504040204" pitchFamily="34" charset="0"/>
              </a:rPr>
              <a:t>Ginny</a:t>
            </a:r>
            <a:r>
              <a:rPr lang="fr-FR" sz="2000" b="1" i="0" dirty="0">
                <a:solidFill>
                  <a:srgbClr val="F3F3F3"/>
                </a:solidFill>
                <a:effectLst/>
                <a:latin typeface="Verdana" panose="020B0604030504040204" pitchFamily="34" charset="0"/>
              </a:rPr>
              <a:t>, 1884</a:t>
            </a:r>
          </a:p>
          <a:p>
            <a:r>
              <a:rPr lang="fr-FR" dirty="0">
                <a:solidFill>
                  <a:srgbClr val="F3F3F3"/>
                </a:solidFill>
                <a:latin typeface="Verdana" panose="020B0604030504040204" pitchFamily="34" charset="0"/>
              </a:rPr>
              <a:t>Huile sur toile, Collection privée</a:t>
            </a:r>
            <a:endParaRPr lang="fr-FR" dirty="0"/>
          </a:p>
        </p:txBody>
      </p:sp>
    </p:spTree>
    <p:extLst>
      <p:ext uri="{BB962C8B-B14F-4D97-AF65-F5344CB8AC3E}">
        <p14:creationId xmlns:p14="http://schemas.microsoft.com/office/powerpoint/2010/main" val="1479874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fondation-vincentvangogh-arles.org/wp-content/uploads/2016/05/AliceNeel.jpg">
            <a:extLst>
              <a:ext uri="{FF2B5EF4-FFF2-40B4-BE49-F238E27FC236}">
                <a16:creationId xmlns:a16="http://schemas.microsoft.com/office/drawing/2014/main" id="{B123E209-A8E9-412E-997F-D91594A5B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380999"/>
            <a:ext cx="4352331" cy="624653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C1150E3-7E60-428E-A23C-A0B7D9155AC2}"/>
              </a:ext>
            </a:extLst>
          </p:cNvPr>
          <p:cNvSpPr/>
          <p:nvPr/>
        </p:nvSpPr>
        <p:spPr>
          <a:xfrm>
            <a:off x="5657850" y="4733836"/>
            <a:ext cx="6096000" cy="1477328"/>
          </a:xfrm>
          <a:prstGeom prst="rect">
            <a:avLst/>
          </a:prstGeom>
        </p:spPr>
        <p:txBody>
          <a:bodyPr>
            <a:spAutoFit/>
          </a:bodyPr>
          <a:lstStyle/>
          <a:p>
            <a:r>
              <a:rPr lang="fr-FR" b="0" i="0" dirty="0">
                <a:solidFill>
                  <a:schemeClr val="bg1"/>
                </a:solidFill>
                <a:effectLst/>
                <a:latin typeface="newbellig"/>
              </a:rPr>
              <a:t>Alice </a:t>
            </a:r>
            <a:r>
              <a:rPr lang="fr-FR" b="0" i="0" dirty="0" err="1">
                <a:solidFill>
                  <a:schemeClr val="bg1"/>
                </a:solidFill>
                <a:effectLst/>
                <a:latin typeface="newbellig"/>
              </a:rPr>
              <a:t>Neel</a:t>
            </a:r>
            <a:r>
              <a:rPr lang="fr-FR" b="0" i="0" dirty="0">
                <a:solidFill>
                  <a:schemeClr val="bg1"/>
                </a:solidFill>
                <a:effectLst/>
                <a:latin typeface="newbellig"/>
              </a:rPr>
              <a:t>, </a:t>
            </a:r>
            <a:r>
              <a:rPr lang="fr-FR" b="0" i="1" dirty="0">
                <a:solidFill>
                  <a:schemeClr val="bg1"/>
                </a:solidFill>
                <a:effectLst/>
                <a:latin typeface="newbelligita"/>
              </a:rPr>
              <a:t>Jackie Curtis et </a:t>
            </a:r>
            <a:r>
              <a:rPr lang="fr-FR" b="0" i="1" dirty="0" err="1">
                <a:solidFill>
                  <a:schemeClr val="bg1"/>
                </a:solidFill>
                <a:effectLst/>
                <a:latin typeface="newbelligita"/>
              </a:rPr>
              <a:t>Ritta</a:t>
            </a:r>
            <a:r>
              <a:rPr lang="fr-FR" b="0" i="1" dirty="0">
                <a:solidFill>
                  <a:schemeClr val="bg1"/>
                </a:solidFill>
                <a:effectLst/>
                <a:latin typeface="newbelligita"/>
              </a:rPr>
              <a:t> </a:t>
            </a:r>
            <a:r>
              <a:rPr lang="fr-FR" b="0" i="1" dirty="0" err="1">
                <a:solidFill>
                  <a:schemeClr val="bg1"/>
                </a:solidFill>
                <a:effectLst/>
                <a:latin typeface="newbelligita"/>
              </a:rPr>
              <a:t>Redd</a:t>
            </a:r>
            <a:r>
              <a:rPr lang="fr-FR" b="0" i="0" dirty="0">
                <a:solidFill>
                  <a:schemeClr val="bg1"/>
                </a:solidFill>
                <a:effectLst/>
                <a:latin typeface="newbellig"/>
              </a:rPr>
              <a:t>, 1970. Huile sur toile, avec cadre : 154,30 x 108,90 cm, </a:t>
            </a:r>
          </a:p>
          <a:p>
            <a:r>
              <a:rPr lang="fr-FR" b="0" i="0" dirty="0">
                <a:solidFill>
                  <a:schemeClr val="bg1"/>
                </a:solidFill>
                <a:effectLst/>
                <a:latin typeface="newbellig"/>
              </a:rPr>
              <a:t>sans cadre : 152,40 x 106,40 cm. </a:t>
            </a:r>
          </a:p>
          <a:p>
            <a:r>
              <a:rPr lang="fr-FR" b="0" i="0" dirty="0">
                <a:solidFill>
                  <a:schemeClr val="bg1"/>
                </a:solidFill>
                <a:effectLst/>
                <a:latin typeface="newbellig"/>
              </a:rPr>
              <a:t>The Cleveland Museum of Art, Leonard C. Hanna, Jr. </a:t>
            </a:r>
            <a:r>
              <a:rPr lang="fr-FR" b="0" i="0" dirty="0" err="1">
                <a:solidFill>
                  <a:schemeClr val="bg1"/>
                </a:solidFill>
                <a:effectLst/>
                <a:latin typeface="newbellig"/>
              </a:rPr>
              <a:t>Fund</a:t>
            </a:r>
            <a:r>
              <a:rPr lang="fr-FR" b="0" i="0" dirty="0">
                <a:solidFill>
                  <a:schemeClr val="bg1"/>
                </a:solidFill>
                <a:effectLst/>
                <a:latin typeface="newbellig"/>
              </a:rPr>
              <a:t> 2009.345</a:t>
            </a:r>
            <a:endParaRPr lang="fr-FR" dirty="0">
              <a:solidFill>
                <a:schemeClr val="bg1"/>
              </a:solidFill>
            </a:endParaRPr>
          </a:p>
        </p:txBody>
      </p:sp>
    </p:spTree>
    <p:extLst>
      <p:ext uri="{BB962C8B-B14F-4D97-AF65-F5344CB8AC3E}">
        <p14:creationId xmlns:p14="http://schemas.microsoft.com/office/powerpoint/2010/main" val="261571112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TotalTime>
  <Words>1328</Words>
  <Application>Microsoft Office PowerPoint</Application>
  <PresentationFormat>Grand écran</PresentationFormat>
  <Paragraphs>162</Paragraphs>
  <Slides>65</Slides>
  <Notes>0</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65</vt:i4>
      </vt:variant>
    </vt:vector>
  </HeadingPairs>
  <TitlesOfParts>
    <vt:vector size="75" baseType="lpstr">
      <vt:lpstr>Arial</vt:lpstr>
      <vt:lpstr>Calibri</vt:lpstr>
      <vt:lpstr>Calibri Light</vt:lpstr>
      <vt:lpstr>newbellig</vt:lpstr>
      <vt:lpstr>newbelligita</vt:lpstr>
      <vt:lpstr>Open Sans</vt:lpstr>
      <vt:lpstr>Roboto</vt:lpstr>
      <vt:lpstr>Segoe UI Black</vt:lpstr>
      <vt:lpstr>Verdana</vt:lpstr>
      <vt:lpstr>Thème Office</vt:lpstr>
      <vt:lpstr>expositions septembre 2017</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Alice Neel </dc:title>
  <dc:creator>sophie.dehorter@orange.fr</dc:creator>
  <cp:lastModifiedBy>sophie.dehorter@orange.fr</cp:lastModifiedBy>
  <cp:revision>36</cp:revision>
  <dcterms:created xsi:type="dcterms:W3CDTF">2017-09-16T16:25:46Z</dcterms:created>
  <dcterms:modified xsi:type="dcterms:W3CDTF">2017-09-18T07:51:33Z</dcterms:modified>
</cp:coreProperties>
</file>