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61" r:id="rId4"/>
    <p:sldId id="260" r:id="rId5"/>
    <p:sldId id="258" r:id="rId6"/>
    <p:sldId id="271" r:id="rId7"/>
    <p:sldId id="259" r:id="rId8"/>
    <p:sldId id="262" r:id="rId9"/>
    <p:sldId id="263" r:id="rId10"/>
    <p:sldId id="277" r:id="rId11"/>
    <p:sldId id="265" r:id="rId12"/>
    <p:sldId id="266" r:id="rId13"/>
    <p:sldId id="267" r:id="rId14"/>
    <p:sldId id="268" r:id="rId15"/>
    <p:sldId id="272" r:id="rId16"/>
    <p:sldId id="273" r:id="rId17"/>
    <p:sldId id="274" r:id="rId18"/>
    <p:sldId id="275" r:id="rId19"/>
    <p:sldId id="276" r:id="rId20"/>
    <p:sldId id="269"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94A786-2554-4B61-BA7B-FD2B61B75A4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1956FD1-7155-4603-A492-1A10BB2938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C973125E-A3F8-46EA-87E3-75C988045031}"/>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E402F739-6631-4D36-8B36-9196BE5DAB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ADE78E-5333-4A65-85CB-A53DB57AAEC0}"/>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314974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A1AD-73C6-4137-98B7-CD8599FBF9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49842C-7E61-4FA1-B50C-EFE91212B61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0D39CD-ADE8-45DC-A541-A9B7E1AEBBC2}"/>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74E37392-3186-4A42-A780-69C5874258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E19EF2-9FCC-4450-A5B5-78FD4572FDA3}"/>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326182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6AC9B26-6D5E-4C39-BCEE-48C337DC72F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9FC6852-1A89-4E07-A798-E76707773F4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E7663C-96B1-42EF-92B2-B3880F19C9B0}"/>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2CE326B8-D576-4B13-82F1-30AB7DFF7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B25031-CE89-46C9-AB9C-1EB37AAAF02D}"/>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26778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56026A-9718-4780-8B95-363B369DDC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8C753-7931-47BB-B33E-777FF9C0D81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E51AA8-1651-41D0-BD02-5A25C834DC9F}"/>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B3C03550-1266-4A9E-A70F-0B85AC0D23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D0A4A2-D68E-49AB-85F8-BE88161FC451}"/>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149030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7D750-714E-4476-91F4-3D435C9EE9B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F96D38F-20A7-4057-A30E-7C1583550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2BE4FB75-361A-417E-B23C-9329EC421FAD}"/>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7E65DAC7-8BE4-4485-9A54-8CDE7A2A48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655469-24FB-45F9-B573-1F126FCB6C19}"/>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335424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99761-74EE-452B-B4C9-10873340EA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E5AE6F-7676-41C1-BB27-3CEEDB1039E1}"/>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A8EEDB2-2A80-4EDA-8A3D-E15B8A549B08}"/>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7B09A39-316F-42A1-A377-E5840E6D1EE3}"/>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6" name="Espace réservé du pied de page 5">
            <a:extLst>
              <a:ext uri="{FF2B5EF4-FFF2-40B4-BE49-F238E27FC236}">
                <a16:creationId xmlns:a16="http://schemas.microsoft.com/office/drawing/2014/main" id="{AA47FB49-EA27-4BEB-9E56-0DE5F54E454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D13B5A-D6A5-4049-AFBC-62ECC8ED3F4F}"/>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236874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F16E7F-A758-4521-AA1A-3B9E38B27EE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04F24A6-03FE-49F3-A7CE-DFE3D5411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8574F12-D56A-4E62-9DBD-FC0F075EA1A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2E518E9-74D3-4436-BB4E-2F0E2CC12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D1FCF12-3BC5-45CD-9595-CA4519538DA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DB48E9-1552-4EE9-A53F-0004ADCF6C7B}"/>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8" name="Espace réservé du pied de page 7">
            <a:extLst>
              <a:ext uri="{FF2B5EF4-FFF2-40B4-BE49-F238E27FC236}">
                <a16:creationId xmlns:a16="http://schemas.microsoft.com/office/drawing/2014/main" id="{8070FB72-4B6F-46FA-8F61-B7D8148079E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D1EDA9E-56C1-47FF-A034-ECAA4AA5A009}"/>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355922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701C77-CB2A-4001-BA81-96A1B27CEF9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033F5A5-CBBF-4D93-B8CB-644B14FD4928}"/>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4" name="Espace réservé du pied de page 3">
            <a:extLst>
              <a:ext uri="{FF2B5EF4-FFF2-40B4-BE49-F238E27FC236}">
                <a16:creationId xmlns:a16="http://schemas.microsoft.com/office/drawing/2014/main" id="{03603EF4-921D-4A3A-8E97-80883B403C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464A004-C410-454A-AFD9-720C395768F3}"/>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190795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DEEBD45-9808-4C15-A78A-8F7EC42B64B1}"/>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3" name="Espace réservé du pied de page 2">
            <a:extLst>
              <a:ext uri="{FF2B5EF4-FFF2-40B4-BE49-F238E27FC236}">
                <a16:creationId xmlns:a16="http://schemas.microsoft.com/office/drawing/2014/main" id="{4CE837F4-28B7-4E5A-83FF-F8E43E38DF5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97BA3F1-37C5-4041-9784-4D0CEEB0C7C7}"/>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403599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ABA57-72CE-42C3-A7F0-F2C8875657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F4A7E6B-E811-4A72-A741-1EFD24013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5F4181-C3C9-491F-BF02-F76A29E15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1933C25-7D99-45DB-90A2-39B8DFE5C58A}"/>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6" name="Espace réservé du pied de page 5">
            <a:extLst>
              <a:ext uri="{FF2B5EF4-FFF2-40B4-BE49-F238E27FC236}">
                <a16:creationId xmlns:a16="http://schemas.microsoft.com/office/drawing/2014/main" id="{360F5CBA-EDA5-496F-9C13-1C63779055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3E1FC4-868E-414E-9F52-7D19CBC693A2}"/>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121441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F49F8B-C4CE-4AB6-8262-4C6A2E28D4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334F0FE-AE92-4F9E-97F2-9D5A75E123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5938201-6673-4E73-93A9-9A697BD73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96550F7-41AC-4B13-AE11-A48C1C4B4EC5}"/>
              </a:ext>
            </a:extLst>
          </p:cNvPr>
          <p:cNvSpPr>
            <a:spLocks noGrp="1"/>
          </p:cNvSpPr>
          <p:nvPr>
            <p:ph type="dt" sz="half" idx="10"/>
          </p:nvPr>
        </p:nvSpPr>
        <p:spPr/>
        <p:txBody>
          <a:bodyPr/>
          <a:lstStyle/>
          <a:p>
            <a:fld id="{E6D8D769-EE06-449F-8B1E-1FAD89A4CBD5}" type="datetimeFigureOut">
              <a:rPr lang="fr-FR" smtClean="0"/>
              <a:t>24/09/2017</a:t>
            </a:fld>
            <a:endParaRPr lang="fr-FR"/>
          </a:p>
        </p:txBody>
      </p:sp>
      <p:sp>
        <p:nvSpPr>
          <p:cNvPr id="6" name="Espace réservé du pied de page 5">
            <a:extLst>
              <a:ext uri="{FF2B5EF4-FFF2-40B4-BE49-F238E27FC236}">
                <a16:creationId xmlns:a16="http://schemas.microsoft.com/office/drawing/2014/main" id="{8240C4E2-7A35-4750-B4C6-7FB0F08079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DA8E5A-6DC0-4363-9A6F-FF2C6906F74C}"/>
              </a:ext>
            </a:extLst>
          </p:cNvPr>
          <p:cNvSpPr>
            <a:spLocks noGrp="1"/>
          </p:cNvSpPr>
          <p:nvPr>
            <p:ph type="sldNum" sz="quarter" idx="12"/>
          </p:nvPr>
        </p:nvSpPr>
        <p:spPr/>
        <p:txBody>
          <a:bodyPr/>
          <a:lstStyle/>
          <a:p>
            <a:fld id="{FD7F5D42-2E95-4FA8-B29B-D1A8ECA01186}" type="slidenum">
              <a:rPr lang="fr-FR" smtClean="0"/>
              <a:t>‹N°›</a:t>
            </a:fld>
            <a:endParaRPr lang="fr-FR"/>
          </a:p>
        </p:txBody>
      </p:sp>
    </p:spTree>
    <p:extLst>
      <p:ext uri="{BB962C8B-B14F-4D97-AF65-F5344CB8AC3E}">
        <p14:creationId xmlns:p14="http://schemas.microsoft.com/office/powerpoint/2010/main" val="18350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E7C9F7-3B39-4AD6-9ED9-4155767E75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5315210-D595-4D40-BA1C-F8AF29FED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AA7201-49BA-4DDB-A94A-2B80E21DB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8D769-EE06-449F-8B1E-1FAD89A4CBD5}" type="datetimeFigureOut">
              <a:rPr lang="fr-FR" smtClean="0"/>
              <a:t>24/09/2017</a:t>
            </a:fld>
            <a:endParaRPr lang="fr-FR"/>
          </a:p>
        </p:txBody>
      </p:sp>
      <p:sp>
        <p:nvSpPr>
          <p:cNvPr id="5" name="Espace réservé du pied de page 4">
            <a:extLst>
              <a:ext uri="{FF2B5EF4-FFF2-40B4-BE49-F238E27FC236}">
                <a16:creationId xmlns:a16="http://schemas.microsoft.com/office/drawing/2014/main" id="{A0A9D639-C748-44B7-9B9C-CABC99830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24F645D-5579-494E-A5F2-8FC5A65FF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5D42-2E95-4FA8-B29B-D1A8ECA01186}" type="slidenum">
              <a:rPr lang="fr-FR" smtClean="0"/>
              <a:t>‹N°›</a:t>
            </a:fld>
            <a:endParaRPr lang="fr-FR"/>
          </a:p>
        </p:txBody>
      </p:sp>
    </p:spTree>
    <p:extLst>
      <p:ext uri="{BB962C8B-B14F-4D97-AF65-F5344CB8AC3E}">
        <p14:creationId xmlns:p14="http://schemas.microsoft.com/office/powerpoint/2010/main" val="3778599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36BB3D-220F-4ECA-94BD-5E548ECEAB07}"/>
              </a:ext>
            </a:extLst>
          </p:cNvPr>
          <p:cNvSpPr>
            <a:spLocks noGrp="1"/>
          </p:cNvSpPr>
          <p:nvPr>
            <p:ph type="ctrTitle"/>
          </p:nvPr>
        </p:nvSpPr>
        <p:spPr>
          <a:xfrm>
            <a:off x="4314824" y="1373989"/>
            <a:ext cx="7629526" cy="4816798"/>
          </a:xfrm>
        </p:spPr>
        <p:txBody>
          <a:bodyPr>
            <a:normAutofit fontScale="90000"/>
          </a:bodyPr>
          <a:lstStyle/>
          <a:p>
            <a:r>
              <a:rPr lang="fr-FR" cap="all" dirty="0"/>
              <a:t>TOUTES PROPORTIONS GARDÉES...</a:t>
            </a:r>
            <a:br>
              <a:rPr lang="fr-FR" dirty="0"/>
            </a:br>
            <a:r>
              <a:rPr lang="fr-FR" cap="all" dirty="0"/>
              <a:t>NAINS, HERCULES ET GÉANTS.</a:t>
            </a:r>
            <a:br>
              <a:rPr lang="fr-FR" cap="all" dirty="0"/>
            </a:br>
            <a:r>
              <a:rPr lang="fr-FR" cap="all" dirty="0"/>
              <a:t>COLLECTION CLAUDE RIBOUILLAULT</a:t>
            </a:r>
            <a:br>
              <a:rPr lang="fr-FR" dirty="0"/>
            </a:br>
            <a:endParaRPr lang="fr-FR" dirty="0"/>
          </a:p>
        </p:txBody>
      </p:sp>
      <p:pic>
        <p:nvPicPr>
          <p:cNvPr id="3" name="Image 2" descr="Ferdinand Contat, dit le Savoyard (né en 1902), vers 1930. Carte postale.">
            <a:extLst>
              <a:ext uri="{FF2B5EF4-FFF2-40B4-BE49-F238E27FC236}">
                <a16:creationId xmlns:a16="http://schemas.microsoft.com/office/drawing/2014/main" id="{839B05CE-AD69-4E45-ADC9-86783B57D1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78" y="331525"/>
            <a:ext cx="3781887" cy="5859262"/>
          </a:xfrm>
          <a:prstGeom prst="rect">
            <a:avLst/>
          </a:prstGeom>
          <a:noFill/>
          <a:ln>
            <a:noFill/>
          </a:ln>
        </p:spPr>
      </p:pic>
    </p:spTree>
    <p:extLst>
      <p:ext uri="{BB962C8B-B14F-4D97-AF65-F5344CB8AC3E}">
        <p14:creationId xmlns:p14="http://schemas.microsoft.com/office/powerpoint/2010/main" val="364070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926F0C-C178-406C-B246-6E0B83B486D5}"/>
              </a:ext>
            </a:extLst>
          </p:cNvPr>
          <p:cNvPicPr>
            <a:picLocks noChangeAspect="1"/>
          </p:cNvPicPr>
          <p:nvPr/>
        </p:nvPicPr>
        <p:blipFill rotWithShape="1">
          <a:blip r:embed="rId2">
            <a:extLst>
              <a:ext uri="{28A0092B-C50C-407E-A947-70E740481C1C}">
                <a14:useLocalDpi xmlns:a14="http://schemas.microsoft.com/office/drawing/2010/main" val="0"/>
              </a:ext>
            </a:extLst>
          </a:blip>
          <a:srcRect l="8837" t="14445" r="8445" b="30277"/>
          <a:stretch/>
        </p:blipFill>
        <p:spPr>
          <a:xfrm>
            <a:off x="1095375" y="990600"/>
            <a:ext cx="10048875" cy="3790950"/>
          </a:xfrm>
          <a:prstGeom prst="rect">
            <a:avLst/>
          </a:prstGeom>
        </p:spPr>
      </p:pic>
    </p:spTree>
    <p:extLst>
      <p:ext uri="{BB962C8B-B14F-4D97-AF65-F5344CB8AC3E}">
        <p14:creationId xmlns:p14="http://schemas.microsoft.com/office/powerpoint/2010/main" val="39315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C92008-7C86-4295-8D34-691F59804F82}"/>
              </a:ext>
            </a:extLst>
          </p:cNvPr>
          <p:cNvPicPr>
            <a:picLocks noChangeAspect="1"/>
          </p:cNvPicPr>
          <p:nvPr/>
        </p:nvPicPr>
        <p:blipFill rotWithShape="1">
          <a:blip r:embed="rId2">
            <a:extLst>
              <a:ext uri="{28A0092B-C50C-407E-A947-70E740481C1C}">
                <a14:useLocalDpi xmlns:a14="http://schemas.microsoft.com/office/drawing/2010/main" val="0"/>
              </a:ext>
            </a:extLst>
          </a:blip>
          <a:srcRect l="18943" t="2703" r="3957" b="2523"/>
          <a:stretch/>
        </p:blipFill>
        <p:spPr>
          <a:xfrm>
            <a:off x="2681658" y="131561"/>
            <a:ext cx="9366422" cy="6499655"/>
          </a:xfrm>
          <a:prstGeom prst="rect">
            <a:avLst/>
          </a:prstGeom>
        </p:spPr>
      </p:pic>
      <p:sp>
        <p:nvSpPr>
          <p:cNvPr id="5" name="ZoneTexte 4">
            <a:extLst>
              <a:ext uri="{FF2B5EF4-FFF2-40B4-BE49-F238E27FC236}">
                <a16:creationId xmlns:a16="http://schemas.microsoft.com/office/drawing/2014/main" id="{9EE94281-0510-4EF1-8589-11C1ED129CCC}"/>
              </a:ext>
            </a:extLst>
          </p:cNvPr>
          <p:cNvSpPr txBox="1"/>
          <p:nvPr/>
        </p:nvSpPr>
        <p:spPr>
          <a:xfrm>
            <a:off x="0" y="4577330"/>
            <a:ext cx="3558746" cy="1908215"/>
          </a:xfrm>
          <a:prstGeom prst="rect">
            <a:avLst/>
          </a:prstGeom>
          <a:noFill/>
        </p:spPr>
        <p:txBody>
          <a:bodyPr wrap="square" rtlCol="0">
            <a:spAutoFit/>
          </a:bodyPr>
          <a:lstStyle/>
          <a:p>
            <a:r>
              <a:rPr lang="fr-FR" b="1" dirty="0">
                <a:solidFill>
                  <a:schemeClr val="bg1"/>
                </a:solidFill>
              </a:rPr>
              <a:t>THE TRAIN HOLD-UP</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a:t>
            </a:r>
          </a:p>
          <a:p>
            <a:r>
              <a:rPr lang="fr-FR" b="1" dirty="0">
                <a:solidFill>
                  <a:schemeClr val="bg1"/>
                </a:solidFill>
              </a:rPr>
              <a:t>De F.D. Conard, Kansas</a:t>
            </a:r>
          </a:p>
          <a:p>
            <a:r>
              <a:rPr lang="fr-FR" sz="1400" dirty="0">
                <a:solidFill>
                  <a:schemeClr val="bg1"/>
                </a:solidFill>
              </a:rPr>
              <a:t>Entre-deux guerres</a:t>
            </a:r>
          </a:p>
          <a:p>
            <a:r>
              <a:rPr lang="fr-FR" sz="1400" dirty="0">
                <a:solidFill>
                  <a:schemeClr val="bg1"/>
                </a:solidFill>
              </a:rPr>
              <a:t>Carte postale</a:t>
            </a:r>
          </a:p>
        </p:txBody>
      </p:sp>
    </p:spTree>
    <p:extLst>
      <p:ext uri="{BB962C8B-B14F-4D97-AF65-F5344CB8AC3E}">
        <p14:creationId xmlns:p14="http://schemas.microsoft.com/office/powerpoint/2010/main" val="343309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AFF47DE-8D66-465D-8C86-A7E87CB17520}"/>
              </a:ext>
            </a:extLst>
          </p:cNvPr>
          <p:cNvSpPr txBox="1"/>
          <p:nvPr/>
        </p:nvSpPr>
        <p:spPr>
          <a:xfrm>
            <a:off x="3707542" y="5369659"/>
            <a:ext cx="6408008" cy="1354217"/>
          </a:xfrm>
          <a:prstGeom prst="rect">
            <a:avLst/>
          </a:prstGeom>
          <a:noFill/>
        </p:spPr>
        <p:txBody>
          <a:bodyPr wrap="square" rtlCol="0">
            <a:spAutoFit/>
          </a:bodyPr>
          <a:lstStyle/>
          <a:p>
            <a:r>
              <a:rPr lang="fr-FR" b="1" dirty="0">
                <a:solidFill>
                  <a:schemeClr val="bg1"/>
                </a:solidFill>
              </a:rPr>
              <a:t>OIES AU MARCHE</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 de Martin &amp; Co</a:t>
            </a:r>
          </a:p>
          <a:p>
            <a:r>
              <a:rPr lang="fr-FR" sz="1400" dirty="0">
                <a:solidFill>
                  <a:schemeClr val="bg1"/>
                </a:solidFill>
              </a:rPr>
              <a:t>1909</a:t>
            </a:r>
          </a:p>
          <a:p>
            <a:r>
              <a:rPr lang="fr-FR" sz="1400" dirty="0">
                <a:solidFill>
                  <a:schemeClr val="bg1"/>
                </a:solidFill>
              </a:rPr>
              <a:t>Carte postale</a:t>
            </a:r>
          </a:p>
        </p:txBody>
      </p:sp>
      <p:pic>
        <p:nvPicPr>
          <p:cNvPr id="1026" name="Picture 2" descr="Résultat de recherche d'images pour &quot;postcard martin &amp; Co&quot;">
            <a:extLst>
              <a:ext uri="{FF2B5EF4-FFF2-40B4-BE49-F238E27FC236}">
                <a16:creationId xmlns:a16="http://schemas.microsoft.com/office/drawing/2014/main" id="{55D922B7-6E3A-4438-B472-7E2BB6E3B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501" y="285750"/>
            <a:ext cx="7879774" cy="476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958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E6CB27-4678-4D69-9C1E-6B8378904985}"/>
              </a:ext>
            </a:extLst>
          </p:cNvPr>
          <p:cNvPicPr>
            <a:picLocks noChangeAspect="1"/>
          </p:cNvPicPr>
          <p:nvPr/>
        </p:nvPicPr>
        <p:blipFill rotWithShape="1">
          <a:blip r:embed="rId2">
            <a:extLst>
              <a:ext uri="{28A0092B-C50C-407E-A947-70E740481C1C}">
                <a14:useLocalDpi xmlns:a14="http://schemas.microsoft.com/office/drawing/2010/main" val="0"/>
              </a:ext>
            </a:extLst>
          </a:blip>
          <a:srcRect l="20335" t="10980" r="9414" b="4052"/>
          <a:stretch/>
        </p:blipFill>
        <p:spPr>
          <a:xfrm>
            <a:off x="2028264" y="104215"/>
            <a:ext cx="7601511" cy="5190108"/>
          </a:xfrm>
          <a:prstGeom prst="rect">
            <a:avLst/>
          </a:prstGeom>
        </p:spPr>
      </p:pic>
      <p:sp>
        <p:nvSpPr>
          <p:cNvPr id="5" name="ZoneTexte 4">
            <a:extLst>
              <a:ext uri="{FF2B5EF4-FFF2-40B4-BE49-F238E27FC236}">
                <a16:creationId xmlns:a16="http://schemas.microsoft.com/office/drawing/2014/main" id="{05BA5AFD-5D5A-46EA-98D8-FEC1A5E2809A}"/>
              </a:ext>
            </a:extLst>
          </p:cNvPr>
          <p:cNvSpPr txBox="1"/>
          <p:nvPr/>
        </p:nvSpPr>
        <p:spPr>
          <a:xfrm>
            <a:off x="3779744" y="5430371"/>
            <a:ext cx="8122024" cy="1354217"/>
          </a:xfrm>
          <a:prstGeom prst="rect">
            <a:avLst/>
          </a:prstGeom>
          <a:noFill/>
        </p:spPr>
        <p:txBody>
          <a:bodyPr wrap="square" rtlCol="0">
            <a:spAutoFit/>
          </a:bodyPr>
          <a:lstStyle/>
          <a:p>
            <a:r>
              <a:rPr lang="fr-FR" b="1" dirty="0">
                <a:solidFill>
                  <a:schemeClr val="bg1"/>
                </a:solidFill>
              </a:rPr>
              <a:t>WAGON AVEC DEUX CHOUX</a:t>
            </a:r>
          </a:p>
          <a:p>
            <a:endParaRPr lang="fr-FR" b="1" dirty="0">
              <a:solidFill>
                <a:schemeClr val="bg1"/>
              </a:solidFill>
            </a:endParaRPr>
          </a:p>
          <a:p>
            <a:r>
              <a:rPr lang="fr-FR" b="1" dirty="0">
                <a:solidFill>
                  <a:schemeClr val="bg1"/>
                </a:solidFill>
              </a:rPr>
              <a:t>Menterie typique des Etats-Unis, photomontage</a:t>
            </a:r>
          </a:p>
          <a:p>
            <a:r>
              <a:rPr lang="fr-FR" sz="1400" dirty="0">
                <a:solidFill>
                  <a:schemeClr val="bg1"/>
                </a:solidFill>
              </a:rPr>
              <a:t>Première moitié du XXe siècle</a:t>
            </a:r>
          </a:p>
          <a:p>
            <a:r>
              <a:rPr lang="fr-FR" sz="1400" dirty="0">
                <a:solidFill>
                  <a:schemeClr val="bg1"/>
                </a:solidFill>
              </a:rPr>
              <a:t>Carte postale</a:t>
            </a:r>
          </a:p>
        </p:txBody>
      </p:sp>
      <p:pic>
        <p:nvPicPr>
          <p:cNvPr id="2" name="Image 1">
            <a:extLst>
              <a:ext uri="{FF2B5EF4-FFF2-40B4-BE49-F238E27FC236}">
                <a16:creationId xmlns:a16="http://schemas.microsoft.com/office/drawing/2014/main" id="{87E58870-D131-42A7-A154-80F60812A438}"/>
              </a:ext>
            </a:extLst>
          </p:cNvPr>
          <p:cNvPicPr>
            <a:picLocks noChangeAspect="1"/>
          </p:cNvPicPr>
          <p:nvPr/>
        </p:nvPicPr>
        <p:blipFill>
          <a:blip r:embed="rId3"/>
          <a:stretch>
            <a:fillRect/>
          </a:stretch>
        </p:blipFill>
        <p:spPr>
          <a:xfrm>
            <a:off x="6091237" y="3424237"/>
            <a:ext cx="9525" cy="9525"/>
          </a:xfrm>
          <a:prstGeom prst="rect">
            <a:avLst/>
          </a:prstGeom>
        </p:spPr>
      </p:pic>
      <p:pic>
        <p:nvPicPr>
          <p:cNvPr id="3078" name="Picture 6" descr="http://l.yimg.com/g/images/spaceout.gif">
            <a:extLst>
              <a:ext uri="{FF2B5EF4-FFF2-40B4-BE49-F238E27FC236}">
                <a16:creationId xmlns:a16="http://schemas.microsoft.com/office/drawing/2014/main" id="{3BB36BDA-8A09-4D6E-9BCC-BB58AB427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1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02F266-C292-4238-A614-6E0AB9512469}"/>
              </a:ext>
            </a:extLst>
          </p:cNvPr>
          <p:cNvPicPr>
            <a:picLocks noChangeAspect="1"/>
          </p:cNvPicPr>
          <p:nvPr/>
        </p:nvPicPr>
        <p:blipFill rotWithShape="1">
          <a:blip r:embed="rId2">
            <a:extLst>
              <a:ext uri="{28A0092B-C50C-407E-A947-70E740481C1C}">
                <a14:useLocalDpi xmlns:a14="http://schemas.microsoft.com/office/drawing/2010/main" val="0"/>
              </a:ext>
            </a:extLst>
          </a:blip>
          <a:srcRect l="21811" t="16993" r="16793" b="9281"/>
          <a:stretch/>
        </p:blipFill>
        <p:spPr>
          <a:xfrm>
            <a:off x="2743200" y="394448"/>
            <a:ext cx="7458636" cy="5056094"/>
          </a:xfrm>
          <a:prstGeom prst="rect">
            <a:avLst/>
          </a:prstGeom>
        </p:spPr>
      </p:pic>
      <p:sp>
        <p:nvSpPr>
          <p:cNvPr id="5" name="ZoneTexte 4">
            <a:extLst>
              <a:ext uri="{FF2B5EF4-FFF2-40B4-BE49-F238E27FC236}">
                <a16:creationId xmlns:a16="http://schemas.microsoft.com/office/drawing/2014/main" id="{E534F8A5-68F8-4458-919A-1F802B959CFD}"/>
              </a:ext>
            </a:extLst>
          </p:cNvPr>
          <p:cNvSpPr txBox="1"/>
          <p:nvPr/>
        </p:nvSpPr>
        <p:spPr>
          <a:xfrm>
            <a:off x="259492" y="5143741"/>
            <a:ext cx="3731740" cy="1631216"/>
          </a:xfrm>
          <a:prstGeom prst="rect">
            <a:avLst/>
          </a:prstGeom>
          <a:noFill/>
        </p:spPr>
        <p:txBody>
          <a:bodyPr wrap="square" rtlCol="0">
            <a:spAutoFit/>
          </a:bodyPr>
          <a:lstStyle/>
          <a:p>
            <a:r>
              <a:rPr lang="fr-FR" b="1" dirty="0">
                <a:solidFill>
                  <a:schemeClr val="bg1"/>
                </a:solidFill>
              </a:rPr>
              <a:t>FEEDING TIME</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 de Martin &amp; Co</a:t>
            </a:r>
          </a:p>
          <a:p>
            <a:r>
              <a:rPr lang="fr-FR" sz="1400" dirty="0">
                <a:solidFill>
                  <a:schemeClr val="bg1"/>
                </a:solidFill>
              </a:rPr>
              <a:t>1909</a:t>
            </a:r>
          </a:p>
          <a:p>
            <a:r>
              <a:rPr lang="fr-FR" sz="1400" dirty="0">
                <a:solidFill>
                  <a:schemeClr val="bg1"/>
                </a:solidFill>
              </a:rPr>
              <a:t>Carte postale</a:t>
            </a:r>
          </a:p>
        </p:txBody>
      </p:sp>
    </p:spTree>
    <p:extLst>
      <p:ext uri="{BB962C8B-B14F-4D97-AF65-F5344CB8AC3E}">
        <p14:creationId xmlns:p14="http://schemas.microsoft.com/office/powerpoint/2010/main" val="3375264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images.metmuseum.org/CRDImages/ph/web-large/DP255126.jpg">
            <a:extLst>
              <a:ext uri="{FF2B5EF4-FFF2-40B4-BE49-F238E27FC236}">
                <a16:creationId xmlns:a16="http://schemas.microsoft.com/office/drawing/2014/main" id="{7D8FA04B-AF48-4FF9-8CA0-5F56B5667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672" y="180976"/>
            <a:ext cx="7920001"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3F49FDD-9B48-48B3-BFBB-AC6ECF03120C}"/>
              </a:ext>
            </a:extLst>
          </p:cNvPr>
          <p:cNvSpPr txBox="1"/>
          <p:nvPr/>
        </p:nvSpPr>
        <p:spPr>
          <a:xfrm>
            <a:off x="2945542" y="5484732"/>
            <a:ext cx="6350858" cy="1354217"/>
          </a:xfrm>
          <a:prstGeom prst="rect">
            <a:avLst/>
          </a:prstGeom>
          <a:noFill/>
        </p:spPr>
        <p:txBody>
          <a:bodyPr wrap="square" rtlCol="0">
            <a:spAutoFit/>
          </a:bodyPr>
          <a:lstStyle/>
          <a:p>
            <a:r>
              <a:rPr lang="fr-FR" b="1" dirty="0">
                <a:solidFill>
                  <a:schemeClr val="bg1"/>
                </a:solidFill>
              </a:rPr>
              <a:t>BUNGALOW</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 de Martin &amp; Co</a:t>
            </a:r>
          </a:p>
          <a:p>
            <a:r>
              <a:rPr lang="fr-FR" sz="1400" dirty="0">
                <a:solidFill>
                  <a:schemeClr val="bg1"/>
                </a:solidFill>
              </a:rPr>
              <a:t>1909</a:t>
            </a:r>
          </a:p>
          <a:p>
            <a:r>
              <a:rPr lang="fr-FR" sz="1400" dirty="0">
                <a:solidFill>
                  <a:schemeClr val="bg1"/>
                </a:solidFill>
              </a:rPr>
              <a:t>Carte postale</a:t>
            </a:r>
          </a:p>
        </p:txBody>
      </p:sp>
    </p:spTree>
    <p:extLst>
      <p:ext uri="{BB962C8B-B14F-4D97-AF65-F5344CB8AC3E}">
        <p14:creationId xmlns:p14="http://schemas.microsoft.com/office/powerpoint/2010/main" val="49590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90CA56-EB90-42F1-9469-BCE9231C0DFB}"/>
              </a:ext>
            </a:extLst>
          </p:cNvPr>
          <p:cNvPicPr>
            <a:picLocks noChangeAspect="1"/>
          </p:cNvPicPr>
          <p:nvPr/>
        </p:nvPicPr>
        <p:blipFill>
          <a:blip r:embed="rId2"/>
          <a:stretch>
            <a:fillRect/>
          </a:stretch>
        </p:blipFill>
        <p:spPr>
          <a:xfrm>
            <a:off x="2381250" y="181028"/>
            <a:ext cx="8030966" cy="5133921"/>
          </a:xfrm>
          <a:prstGeom prst="rect">
            <a:avLst/>
          </a:prstGeom>
        </p:spPr>
      </p:pic>
      <p:sp>
        <p:nvSpPr>
          <p:cNvPr id="5" name="ZoneTexte 4">
            <a:extLst>
              <a:ext uri="{FF2B5EF4-FFF2-40B4-BE49-F238E27FC236}">
                <a16:creationId xmlns:a16="http://schemas.microsoft.com/office/drawing/2014/main" id="{A01FA80A-1D45-4D23-A0E5-184F3322AAEB}"/>
              </a:ext>
            </a:extLst>
          </p:cNvPr>
          <p:cNvSpPr txBox="1"/>
          <p:nvPr/>
        </p:nvSpPr>
        <p:spPr>
          <a:xfrm>
            <a:off x="3092588" y="5400674"/>
            <a:ext cx="5746612" cy="1354217"/>
          </a:xfrm>
          <a:prstGeom prst="rect">
            <a:avLst/>
          </a:prstGeom>
          <a:noFill/>
        </p:spPr>
        <p:txBody>
          <a:bodyPr wrap="square" rtlCol="0">
            <a:spAutoFit/>
          </a:bodyPr>
          <a:lstStyle/>
          <a:p>
            <a:r>
              <a:rPr lang="fr-FR" b="1" dirty="0">
                <a:solidFill>
                  <a:schemeClr val="bg1"/>
                </a:solidFill>
              </a:rPr>
              <a:t>THE LAND OF BIG CORN</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 de Martin &amp; Co</a:t>
            </a:r>
          </a:p>
          <a:p>
            <a:r>
              <a:rPr lang="fr-FR" sz="1400" dirty="0">
                <a:solidFill>
                  <a:schemeClr val="bg1"/>
                </a:solidFill>
              </a:rPr>
              <a:t>1909</a:t>
            </a:r>
          </a:p>
          <a:p>
            <a:r>
              <a:rPr lang="fr-FR" sz="1400" dirty="0">
                <a:solidFill>
                  <a:schemeClr val="bg1"/>
                </a:solidFill>
              </a:rPr>
              <a:t>Carte postale</a:t>
            </a:r>
          </a:p>
        </p:txBody>
      </p:sp>
    </p:spTree>
    <p:extLst>
      <p:ext uri="{BB962C8B-B14F-4D97-AF65-F5344CB8AC3E}">
        <p14:creationId xmlns:p14="http://schemas.microsoft.com/office/powerpoint/2010/main" val="145764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5CD68C-ED07-447A-A932-068B17B2D382}"/>
              </a:ext>
            </a:extLst>
          </p:cNvPr>
          <p:cNvPicPr>
            <a:picLocks noChangeAspect="1"/>
          </p:cNvPicPr>
          <p:nvPr/>
        </p:nvPicPr>
        <p:blipFill>
          <a:blip r:embed="rId2"/>
          <a:stretch>
            <a:fillRect/>
          </a:stretch>
        </p:blipFill>
        <p:spPr>
          <a:xfrm>
            <a:off x="1685925" y="166712"/>
            <a:ext cx="7877176" cy="5158150"/>
          </a:xfrm>
          <a:prstGeom prst="rect">
            <a:avLst/>
          </a:prstGeom>
        </p:spPr>
      </p:pic>
      <p:sp>
        <p:nvSpPr>
          <p:cNvPr id="5" name="ZoneTexte 4">
            <a:extLst>
              <a:ext uri="{FF2B5EF4-FFF2-40B4-BE49-F238E27FC236}">
                <a16:creationId xmlns:a16="http://schemas.microsoft.com/office/drawing/2014/main" id="{CC5F8D5C-2960-4FCF-AADC-01D1ECE11069}"/>
              </a:ext>
            </a:extLst>
          </p:cNvPr>
          <p:cNvSpPr txBox="1"/>
          <p:nvPr/>
        </p:nvSpPr>
        <p:spPr>
          <a:xfrm>
            <a:off x="3312750" y="5429250"/>
            <a:ext cx="4821331" cy="1354217"/>
          </a:xfrm>
          <a:prstGeom prst="rect">
            <a:avLst/>
          </a:prstGeom>
          <a:noFill/>
        </p:spPr>
        <p:txBody>
          <a:bodyPr wrap="square" rtlCol="0">
            <a:spAutoFit/>
          </a:bodyPr>
          <a:lstStyle/>
          <a:p>
            <a:r>
              <a:rPr lang="fr-FR" b="1" dirty="0">
                <a:solidFill>
                  <a:schemeClr val="bg1"/>
                </a:solidFill>
              </a:rPr>
              <a:t>PATATES JOHNSON</a:t>
            </a:r>
          </a:p>
          <a:p>
            <a:endParaRPr lang="fr-FR" b="1" dirty="0">
              <a:solidFill>
                <a:schemeClr val="bg1"/>
              </a:solidFill>
            </a:endParaRPr>
          </a:p>
          <a:p>
            <a:r>
              <a:rPr lang="fr-FR" b="1" dirty="0">
                <a:solidFill>
                  <a:schemeClr val="bg1"/>
                </a:solidFill>
              </a:rPr>
              <a:t>Menterie typique des Etats-Unis, photomontage</a:t>
            </a:r>
          </a:p>
          <a:p>
            <a:r>
              <a:rPr lang="fr-FR" sz="1400" dirty="0">
                <a:solidFill>
                  <a:schemeClr val="bg1"/>
                </a:solidFill>
              </a:rPr>
              <a:t>Première moitié du XXe siècle</a:t>
            </a:r>
          </a:p>
          <a:p>
            <a:r>
              <a:rPr lang="fr-FR" sz="1400" dirty="0">
                <a:solidFill>
                  <a:schemeClr val="bg1"/>
                </a:solidFill>
              </a:rPr>
              <a:t>Carte postale</a:t>
            </a:r>
          </a:p>
        </p:txBody>
      </p:sp>
    </p:spTree>
    <p:extLst>
      <p:ext uri="{BB962C8B-B14F-4D97-AF65-F5344CB8AC3E}">
        <p14:creationId xmlns:p14="http://schemas.microsoft.com/office/powerpoint/2010/main" val="174056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1171C8-5839-4339-B5DC-3FB1EDCB6A14}"/>
              </a:ext>
            </a:extLst>
          </p:cNvPr>
          <p:cNvPicPr>
            <a:picLocks noChangeAspect="1"/>
          </p:cNvPicPr>
          <p:nvPr/>
        </p:nvPicPr>
        <p:blipFill>
          <a:blip r:embed="rId2"/>
          <a:stretch>
            <a:fillRect/>
          </a:stretch>
        </p:blipFill>
        <p:spPr>
          <a:xfrm>
            <a:off x="1924320" y="114300"/>
            <a:ext cx="8370834" cy="5391150"/>
          </a:xfrm>
          <a:prstGeom prst="rect">
            <a:avLst/>
          </a:prstGeom>
        </p:spPr>
      </p:pic>
      <p:sp>
        <p:nvSpPr>
          <p:cNvPr id="5" name="ZoneTexte 4">
            <a:extLst>
              <a:ext uri="{FF2B5EF4-FFF2-40B4-BE49-F238E27FC236}">
                <a16:creationId xmlns:a16="http://schemas.microsoft.com/office/drawing/2014/main" id="{BF8E6C33-088F-4F3F-8D97-CD22BC7A8B50}"/>
              </a:ext>
            </a:extLst>
          </p:cNvPr>
          <p:cNvSpPr txBox="1"/>
          <p:nvPr/>
        </p:nvSpPr>
        <p:spPr>
          <a:xfrm>
            <a:off x="3259866" y="5503783"/>
            <a:ext cx="7865333" cy="1354217"/>
          </a:xfrm>
          <a:prstGeom prst="rect">
            <a:avLst/>
          </a:prstGeom>
          <a:noFill/>
        </p:spPr>
        <p:txBody>
          <a:bodyPr wrap="square" rtlCol="0">
            <a:spAutoFit/>
          </a:bodyPr>
          <a:lstStyle/>
          <a:p>
            <a:r>
              <a:rPr lang="fr-FR" b="1" dirty="0">
                <a:solidFill>
                  <a:schemeClr val="bg1"/>
                </a:solidFill>
              </a:rPr>
              <a:t>CHARETTE DE PATATES GEANTES</a:t>
            </a:r>
          </a:p>
          <a:p>
            <a:endParaRPr lang="fr-FR" b="1" dirty="0">
              <a:solidFill>
                <a:schemeClr val="bg1"/>
              </a:solidFill>
            </a:endParaRPr>
          </a:p>
          <a:p>
            <a:r>
              <a:rPr lang="fr-FR" b="1" dirty="0">
                <a:solidFill>
                  <a:schemeClr val="bg1"/>
                </a:solidFill>
              </a:rPr>
              <a:t>Menterie « </a:t>
            </a:r>
            <a:r>
              <a:rPr lang="fr-FR" b="1" dirty="0" err="1">
                <a:solidFill>
                  <a:schemeClr val="bg1"/>
                </a:solidFill>
              </a:rPr>
              <a:t>Exaggeration</a:t>
            </a:r>
            <a:r>
              <a:rPr lang="fr-FR" b="1" dirty="0">
                <a:solidFill>
                  <a:schemeClr val="bg1"/>
                </a:solidFill>
              </a:rPr>
              <a:t> » américaine de Martin &amp; Co</a:t>
            </a:r>
          </a:p>
          <a:p>
            <a:r>
              <a:rPr lang="fr-FR" sz="1400" dirty="0">
                <a:solidFill>
                  <a:schemeClr val="bg1"/>
                </a:solidFill>
              </a:rPr>
              <a:t>1908</a:t>
            </a:r>
          </a:p>
          <a:p>
            <a:r>
              <a:rPr lang="fr-FR" sz="1400" dirty="0">
                <a:solidFill>
                  <a:schemeClr val="bg1"/>
                </a:solidFill>
              </a:rPr>
              <a:t>Carte postale</a:t>
            </a:r>
          </a:p>
        </p:txBody>
      </p:sp>
    </p:spTree>
    <p:extLst>
      <p:ext uri="{BB962C8B-B14F-4D97-AF65-F5344CB8AC3E}">
        <p14:creationId xmlns:p14="http://schemas.microsoft.com/office/powerpoint/2010/main" val="3716169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53B5D69-EE4D-427A-86D1-995EB726A67A}"/>
              </a:ext>
            </a:extLst>
          </p:cNvPr>
          <p:cNvPicPr>
            <a:picLocks noChangeAspect="1"/>
          </p:cNvPicPr>
          <p:nvPr/>
        </p:nvPicPr>
        <p:blipFill>
          <a:blip r:embed="rId2"/>
          <a:stretch>
            <a:fillRect/>
          </a:stretch>
        </p:blipFill>
        <p:spPr>
          <a:xfrm>
            <a:off x="6091237" y="3424237"/>
            <a:ext cx="9525" cy="9525"/>
          </a:xfrm>
          <a:prstGeom prst="rect">
            <a:avLst/>
          </a:prstGeom>
        </p:spPr>
      </p:pic>
      <p:pic>
        <p:nvPicPr>
          <p:cNvPr id="4104" name="Picture 8" descr="http://l.yimg.com/g/images/spaceout.gif">
            <a:extLst>
              <a:ext uri="{FF2B5EF4-FFF2-40B4-BE49-F238E27FC236}">
                <a16:creationId xmlns:a16="http://schemas.microsoft.com/office/drawing/2014/main" id="{580B7D00-3AA3-421C-A4CA-673D4342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9FE4E62-64B2-4741-B7D2-425BCF65055F}"/>
              </a:ext>
            </a:extLst>
          </p:cNvPr>
          <p:cNvPicPr>
            <a:picLocks noChangeAspect="1"/>
          </p:cNvPicPr>
          <p:nvPr/>
        </p:nvPicPr>
        <p:blipFill rotWithShape="1">
          <a:blip r:embed="rId4">
            <a:extLst>
              <a:ext uri="{28A0092B-C50C-407E-A947-70E740481C1C}">
                <a14:useLocalDpi xmlns:a14="http://schemas.microsoft.com/office/drawing/2010/main" val="0"/>
              </a:ext>
            </a:extLst>
          </a:blip>
          <a:srcRect l="24596" t="10139" r="6172" b="5833"/>
          <a:stretch/>
        </p:blipFill>
        <p:spPr>
          <a:xfrm>
            <a:off x="3124200" y="142875"/>
            <a:ext cx="8410575" cy="5762626"/>
          </a:xfrm>
          <a:prstGeom prst="rect">
            <a:avLst/>
          </a:prstGeom>
        </p:spPr>
      </p:pic>
      <p:pic>
        <p:nvPicPr>
          <p:cNvPr id="10" name="Image 9">
            <a:extLst>
              <a:ext uri="{FF2B5EF4-FFF2-40B4-BE49-F238E27FC236}">
                <a16:creationId xmlns:a16="http://schemas.microsoft.com/office/drawing/2014/main" id="{D30F1FD1-1C98-44BA-95C2-AE3BC63F8128}"/>
              </a:ext>
            </a:extLst>
          </p:cNvPr>
          <p:cNvPicPr>
            <a:picLocks noChangeAspect="1"/>
          </p:cNvPicPr>
          <p:nvPr/>
        </p:nvPicPr>
        <p:blipFill rotWithShape="1">
          <a:blip r:embed="rId5">
            <a:extLst>
              <a:ext uri="{28A0092B-C50C-407E-A947-70E740481C1C}">
                <a14:useLocalDpi xmlns:a14="http://schemas.microsoft.com/office/drawing/2010/main" val="0"/>
              </a:ext>
            </a:extLst>
          </a:blip>
          <a:srcRect l="32829" t="28056" r="29536" b="40972"/>
          <a:stretch/>
        </p:blipFill>
        <p:spPr>
          <a:xfrm>
            <a:off x="4010026" y="1924050"/>
            <a:ext cx="4572000" cy="2124075"/>
          </a:xfrm>
          <a:prstGeom prst="rect">
            <a:avLst/>
          </a:prstGeom>
        </p:spPr>
      </p:pic>
      <p:sp>
        <p:nvSpPr>
          <p:cNvPr id="6" name="ZoneTexte 5">
            <a:extLst>
              <a:ext uri="{FF2B5EF4-FFF2-40B4-BE49-F238E27FC236}">
                <a16:creationId xmlns:a16="http://schemas.microsoft.com/office/drawing/2014/main" id="{2515CBD3-C91C-42E6-9679-0EE91386D7F5}"/>
              </a:ext>
            </a:extLst>
          </p:cNvPr>
          <p:cNvSpPr txBox="1"/>
          <p:nvPr/>
        </p:nvSpPr>
        <p:spPr>
          <a:xfrm>
            <a:off x="447675" y="4312385"/>
            <a:ext cx="2676525" cy="1631216"/>
          </a:xfrm>
          <a:prstGeom prst="rect">
            <a:avLst/>
          </a:prstGeom>
          <a:noFill/>
        </p:spPr>
        <p:txBody>
          <a:bodyPr wrap="square" rtlCol="0">
            <a:spAutoFit/>
          </a:bodyPr>
          <a:lstStyle/>
          <a:p>
            <a:r>
              <a:rPr lang="fr-FR" b="1" dirty="0">
                <a:solidFill>
                  <a:schemeClr val="bg1"/>
                </a:solidFill>
              </a:rPr>
              <a:t>PUBLICITE D’AUBERGE, ALLEMAGNE</a:t>
            </a:r>
          </a:p>
          <a:p>
            <a:endParaRPr lang="fr-FR" b="1" dirty="0">
              <a:solidFill>
                <a:schemeClr val="bg1"/>
              </a:solidFill>
            </a:endParaRPr>
          </a:p>
          <a:p>
            <a:r>
              <a:rPr lang="fr-FR" b="1" dirty="0">
                <a:solidFill>
                  <a:schemeClr val="bg1"/>
                </a:solidFill>
              </a:rPr>
              <a:t>Photomontage</a:t>
            </a:r>
          </a:p>
          <a:p>
            <a:r>
              <a:rPr lang="fr-FR" sz="1400" dirty="0">
                <a:solidFill>
                  <a:schemeClr val="bg1"/>
                </a:solidFill>
              </a:rPr>
              <a:t>Entre-deux-guerres</a:t>
            </a:r>
          </a:p>
          <a:p>
            <a:r>
              <a:rPr lang="fr-FR" sz="1400" dirty="0">
                <a:solidFill>
                  <a:schemeClr val="bg1"/>
                </a:solidFill>
              </a:rPr>
              <a:t>Carte postale</a:t>
            </a:r>
          </a:p>
        </p:txBody>
      </p:sp>
    </p:spTree>
    <p:extLst>
      <p:ext uri="{BB962C8B-B14F-4D97-AF65-F5344CB8AC3E}">
        <p14:creationId xmlns:p14="http://schemas.microsoft.com/office/powerpoint/2010/main" val="116994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858BF8-E859-4438-B7E8-3DDB424F11A7}"/>
              </a:ext>
            </a:extLst>
          </p:cNvPr>
          <p:cNvSpPr>
            <a:spLocks noGrp="1"/>
          </p:cNvSpPr>
          <p:nvPr>
            <p:ph idx="1"/>
          </p:nvPr>
        </p:nvSpPr>
        <p:spPr>
          <a:xfrm>
            <a:off x="838200" y="1278384"/>
            <a:ext cx="10515600" cy="4898579"/>
          </a:xfrm>
        </p:spPr>
        <p:txBody>
          <a:bodyPr>
            <a:normAutofit fontScale="85000" lnSpcReduction="20000"/>
          </a:bodyPr>
          <a:lstStyle/>
          <a:p>
            <a:pPr algn="just"/>
            <a:r>
              <a:rPr lang="fr-FR" dirty="0"/>
              <a:t>Gnomes ou ogres, lilliputiens ou costauds, vrais ou faux Pygmées, nains ou colosses du spectacle ou de la rue… Les écarts de taille par rapport à la moyenne étant patents, incontournables, visibles et voyants, ils ont attiré et attirent le regard, la sympathie, l’empathie, mais aussi les jugements, les idées reçues, les ostracismes imbéciles, alors que l’image seule, bien sûr, ne saurait conditionner le point de vue sur autrui. On découvre dans ce corpus d’images des clichés en quelque sorte dérobés à la vie privée, d’une nature que notre seul regard trie et met à part ; mais on trouve aussi des éléments d’enquêtes traquant le rare, l’exceptionnel, le bizarre ; on rencontre enfin des portraits professionnels, promotionnels, revendiquant le phénoménal, s’en réclamant avec une quasi-arrogance, au nom du record. L’humanité est là, prise par la taille, multiple et riche de sa diversité. Ces images, par la variété contradictoire et paradoxale qu’elles projettent, en disent beaucoup, au fond, sur chacun de nous, nos blessures mais aussi nos fiertés.</a:t>
            </a:r>
          </a:p>
          <a:p>
            <a:pPr marL="0" indent="0" algn="just">
              <a:buNone/>
            </a:pPr>
            <a:r>
              <a:rPr lang="fr-FR" dirty="0"/>
              <a:t> </a:t>
            </a:r>
            <a:br>
              <a:rPr lang="fr-FR" dirty="0"/>
            </a:br>
            <a:r>
              <a:rPr lang="fr-FR" i="1" dirty="0"/>
              <a:t>Claude </a:t>
            </a:r>
            <a:r>
              <a:rPr lang="fr-FR" i="1" dirty="0" err="1"/>
              <a:t>Ribouillault</a:t>
            </a:r>
            <a:endParaRPr lang="fr-FR" dirty="0"/>
          </a:p>
          <a:p>
            <a:pPr algn="just"/>
            <a:endParaRPr lang="fr-FR" dirty="0"/>
          </a:p>
        </p:txBody>
      </p:sp>
    </p:spTree>
    <p:extLst>
      <p:ext uri="{BB962C8B-B14F-4D97-AF65-F5344CB8AC3E}">
        <p14:creationId xmlns:p14="http://schemas.microsoft.com/office/powerpoint/2010/main" val="1011663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6DCD57F-C32E-40D3-ADC0-287AB8279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274" y="0"/>
            <a:ext cx="3871452" cy="6858000"/>
          </a:xfrm>
          <a:prstGeom prst="rect">
            <a:avLst/>
          </a:prstGeom>
        </p:spPr>
      </p:pic>
    </p:spTree>
    <p:extLst>
      <p:ext uri="{BB962C8B-B14F-4D97-AF65-F5344CB8AC3E}">
        <p14:creationId xmlns:p14="http://schemas.microsoft.com/office/powerpoint/2010/main" val="179186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E1471F-1C58-4820-9228-037C8A648499}"/>
              </a:ext>
            </a:extLst>
          </p:cNvPr>
          <p:cNvPicPr>
            <a:picLocks noChangeAspect="1"/>
          </p:cNvPicPr>
          <p:nvPr/>
        </p:nvPicPr>
        <p:blipFill rotWithShape="1">
          <a:blip r:embed="rId2">
            <a:extLst>
              <a:ext uri="{28A0092B-C50C-407E-A947-70E740481C1C}">
                <a14:useLocalDpi xmlns:a14="http://schemas.microsoft.com/office/drawing/2010/main" val="0"/>
              </a:ext>
            </a:extLst>
          </a:blip>
          <a:srcRect l="12357" t="15418" r="4729" b="5416"/>
          <a:stretch/>
        </p:blipFill>
        <p:spPr>
          <a:xfrm>
            <a:off x="923495" y="0"/>
            <a:ext cx="4039030" cy="6831593"/>
          </a:xfrm>
          <a:prstGeom prst="rect">
            <a:avLst/>
          </a:prstGeom>
        </p:spPr>
      </p:pic>
      <p:pic>
        <p:nvPicPr>
          <p:cNvPr id="5" name="Image 4">
            <a:extLst>
              <a:ext uri="{FF2B5EF4-FFF2-40B4-BE49-F238E27FC236}">
                <a16:creationId xmlns:a16="http://schemas.microsoft.com/office/drawing/2014/main" id="{73DEEF92-7A00-4C97-A86B-1E8A39EC415F}"/>
              </a:ext>
            </a:extLst>
          </p:cNvPr>
          <p:cNvPicPr>
            <a:picLocks noChangeAspect="1"/>
          </p:cNvPicPr>
          <p:nvPr/>
        </p:nvPicPr>
        <p:blipFill rotWithShape="1">
          <a:blip r:embed="rId3">
            <a:extLst>
              <a:ext uri="{28A0092B-C50C-407E-A947-70E740481C1C}">
                <a14:useLocalDpi xmlns:a14="http://schemas.microsoft.com/office/drawing/2010/main" val="0"/>
              </a:ext>
            </a:extLst>
          </a:blip>
          <a:srcRect l="8175" t="14861" r="246" b="5001"/>
          <a:stretch/>
        </p:blipFill>
        <p:spPr>
          <a:xfrm>
            <a:off x="6257924" y="-13884"/>
            <a:ext cx="4411700" cy="6838728"/>
          </a:xfrm>
          <a:prstGeom prst="rect">
            <a:avLst/>
          </a:prstGeom>
        </p:spPr>
      </p:pic>
    </p:spTree>
    <p:extLst>
      <p:ext uri="{BB962C8B-B14F-4D97-AF65-F5344CB8AC3E}">
        <p14:creationId xmlns:p14="http://schemas.microsoft.com/office/powerpoint/2010/main" val="3857091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B2F90A-E77D-450E-97BF-B47D425BF3A6}"/>
              </a:ext>
            </a:extLst>
          </p:cNvPr>
          <p:cNvPicPr>
            <a:picLocks noChangeAspect="1"/>
          </p:cNvPicPr>
          <p:nvPr/>
        </p:nvPicPr>
        <p:blipFill rotWithShape="1">
          <a:blip r:embed="rId2">
            <a:extLst>
              <a:ext uri="{28A0092B-C50C-407E-A947-70E740481C1C}">
                <a14:useLocalDpi xmlns:a14="http://schemas.microsoft.com/office/drawing/2010/main" val="0"/>
              </a:ext>
            </a:extLst>
          </a:blip>
          <a:srcRect l="20833" t="21667" r="8994" b="26944"/>
          <a:stretch/>
        </p:blipFill>
        <p:spPr>
          <a:xfrm>
            <a:off x="1714500" y="638175"/>
            <a:ext cx="8524875" cy="3524250"/>
          </a:xfrm>
          <a:prstGeom prst="rect">
            <a:avLst/>
          </a:prstGeom>
        </p:spPr>
      </p:pic>
    </p:spTree>
    <p:extLst>
      <p:ext uri="{BB962C8B-B14F-4D97-AF65-F5344CB8AC3E}">
        <p14:creationId xmlns:p14="http://schemas.microsoft.com/office/powerpoint/2010/main" val="3861590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D0E9D2-BC86-494F-8438-7F8ECD6F8A8C}"/>
              </a:ext>
            </a:extLst>
          </p:cNvPr>
          <p:cNvPicPr>
            <a:picLocks noChangeAspect="1"/>
          </p:cNvPicPr>
          <p:nvPr/>
        </p:nvPicPr>
        <p:blipFill rotWithShape="1">
          <a:blip r:embed="rId2">
            <a:extLst>
              <a:ext uri="{28A0092B-C50C-407E-A947-70E740481C1C}">
                <a14:useLocalDpi xmlns:a14="http://schemas.microsoft.com/office/drawing/2010/main" val="0"/>
              </a:ext>
            </a:extLst>
          </a:blip>
          <a:srcRect l="21539" t="5973" r="7975" b="6944"/>
          <a:stretch/>
        </p:blipFill>
        <p:spPr>
          <a:xfrm>
            <a:off x="2638425" y="409575"/>
            <a:ext cx="8562975" cy="5972176"/>
          </a:xfrm>
          <a:prstGeom prst="rect">
            <a:avLst/>
          </a:prstGeom>
        </p:spPr>
      </p:pic>
    </p:spTree>
    <p:extLst>
      <p:ext uri="{BB962C8B-B14F-4D97-AF65-F5344CB8AC3E}">
        <p14:creationId xmlns:p14="http://schemas.microsoft.com/office/powerpoint/2010/main" val="2917230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C5692D-28E3-4A81-BA5A-4030488EB79F}"/>
              </a:ext>
            </a:extLst>
          </p:cNvPr>
          <p:cNvPicPr>
            <a:picLocks noChangeAspect="1"/>
          </p:cNvPicPr>
          <p:nvPr/>
        </p:nvPicPr>
        <p:blipFill rotWithShape="1">
          <a:blip r:embed="rId2">
            <a:extLst>
              <a:ext uri="{28A0092B-C50C-407E-A947-70E740481C1C}">
                <a14:useLocalDpi xmlns:a14="http://schemas.microsoft.com/office/drawing/2010/main" val="0"/>
              </a:ext>
            </a:extLst>
          </a:blip>
          <a:srcRect l="16913" t="4027" r="12287" b="2916"/>
          <a:stretch/>
        </p:blipFill>
        <p:spPr>
          <a:xfrm>
            <a:off x="2076450" y="276224"/>
            <a:ext cx="8601076" cy="6381751"/>
          </a:xfrm>
          <a:prstGeom prst="rect">
            <a:avLst/>
          </a:prstGeom>
        </p:spPr>
      </p:pic>
    </p:spTree>
    <p:extLst>
      <p:ext uri="{BB962C8B-B14F-4D97-AF65-F5344CB8AC3E}">
        <p14:creationId xmlns:p14="http://schemas.microsoft.com/office/powerpoint/2010/main" val="90281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567B2C-3CB6-4752-B7D7-3B18C810454B}"/>
              </a:ext>
            </a:extLst>
          </p:cNvPr>
          <p:cNvPicPr>
            <a:picLocks noChangeAspect="1"/>
          </p:cNvPicPr>
          <p:nvPr/>
        </p:nvPicPr>
        <p:blipFill rotWithShape="1">
          <a:blip r:embed="rId2">
            <a:extLst>
              <a:ext uri="{28A0092B-C50C-407E-A947-70E740481C1C}">
                <a14:useLocalDpi xmlns:a14="http://schemas.microsoft.com/office/drawing/2010/main" val="0"/>
              </a:ext>
            </a:extLst>
          </a:blip>
          <a:srcRect l="12758" t="15139" r="11346" b="24444"/>
          <a:stretch/>
        </p:blipFill>
        <p:spPr>
          <a:xfrm>
            <a:off x="171449" y="198192"/>
            <a:ext cx="6825065" cy="3067050"/>
          </a:xfrm>
          <a:prstGeom prst="rect">
            <a:avLst/>
          </a:prstGeom>
        </p:spPr>
      </p:pic>
      <p:pic>
        <p:nvPicPr>
          <p:cNvPr id="5" name="Image 4">
            <a:extLst>
              <a:ext uri="{FF2B5EF4-FFF2-40B4-BE49-F238E27FC236}">
                <a16:creationId xmlns:a16="http://schemas.microsoft.com/office/drawing/2014/main" id="{F9812CD6-010E-4A5B-B2A7-73A76A43E0FC}"/>
              </a:ext>
            </a:extLst>
          </p:cNvPr>
          <p:cNvPicPr>
            <a:picLocks noChangeAspect="1"/>
          </p:cNvPicPr>
          <p:nvPr/>
        </p:nvPicPr>
        <p:blipFill rotWithShape="1">
          <a:blip r:embed="rId3">
            <a:extLst>
              <a:ext uri="{28A0092B-C50C-407E-A947-70E740481C1C}">
                <a14:useLocalDpi xmlns:a14="http://schemas.microsoft.com/office/drawing/2010/main" val="0"/>
              </a:ext>
            </a:extLst>
          </a:blip>
          <a:srcRect l="9647" t="22641" r="9604" b="1990"/>
          <a:stretch/>
        </p:blipFill>
        <p:spPr>
          <a:xfrm>
            <a:off x="8049704" y="5523"/>
            <a:ext cx="4142296" cy="6848788"/>
          </a:xfrm>
          <a:prstGeom prst="rect">
            <a:avLst/>
          </a:prstGeom>
        </p:spPr>
      </p:pic>
      <p:sp>
        <p:nvSpPr>
          <p:cNvPr id="2" name="ZoneTexte 1">
            <a:extLst>
              <a:ext uri="{FF2B5EF4-FFF2-40B4-BE49-F238E27FC236}">
                <a16:creationId xmlns:a16="http://schemas.microsoft.com/office/drawing/2014/main" id="{C8756B34-3D8D-451A-B7EF-E74D589DDEE5}"/>
              </a:ext>
            </a:extLst>
          </p:cNvPr>
          <p:cNvSpPr txBox="1"/>
          <p:nvPr/>
        </p:nvSpPr>
        <p:spPr>
          <a:xfrm>
            <a:off x="3973004" y="3429917"/>
            <a:ext cx="4076700" cy="2554545"/>
          </a:xfrm>
          <a:prstGeom prst="rect">
            <a:avLst/>
          </a:prstGeom>
          <a:noFill/>
        </p:spPr>
        <p:txBody>
          <a:bodyPr wrap="square" rtlCol="0">
            <a:spAutoFit/>
          </a:bodyPr>
          <a:lstStyle/>
          <a:p>
            <a:r>
              <a:rPr lang="fr-FR" b="1" dirty="0">
                <a:solidFill>
                  <a:schemeClr val="bg1"/>
                </a:solidFill>
              </a:rPr>
              <a:t>ECHASSEU, CÔTE D’IVOIRE</a:t>
            </a:r>
          </a:p>
          <a:p>
            <a:r>
              <a:rPr lang="fr-FR" b="1" dirty="0">
                <a:solidFill>
                  <a:schemeClr val="bg1"/>
                </a:solidFill>
              </a:rPr>
              <a:t>Danseur Dan, une autre façon d’être un géant</a:t>
            </a:r>
          </a:p>
          <a:p>
            <a:r>
              <a:rPr lang="fr-FR" sz="1400" dirty="0">
                <a:solidFill>
                  <a:schemeClr val="bg1"/>
                </a:solidFill>
              </a:rPr>
              <a:t>Entre-deux-guerres</a:t>
            </a:r>
          </a:p>
          <a:p>
            <a:r>
              <a:rPr lang="fr-FR" sz="1400" dirty="0">
                <a:solidFill>
                  <a:schemeClr val="bg1"/>
                </a:solidFill>
              </a:rPr>
              <a:t>Tirage argentique vintage</a:t>
            </a:r>
          </a:p>
          <a:p>
            <a:endParaRPr lang="fr-FR" sz="1400" dirty="0">
              <a:solidFill>
                <a:schemeClr val="bg1"/>
              </a:solidFill>
            </a:endParaRPr>
          </a:p>
          <a:p>
            <a:r>
              <a:rPr lang="fr-FR" b="1" dirty="0">
                <a:solidFill>
                  <a:schemeClr val="bg1"/>
                </a:solidFill>
              </a:rPr>
              <a:t>GEANTS, INDONESIE</a:t>
            </a:r>
          </a:p>
          <a:p>
            <a:r>
              <a:rPr lang="fr-FR" b="1" dirty="0">
                <a:solidFill>
                  <a:schemeClr val="bg1"/>
                </a:solidFill>
              </a:rPr>
              <a:t>Mascarade, cliché ethnographique</a:t>
            </a:r>
          </a:p>
          <a:p>
            <a:r>
              <a:rPr lang="fr-FR" sz="1400" dirty="0">
                <a:solidFill>
                  <a:schemeClr val="bg1"/>
                </a:solidFill>
              </a:rPr>
              <a:t>Première moitié du XXe siècle</a:t>
            </a:r>
          </a:p>
          <a:p>
            <a:r>
              <a:rPr lang="fr-FR" sz="1400" dirty="0">
                <a:solidFill>
                  <a:schemeClr val="bg1"/>
                </a:solidFill>
              </a:rPr>
              <a:t>Imprimé Carte postale</a:t>
            </a:r>
          </a:p>
        </p:txBody>
      </p:sp>
    </p:spTree>
    <p:extLst>
      <p:ext uri="{BB962C8B-B14F-4D97-AF65-F5344CB8AC3E}">
        <p14:creationId xmlns:p14="http://schemas.microsoft.com/office/powerpoint/2010/main" val="2211906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997ACC-F5A4-46F1-93B4-97D3F28CE225}"/>
              </a:ext>
            </a:extLst>
          </p:cNvPr>
          <p:cNvPicPr>
            <a:picLocks noChangeAspect="1"/>
          </p:cNvPicPr>
          <p:nvPr/>
        </p:nvPicPr>
        <p:blipFill rotWithShape="1">
          <a:blip r:embed="rId2">
            <a:extLst>
              <a:ext uri="{28A0092B-C50C-407E-A947-70E740481C1C}">
                <a14:useLocalDpi xmlns:a14="http://schemas.microsoft.com/office/drawing/2010/main" val="0"/>
              </a:ext>
            </a:extLst>
          </a:blip>
          <a:srcRect l="19738" t="17223" b="20972"/>
          <a:stretch/>
        </p:blipFill>
        <p:spPr>
          <a:xfrm>
            <a:off x="4105276" y="63712"/>
            <a:ext cx="4905374" cy="6691350"/>
          </a:xfrm>
          <a:prstGeom prst="rect">
            <a:avLst/>
          </a:prstGeom>
        </p:spPr>
      </p:pic>
    </p:spTree>
    <p:extLst>
      <p:ext uri="{BB962C8B-B14F-4D97-AF65-F5344CB8AC3E}">
        <p14:creationId xmlns:p14="http://schemas.microsoft.com/office/powerpoint/2010/main" val="2852153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C6B40F-C093-4185-A19D-8FC2EC865D94}"/>
              </a:ext>
            </a:extLst>
          </p:cNvPr>
          <p:cNvPicPr>
            <a:picLocks noChangeAspect="1"/>
          </p:cNvPicPr>
          <p:nvPr/>
        </p:nvPicPr>
        <p:blipFill rotWithShape="1">
          <a:blip r:embed="rId2">
            <a:extLst>
              <a:ext uri="{28A0092B-C50C-407E-A947-70E740481C1C}">
                <a14:useLocalDpi xmlns:a14="http://schemas.microsoft.com/office/drawing/2010/main" val="0"/>
              </a:ext>
            </a:extLst>
          </a:blip>
          <a:srcRect l="14325" t="31667" r="17032" b="12778"/>
          <a:stretch/>
        </p:blipFill>
        <p:spPr>
          <a:xfrm>
            <a:off x="7437284" y="180974"/>
            <a:ext cx="4564215" cy="6543676"/>
          </a:xfrm>
          <a:prstGeom prst="rect">
            <a:avLst/>
          </a:prstGeom>
        </p:spPr>
      </p:pic>
      <p:sp>
        <p:nvSpPr>
          <p:cNvPr id="2" name="ZoneTexte 1">
            <a:extLst>
              <a:ext uri="{FF2B5EF4-FFF2-40B4-BE49-F238E27FC236}">
                <a16:creationId xmlns:a16="http://schemas.microsoft.com/office/drawing/2014/main" id="{FC7AE399-3601-42B0-A440-80783D8464DC}"/>
              </a:ext>
            </a:extLst>
          </p:cNvPr>
          <p:cNvSpPr txBox="1"/>
          <p:nvPr/>
        </p:nvSpPr>
        <p:spPr>
          <a:xfrm>
            <a:off x="1257299" y="5124450"/>
            <a:ext cx="5895975" cy="1077218"/>
          </a:xfrm>
          <a:prstGeom prst="rect">
            <a:avLst/>
          </a:prstGeom>
          <a:noFill/>
        </p:spPr>
        <p:txBody>
          <a:bodyPr wrap="square" rtlCol="0">
            <a:spAutoFit/>
          </a:bodyPr>
          <a:lstStyle/>
          <a:p>
            <a:r>
              <a:rPr lang="fr-FR" b="1" dirty="0">
                <a:solidFill>
                  <a:schemeClr val="bg1"/>
                </a:solidFill>
              </a:rPr>
              <a:t>LES TROIS PRINCES COLIBRI, PRES DE SEINTEIN-LES-BAINS</a:t>
            </a:r>
          </a:p>
          <a:p>
            <a:r>
              <a:rPr lang="fr-FR" b="1" dirty="0">
                <a:solidFill>
                  <a:schemeClr val="bg1"/>
                </a:solidFill>
              </a:rPr>
              <a:t>Surnom en métaphore, trois vedettes malgré elles</a:t>
            </a:r>
          </a:p>
          <a:p>
            <a:r>
              <a:rPr lang="fr-FR" sz="1400" dirty="0">
                <a:solidFill>
                  <a:schemeClr val="bg1"/>
                </a:solidFill>
              </a:rPr>
              <a:t>Vers 1900</a:t>
            </a:r>
          </a:p>
          <a:p>
            <a:r>
              <a:rPr lang="fr-FR" sz="1400" dirty="0">
                <a:solidFill>
                  <a:schemeClr val="bg1"/>
                </a:solidFill>
              </a:rPr>
              <a:t>Carte postale</a:t>
            </a:r>
          </a:p>
        </p:txBody>
      </p:sp>
    </p:spTree>
    <p:extLst>
      <p:ext uri="{BB962C8B-B14F-4D97-AF65-F5344CB8AC3E}">
        <p14:creationId xmlns:p14="http://schemas.microsoft.com/office/powerpoint/2010/main" val="371108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BF4534-A8ED-486C-B8EE-C160B607446C}"/>
              </a:ext>
            </a:extLst>
          </p:cNvPr>
          <p:cNvPicPr>
            <a:picLocks noChangeAspect="1"/>
          </p:cNvPicPr>
          <p:nvPr/>
        </p:nvPicPr>
        <p:blipFill rotWithShape="1">
          <a:blip r:embed="rId2">
            <a:extLst>
              <a:ext uri="{28A0092B-C50C-407E-A947-70E740481C1C}">
                <a14:useLocalDpi xmlns:a14="http://schemas.microsoft.com/office/drawing/2010/main" val="0"/>
              </a:ext>
            </a:extLst>
          </a:blip>
          <a:srcRect l="25145" t="1805" r="18638" b="3055"/>
          <a:stretch/>
        </p:blipFill>
        <p:spPr>
          <a:xfrm>
            <a:off x="3743325" y="114300"/>
            <a:ext cx="6829425" cy="6524626"/>
          </a:xfrm>
          <a:prstGeom prst="rect">
            <a:avLst/>
          </a:prstGeom>
        </p:spPr>
      </p:pic>
      <p:sp>
        <p:nvSpPr>
          <p:cNvPr id="2" name="ZoneTexte 1">
            <a:extLst>
              <a:ext uri="{FF2B5EF4-FFF2-40B4-BE49-F238E27FC236}">
                <a16:creationId xmlns:a16="http://schemas.microsoft.com/office/drawing/2014/main" id="{0B636D8C-FCD9-4846-BA71-3107EFCE8733}"/>
              </a:ext>
            </a:extLst>
          </p:cNvPr>
          <p:cNvSpPr txBox="1"/>
          <p:nvPr/>
        </p:nvSpPr>
        <p:spPr>
          <a:xfrm>
            <a:off x="161925" y="504825"/>
            <a:ext cx="3276600" cy="4247317"/>
          </a:xfrm>
          <a:prstGeom prst="rect">
            <a:avLst/>
          </a:prstGeom>
          <a:noFill/>
        </p:spPr>
        <p:txBody>
          <a:bodyPr wrap="square" rtlCol="0">
            <a:spAutoFit/>
          </a:bodyPr>
          <a:lstStyle/>
          <a:p>
            <a:r>
              <a:rPr lang="fr-FR" b="1" dirty="0">
                <a:solidFill>
                  <a:schemeClr val="bg1"/>
                </a:solidFill>
              </a:rPr>
              <a:t>PERSONNAGES LOCAUX, CURIOSITE QUASI TOURISTIQUE</a:t>
            </a:r>
          </a:p>
          <a:p>
            <a:endParaRPr lang="fr-FR" dirty="0">
              <a:solidFill>
                <a:schemeClr val="bg1"/>
              </a:solidFill>
            </a:endParaRPr>
          </a:p>
          <a:p>
            <a:r>
              <a:rPr lang="fr-FR" dirty="0">
                <a:solidFill>
                  <a:schemeClr val="bg1"/>
                </a:solidFill>
              </a:rPr>
              <a:t>(de gauche à droite et de haut en bas)</a:t>
            </a:r>
          </a:p>
          <a:p>
            <a:pPr marL="285750" indent="-285750">
              <a:buFontTx/>
              <a:buChar char="-"/>
            </a:pPr>
            <a:r>
              <a:rPr lang="fr-FR" dirty="0" err="1">
                <a:solidFill>
                  <a:schemeClr val="bg1"/>
                </a:solidFill>
              </a:rPr>
              <a:t>Jacöbchen</a:t>
            </a:r>
            <a:r>
              <a:rPr lang="fr-FR" dirty="0">
                <a:solidFill>
                  <a:schemeClr val="bg1"/>
                </a:solidFill>
              </a:rPr>
              <a:t>, Allemagne</a:t>
            </a:r>
          </a:p>
          <a:p>
            <a:pPr marL="285750" indent="-285750">
              <a:buFontTx/>
              <a:buChar char="-"/>
            </a:pPr>
            <a:r>
              <a:rPr lang="fr-FR" dirty="0">
                <a:solidFill>
                  <a:schemeClr val="bg1"/>
                </a:solidFill>
              </a:rPr>
              <a:t>Ariège, France</a:t>
            </a:r>
          </a:p>
          <a:p>
            <a:pPr marL="285750" indent="-285750">
              <a:buFontTx/>
              <a:buChar char="-"/>
            </a:pPr>
            <a:r>
              <a:rPr lang="fr-FR" dirty="0">
                <a:solidFill>
                  <a:schemeClr val="bg1"/>
                </a:solidFill>
              </a:rPr>
              <a:t>Bagnères-de-Bigorre</a:t>
            </a:r>
          </a:p>
          <a:p>
            <a:pPr marL="285750" indent="-285750">
              <a:buFontTx/>
              <a:buChar char="-"/>
            </a:pPr>
            <a:r>
              <a:rPr lang="fr-FR" dirty="0">
                <a:solidFill>
                  <a:schemeClr val="bg1"/>
                </a:solidFill>
              </a:rPr>
              <a:t>Les Hautes Vallées, France</a:t>
            </a:r>
          </a:p>
          <a:p>
            <a:pPr marL="285750" indent="-285750">
              <a:buFontTx/>
              <a:buChar char="-"/>
            </a:pPr>
            <a:r>
              <a:rPr lang="fr-FR" dirty="0">
                <a:solidFill>
                  <a:schemeClr val="bg1"/>
                </a:solidFill>
              </a:rPr>
              <a:t>Bagnères-de-Bigorre</a:t>
            </a:r>
          </a:p>
          <a:p>
            <a:pPr marL="285750" indent="-285750">
              <a:buFontTx/>
              <a:buChar char="-"/>
            </a:pPr>
            <a:r>
              <a:rPr lang="fr-FR" dirty="0">
                <a:solidFill>
                  <a:schemeClr val="bg1"/>
                </a:solidFill>
              </a:rPr>
              <a:t>Les Landes </a:t>
            </a:r>
            <a:r>
              <a:rPr lang="fr-FR" dirty="0" err="1">
                <a:solidFill>
                  <a:schemeClr val="bg1"/>
                </a:solidFill>
              </a:rPr>
              <a:t>Lannemezannaises</a:t>
            </a:r>
            <a:endParaRPr lang="fr-FR" dirty="0">
              <a:solidFill>
                <a:schemeClr val="bg1"/>
              </a:solidFill>
            </a:endParaRPr>
          </a:p>
          <a:p>
            <a:pPr marL="285750" indent="-285750">
              <a:buFontTx/>
              <a:buChar char="-"/>
            </a:pPr>
            <a:r>
              <a:rPr lang="fr-FR" dirty="0">
                <a:solidFill>
                  <a:schemeClr val="bg1"/>
                </a:solidFill>
              </a:rPr>
              <a:t>Bagnères-de-Luchon</a:t>
            </a:r>
          </a:p>
          <a:p>
            <a:pPr marL="285750" indent="-285750">
              <a:buFontTx/>
              <a:buChar char="-"/>
            </a:pPr>
            <a:endParaRPr lang="fr-FR" dirty="0">
              <a:solidFill>
                <a:schemeClr val="bg1"/>
              </a:solidFill>
            </a:endParaRPr>
          </a:p>
          <a:p>
            <a:r>
              <a:rPr lang="fr-FR" sz="1400" dirty="0">
                <a:solidFill>
                  <a:schemeClr val="bg1"/>
                </a:solidFill>
              </a:rPr>
              <a:t>Première moitié du XXe siècle</a:t>
            </a:r>
          </a:p>
          <a:p>
            <a:r>
              <a:rPr lang="fr-FR" sz="1400" dirty="0">
                <a:solidFill>
                  <a:schemeClr val="bg1"/>
                </a:solidFill>
              </a:rPr>
              <a:t>Cartes postales</a:t>
            </a:r>
          </a:p>
        </p:txBody>
      </p:sp>
    </p:spTree>
    <p:extLst>
      <p:ext uri="{BB962C8B-B14F-4D97-AF65-F5344CB8AC3E}">
        <p14:creationId xmlns:p14="http://schemas.microsoft.com/office/powerpoint/2010/main" val="1448495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D53111-1811-4AC2-A0EF-EA5394E1629F}"/>
              </a:ext>
            </a:extLst>
          </p:cNvPr>
          <p:cNvPicPr>
            <a:picLocks noChangeAspect="1"/>
          </p:cNvPicPr>
          <p:nvPr/>
        </p:nvPicPr>
        <p:blipFill rotWithShape="1">
          <a:blip r:embed="rId2">
            <a:extLst>
              <a:ext uri="{28A0092B-C50C-407E-A947-70E740481C1C}">
                <a14:useLocalDpi xmlns:a14="http://schemas.microsoft.com/office/drawing/2010/main" val="0"/>
              </a:ext>
            </a:extLst>
          </a:blip>
          <a:srcRect l="19187" t="8611" r="11425" b="9583"/>
          <a:stretch/>
        </p:blipFill>
        <p:spPr>
          <a:xfrm>
            <a:off x="3171825" y="158279"/>
            <a:ext cx="8429625" cy="5610225"/>
          </a:xfrm>
          <a:prstGeom prst="rect">
            <a:avLst/>
          </a:prstGeom>
        </p:spPr>
      </p:pic>
      <p:sp>
        <p:nvSpPr>
          <p:cNvPr id="2" name="ZoneTexte 1">
            <a:extLst>
              <a:ext uri="{FF2B5EF4-FFF2-40B4-BE49-F238E27FC236}">
                <a16:creationId xmlns:a16="http://schemas.microsoft.com/office/drawing/2014/main" id="{A4179EB8-51B1-4BAA-989E-3207B8B3C5B0}"/>
              </a:ext>
            </a:extLst>
          </p:cNvPr>
          <p:cNvSpPr txBox="1"/>
          <p:nvPr/>
        </p:nvSpPr>
        <p:spPr>
          <a:xfrm>
            <a:off x="495300" y="590550"/>
            <a:ext cx="2247900" cy="2954655"/>
          </a:xfrm>
          <a:prstGeom prst="rect">
            <a:avLst/>
          </a:prstGeom>
          <a:noFill/>
        </p:spPr>
        <p:txBody>
          <a:bodyPr wrap="square" rtlCol="0">
            <a:spAutoFit/>
          </a:bodyPr>
          <a:lstStyle/>
          <a:p>
            <a:r>
              <a:rPr lang="fr-FR" b="1" dirty="0">
                <a:solidFill>
                  <a:schemeClr val="bg1"/>
                </a:solidFill>
              </a:rPr>
              <a:t>COLONEL HARRISON’S AFRICAN PYGMIES</a:t>
            </a:r>
          </a:p>
          <a:p>
            <a:endParaRPr lang="fr-FR" b="1" dirty="0">
              <a:solidFill>
                <a:schemeClr val="bg1"/>
              </a:solidFill>
            </a:endParaRPr>
          </a:p>
          <a:p>
            <a:r>
              <a:rPr lang="fr-FR" b="1" dirty="0">
                <a:solidFill>
                  <a:schemeClr val="bg1"/>
                </a:solidFill>
              </a:rPr>
              <a:t>Paradoxe entre l’origine, le costume, le lieu (bateau) et le « montreur ».</a:t>
            </a:r>
          </a:p>
          <a:p>
            <a:r>
              <a:rPr lang="fr-FR" sz="1400" dirty="0">
                <a:solidFill>
                  <a:schemeClr val="bg1"/>
                </a:solidFill>
              </a:rPr>
              <a:t>Première moitié du XXe siècle</a:t>
            </a:r>
          </a:p>
          <a:p>
            <a:r>
              <a:rPr lang="fr-FR" sz="1400" dirty="0">
                <a:solidFill>
                  <a:schemeClr val="bg1"/>
                </a:solidFill>
              </a:rPr>
              <a:t>Carte postale</a:t>
            </a:r>
          </a:p>
        </p:txBody>
      </p:sp>
    </p:spTree>
    <p:extLst>
      <p:ext uri="{BB962C8B-B14F-4D97-AF65-F5344CB8AC3E}">
        <p14:creationId xmlns:p14="http://schemas.microsoft.com/office/powerpoint/2010/main" val="163025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AAEA484-356A-48EC-8436-8BDFFC7B45F6}"/>
              </a:ext>
            </a:extLst>
          </p:cNvPr>
          <p:cNvPicPr>
            <a:picLocks noChangeAspect="1"/>
          </p:cNvPicPr>
          <p:nvPr/>
        </p:nvPicPr>
        <p:blipFill rotWithShape="1">
          <a:blip r:embed="rId2">
            <a:extLst>
              <a:ext uri="{28A0092B-C50C-407E-A947-70E740481C1C}">
                <a14:useLocalDpi xmlns:a14="http://schemas.microsoft.com/office/drawing/2010/main" val="0"/>
              </a:ext>
            </a:extLst>
          </a:blip>
          <a:srcRect l="33183" t="20540" r="30607" b="20180"/>
          <a:stretch/>
        </p:blipFill>
        <p:spPr>
          <a:xfrm>
            <a:off x="1927700" y="435464"/>
            <a:ext cx="6550956" cy="6054113"/>
          </a:xfrm>
          <a:prstGeom prst="rect">
            <a:avLst/>
          </a:prstGeom>
        </p:spPr>
      </p:pic>
    </p:spTree>
    <p:extLst>
      <p:ext uri="{BB962C8B-B14F-4D97-AF65-F5344CB8AC3E}">
        <p14:creationId xmlns:p14="http://schemas.microsoft.com/office/powerpoint/2010/main" val="259717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90A08F-B8E5-4CCB-AD8C-39B148CC1059}"/>
              </a:ext>
            </a:extLst>
          </p:cNvPr>
          <p:cNvPicPr>
            <a:picLocks noChangeAspect="1"/>
          </p:cNvPicPr>
          <p:nvPr/>
        </p:nvPicPr>
        <p:blipFill rotWithShape="1">
          <a:blip r:embed="rId2">
            <a:extLst>
              <a:ext uri="{28A0092B-C50C-407E-A947-70E740481C1C}">
                <a14:useLocalDpi xmlns:a14="http://schemas.microsoft.com/office/drawing/2010/main" val="0"/>
              </a:ext>
            </a:extLst>
          </a:blip>
          <a:srcRect l="10954" r="7427" b="3889"/>
          <a:stretch/>
        </p:blipFill>
        <p:spPr>
          <a:xfrm>
            <a:off x="1314450" y="66675"/>
            <a:ext cx="9915526" cy="6591300"/>
          </a:xfrm>
          <a:prstGeom prst="rect">
            <a:avLst/>
          </a:prstGeom>
        </p:spPr>
      </p:pic>
    </p:spTree>
    <p:extLst>
      <p:ext uri="{BB962C8B-B14F-4D97-AF65-F5344CB8AC3E}">
        <p14:creationId xmlns:p14="http://schemas.microsoft.com/office/powerpoint/2010/main" val="4214869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45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796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8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23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8573F12-42EF-4CC1-986F-258433D26B8F}"/>
              </a:ext>
            </a:extLst>
          </p:cNvPr>
          <p:cNvPicPr>
            <a:picLocks noChangeAspect="1"/>
          </p:cNvPicPr>
          <p:nvPr/>
        </p:nvPicPr>
        <p:blipFill rotWithShape="1">
          <a:blip r:embed="rId2">
            <a:extLst>
              <a:ext uri="{28A0092B-C50C-407E-A947-70E740481C1C}">
                <a14:useLocalDpi xmlns:a14="http://schemas.microsoft.com/office/drawing/2010/main" val="0"/>
              </a:ext>
            </a:extLst>
          </a:blip>
          <a:srcRect l="27996" t="26306" r="27453" b="16757"/>
          <a:stretch/>
        </p:blipFill>
        <p:spPr>
          <a:xfrm>
            <a:off x="361858" y="203885"/>
            <a:ext cx="6120549" cy="4415739"/>
          </a:xfrm>
          <a:prstGeom prst="rect">
            <a:avLst/>
          </a:prstGeom>
        </p:spPr>
      </p:pic>
      <p:pic>
        <p:nvPicPr>
          <p:cNvPr id="5" name="Image 4">
            <a:extLst>
              <a:ext uri="{FF2B5EF4-FFF2-40B4-BE49-F238E27FC236}">
                <a16:creationId xmlns:a16="http://schemas.microsoft.com/office/drawing/2014/main" id="{71D1F27B-5D93-4CA3-9523-90BBDA5CB92D}"/>
              </a:ext>
            </a:extLst>
          </p:cNvPr>
          <p:cNvPicPr>
            <a:picLocks noChangeAspect="1"/>
          </p:cNvPicPr>
          <p:nvPr/>
        </p:nvPicPr>
        <p:blipFill rotWithShape="1">
          <a:blip r:embed="rId3">
            <a:extLst>
              <a:ext uri="{28A0092B-C50C-407E-A947-70E740481C1C}">
                <a14:useLocalDpi xmlns:a14="http://schemas.microsoft.com/office/drawing/2010/main" val="0"/>
              </a:ext>
            </a:extLst>
          </a:blip>
          <a:srcRect t="19167"/>
          <a:stretch/>
        </p:blipFill>
        <p:spPr>
          <a:xfrm>
            <a:off x="7065398" y="0"/>
            <a:ext cx="4783701" cy="6849804"/>
          </a:xfrm>
          <a:prstGeom prst="rect">
            <a:avLst/>
          </a:prstGeom>
        </p:spPr>
      </p:pic>
      <p:sp>
        <p:nvSpPr>
          <p:cNvPr id="2" name="ZoneTexte 1">
            <a:extLst>
              <a:ext uri="{FF2B5EF4-FFF2-40B4-BE49-F238E27FC236}">
                <a16:creationId xmlns:a16="http://schemas.microsoft.com/office/drawing/2014/main" id="{94C4BA7F-DD9C-459A-AAFD-EFA5D8D524C8}"/>
              </a:ext>
            </a:extLst>
          </p:cNvPr>
          <p:cNvSpPr txBox="1"/>
          <p:nvPr/>
        </p:nvSpPr>
        <p:spPr>
          <a:xfrm>
            <a:off x="2819400" y="5686425"/>
            <a:ext cx="4503173" cy="1077218"/>
          </a:xfrm>
          <a:prstGeom prst="rect">
            <a:avLst/>
          </a:prstGeom>
          <a:noFill/>
        </p:spPr>
        <p:txBody>
          <a:bodyPr wrap="square" rtlCol="0">
            <a:spAutoFit/>
          </a:bodyPr>
          <a:lstStyle/>
          <a:p>
            <a:r>
              <a:rPr lang="fr-FR" b="1" dirty="0">
                <a:solidFill>
                  <a:schemeClr val="bg1"/>
                </a:solidFill>
              </a:rPr>
              <a:t>Cliché d’une publicité, un nom de coq nain pour des soldats de petite taille.</a:t>
            </a:r>
          </a:p>
          <a:p>
            <a:r>
              <a:rPr lang="fr-FR" sz="1400" dirty="0">
                <a:solidFill>
                  <a:schemeClr val="bg1"/>
                </a:solidFill>
              </a:rPr>
              <a:t>Première moitié du XXe siècle</a:t>
            </a:r>
          </a:p>
          <a:p>
            <a:r>
              <a:rPr lang="fr-FR" sz="1400" dirty="0" err="1">
                <a:solidFill>
                  <a:schemeClr val="bg1"/>
                </a:solidFill>
              </a:rPr>
              <a:t>Wallpaper</a:t>
            </a:r>
            <a:endParaRPr lang="fr-FR" sz="1400" dirty="0">
              <a:solidFill>
                <a:schemeClr val="bg1"/>
              </a:solidFill>
            </a:endParaRPr>
          </a:p>
        </p:txBody>
      </p:sp>
    </p:spTree>
    <p:extLst>
      <p:ext uri="{BB962C8B-B14F-4D97-AF65-F5344CB8AC3E}">
        <p14:creationId xmlns:p14="http://schemas.microsoft.com/office/powerpoint/2010/main" val="398229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BF83FE2-97EA-491B-984C-1FA258770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0"/>
            <a:ext cx="12148457" cy="6858000"/>
          </a:xfrm>
          <a:prstGeom prst="rect">
            <a:avLst/>
          </a:prstGeom>
        </p:spPr>
      </p:pic>
    </p:spTree>
    <p:extLst>
      <p:ext uri="{BB962C8B-B14F-4D97-AF65-F5344CB8AC3E}">
        <p14:creationId xmlns:p14="http://schemas.microsoft.com/office/powerpoint/2010/main" val="320358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78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32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15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4190363-BE91-4A5B-A760-DBB0DFB71F76}"/>
              </a:ext>
            </a:extLst>
          </p:cNvPr>
          <p:cNvPicPr>
            <a:picLocks noChangeAspect="1"/>
          </p:cNvPicPr>
          <p:nvPr/>
        </p:nvPicPr>
        <p:blipFill rotWithShape="1">
          <a:blip r:embed="rId2">
            <a:extLst>
              <a:ext uri="{28A0092B-C50C-407E-A947-70E740481C1C}">
                <a14:useLocalDpi xmlns:a14="http://schemas.microsoft.com/office/drawing/2010/main" val="0"/>
              </a:ext>
            </a:extLst>
          </a:blip>
          <a:srcRect l="6167" t="32432" r="6698" b="30991"/>
          <a:stretch/>
        </p:blipFill>
        <p:spPr>
          <a:xfrm>
            <a:off x="2446638" y="772456"/>
            <a:ext cx="5325763" cy="3960182"/>
          </a:xfrm>
          <a:prstGeom prst="rect">
            <a:avLst/>
          </a:prstGeom>
        </p:spPr>
      </p:pic>
    </p:spTree>
    <p:extLst>
      <p:ext uri="{BB962C8B-B14F-4D97-AF65-F5344CB8AC3E}">
        <p14:creationId xmlns:p14="http://schemas.microsoft.com/office/powerpoint/2010/main" val="1745306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409</Words>
  <Application>Microsoft Office PowerPoint</Application>
  <PresentationFormat>Grand écran</PresentationFormat>
  <Paragraphs>83</Paragraphs>
  <Slides>35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35</vt:i4>
      </vt:variant>
    </vt:vector>
  </HeadingPairs>
  <TitlesOfParts>
    <vt:vector size="39" baseType="lpstr">
      <vt:lpstr>Arial</vt:lpstr>
      <vt:lpstr>Calibri</vt:lpstr>
      <vt:lpstr>Calibri Light</vt:lpstr>
      <vt:lpstr>Thème Office</vt:lpstr>
      <vt:lpstr>TOUTES PROPORTIONS GARDÉES... NAINS, HERCULES ET GÉANTS. COLLECTION CLAUDE RIBOUILLAULT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sophie.dehorter@orange.fr</dc:creator>
  <cp:lastModifiedBy>sophie.dehorter@orange.fr</cp:lastModifiedBy>
  <cp:revision>14</cp:revision>
  <dcterms:created xsi:type="dcterms:W3CDTF">2017-09-23T17:18:35Z</dcterms:created>
  <dcterms:modified xsi:type="dcterms:W3CDTF">2017-09-24T17:19:45Z</dcterms:modified>
</cp:coreProperties>
</file>