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7" r:id="rId3"/>
    <p:sldId id="321" r:id="rId4"/>
    <p:sldId id="318" r:id="rId5"/>
    <p:sldId id="262" r:id="rId6"/>
    <p:sldId id="281" r:id="rId7"/>
    <p:sldId id="283" r:id="rId8"/>
    <p:sldId id="282" r:id="rId9"/>
    <p:sldId id="316" r:id="rId10"/>
    <p:sldId id="265" r:id="rId11"/>
    <p:sldId id="305" r:id="rId12"/>
    <p:sldId id="263" r:id="rId13"/>
    <p:sldId id="304" r:id="rId14"/>
    <p:sldId id="319" r:id="rId15"/>
    <p:sldId id="264" r:id="rId16"/>
    <p:sldId id="273" r:id="rId17"/>
    <p:sldId id="314" r:id="rId18"/>
    <p:sldId id="274" r:id="rId19"/>
    <p:sldId id="307" r:id="rId20"/>
    <p:sldId id="315" r:id="rId21"/>
    <p:sldId id="275" r:id="rId22"/>
    <p:sldId id="276" r:id="rId23"/>
    <p:sldId id="277" r:id="rId24"/>
    <p:sldId id="278" r:id="rId25"/>
    <p:sldId id="279" r:id="rId26"/>
    <p:sldId id="280" r:id="rId27"/>
    <p:sldId id="308" r:id="rId28"/>
    <p:sldId id="284" r:id="rId29"/>
    <p:sldId id="285" r:id="rId30"/>
    <p:sldId id="286" r:id="rId31"/>
    <p:sldId id="287" r:id="rId32"/>
    <p:sldId id="288" r:id="rId33"/>
    <p:sldId id="289" r:id="rId34"/>
    <p:sldId id="290" r:id="rId35"/>
    <p:sldId id="291" r:id="rId36"/>
    <p:sldId id="313" r:id="rId37"/>
    <p:sldId id="292" r:id="rId38"/>
    <p:sldId id="312" r:id="rId39"/>
    <p:sldId id="293" r:id="rId40"/>
    <p:sldId id="294" r:id="rId41"/>
    <p:sldId id="295" r:id="rId42"/>
    <p:sldId id="296" r:id="rId43"/>
    <p:sldId id="320" r:id="rId44"/>
    <p:sldId id="306" r:id="rId45"/>
    <p:sldId id="297" r:id="rId46"/>
    <p:sldId id="298" r:id="rId47"/>
    <p:sldId id="299" r:id="rId48"/>
    <p:sldId id="300" r:id="rId49"/>
    <p:sldId id="301" r:id="rId50"/>
    <p:sldId id="311" r:id="rId51"/>
    <p:sldId id="302" r:id="rId52"/>
    <p:sldId id="309" r:id="rId53"/>
    <p:sldId id="310" r:id="rId54"/>
    <p:sldId id="303" r:id="rId5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58" y="2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93BC1D-E055-488C-8AD9-A014BAD3D5A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591EA787-DEA1-4495-B404-3534146B66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a:extLst>
              <a:ext uri="{FF2B5EF4-FFF2-40B4-BE49-F238E27FC236}">
                <a16:creationId xmlns:a16="http://schemas.microsoft.com/office/drawing/2014/main" id="{41CEF808-19F9-4A5A-9154-4BA80058F74D}"/>
              </a:ext>
            </a:extLst>
          </p:cNvPr>
          <p:cNvSpPr>
            <a:spLocks noGrp="1"/>
          </p:cNvSpPr>
          <p:nvPr>
            <p:ph type="dt" sz="half" idx="10"/>
          </p:nvPr>
        </p:nvSpPr>
        <p:spPr/>
        <p:txBody>
          <a:bodyPr/>
          <a:lstStyle/>
          <a:p>
            <a:fld id="{A9F2AA47-5798-4D9F-82F6-8917936D685D}" type="datetimeFigureOut">
              <a:rPr lang="fr-FR" smtClean="0"/>
              <a:t>19/09/2017</a:t>
            </a:fld>
            <a:endParaRPr lang="fr-FR"/>
          </a:p>
        </p:txBody>
      </p:sp>
      <p:sp>
        <p:nvSpPr>
          <p:cNvPr id="5" name="Espace réservé du pied de page 4">
            <a:extLst>
              <a:ext uri="{FF2B5EF4-FFF2-40B4-BE49-F238E27FC236}">
                <a16:creationId xmlns:a16="http://schemas.microsoft.com/office/drawing/2014/main" id="{4DB494FA-F7B5-40BC-919F-1C42B44728F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2A5E976-DCBD-4F9B-914F-B8D1076A178C}"/>
              </a:ext>
            </a:extLst>
          </p:cNvPr>
          <p:cNvSpPr>
            <a:spLocks noGrp="1"/>
          </p:cNvSpPr>
          <p:nvPr>
            <p:ph type="sldNum" sz="quarter" idx="12"/>
          </p:nvPr>
        </p:nvSpPr>
        <p:spPr/>
        <p:txBody>
          <a:bodyPr/>
          <a:lstStyle/>
          <a:p>
            <a:fld id="{2E405268-FDD6-4C1E-BE7C-466DE9EF2E13}" type="slidenum">
              <a:rPr lang="fr-FR" smtClean="0"/>
              <a:t>‹N°›</a:t>
            </a:fld>
            <a:endParaRPr lang="fr-FR"/>
          </a:p>
        </p:txBody>
      </p:sp>
    </p:spTree>
    <p:extLst>
      <p:ext uri="{BB962C8B-B14F-4D97-AF65-F5344CB8AC3E}">
        <p14:creationId xmlns:p14="http://schemas.microsoft.com/office/powerpoint/2010/main" val="2857758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26A16E-8F41-41A2-8A03-A1023566AC5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B473748-C9FD-426F-B2F5-E3D939B62A69}"/>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6D48742-F089-41F5-A9AB-F0282A29233E}"/>
              </a:ext>
            </a:extLst>
          </p:cNvPr>
          <p:cNvSpPr>
            <a:spLocks noGrp="1"/>
          </p:cNvSpPr>
          <p:nvPr>
            <p:ph type="dt" sz="half" idx="10"/>
          </p:nvPr>
        </p:nvSpPr>
        <p:spPr/>
        <p:txBody>
          <a:bodyPr/>
          <a:lstStyle/>
          <a:p>
            <a:fld id="{A9F2AA47-5798-4D9F-82F6-8917936D685D}" type="datetimeFigureOut">
              <a:rPr lang="fr-FR" smtClean="0"/>
              <a:t>19/09/2017</a:t>
            </a:fld>
            <a:endParaRPr lang="fr-FR"/>
          </a:p>
        </p:txBody>
      </p:sp>
      <p:sp>
        <p:nvSpPr>
          <p:cNvPr id="5" name="Espace réservé du pied de page 4">
            <a:extLst>
              <a:ext uri="{FF2B5EF4-FFF2-40B4-BE49-F238E27FC236}">
                <a16:creationId xmlns:a16="http://schemas.microsoft.com/office/drawing/2014/main" id="{855CD017-D1D3-4B53-842A-00EE9AA5260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95EE510-1086-4785-91B9-6606B3332219}"/>
              </a:ext>
            </a:extLst>
          </p:cNvPr>
          <p:cNvSpPr>
            <a:spLocks noGrp="1"/>
          </p:cNvSpPr>
          <p:nvPr>
            <p:ph type="sldNum" sz="quarter" idx="12"/>
          </p:nvPr>
        </p:nvSpPr>
        <p:spPr/>
        <p:txBody>
          <a:bodyPr/>
          <a:lstStyle/>
          <a:p>
            <a:fld id="{2E405268-FDD6-4C1E-BE7C-466DE9EF2E13}" type="slidenum">
              <a:rPr lang="fr-FR" smtClean="0"/>
              <a:t>‹N°›</a:t>
            </a:fld>
            <a:endParaRPr lang="fr-FR"/>
          </a:p>
        </p:txBody>
      </p:sp>
    </p:spTree>
    <p:extLst>
      <p:ext uri="{BB962C8B-B14F-4D97-AF65-F5344CB8AC3E}">
        <p14:creationId xmlns:p14="http://schemas.microsoft.com/office/powerpoint/2010/main" val="1347520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A272BF91-4FC7-4B82-BFAE-7C2604B884C9}"/>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7F88CE9-0DC0-4C81-8072-1FBA538E2317}"/>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45A8762-B18F-4FC6-8CF0-0027AD5678FE}"/>
              </a:ext>
            </a:extLst>
          </p:cNvPr>
          <p:cNvSpPr>
            <a:spLocks noGrp="1"/>
          </p:cNvSpPr>
          <p:nvPr>
            <p:ph type="dt" sz="half" idx="10"/>
          </p:nvPr>
        </p:nvSpPr>
        <p:spPr/>
        <p:txBody>
          <a:bodyPr/>
          <a:lstStyle/>
          <a:p>
            <a:fld id="{A9F2AA47-5798-4D9F-82F6-8917936D685D}" type="datetimeFigureOut">
              <a:rPr lang="fr-FR" smtClean="0"/>
              <a:t>19/09/2017</a:t>
            </a:fld>
            <a:endParaRPr lang="fr-FR"/>
          </a:p>
        </p:txBody>
      </p:sp>
      <p:sp>
        <p:nvSpPr>
          <p:cNvPr id="5" name="Espace réservé du pied de page 4">
            <a:extLst>
              <a:ext uri="{FF2B5EF4-FFF2-40B4-BE49-F238E27FC236}">
                <a16:creationId xmlns:a16="http://schemas.microsoft.com/office/drawing/2014/main" id="{19AF9363-089E-4DC4-8BAC-BC713CE9079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94B82D9-990E-4F57-AF6C-D12B79164ECF}"/>
              </a:ext>
            </a:extLst>
          </p:cNvPr>
          <p:cNvSpPr>
            <a:spLocks noGrp="1"/>
          </p:cNvSpPr>
          <p:nvPr>
            <p:ph type="sldNum" sz="quarter" idx="12"/>
          </p:nvPr>
        </p:nvSpPr>
        <p:spPr/>
        <p:txBody>
          <a:bodyPr/>
          <a:lstStyle/>
          <a:p>
            <a:fld id="{2E405268-FDD6-4C1E-BE7C-466DE9EF2E13}" type="slidenum">
              <a:rPr lang="fr-FR" smtClean="0"/>
              <a:t>‹N°›</a:t>
            </a:fld>
            <a:endParaRPr lang="fr-FR"/>
          </a:p>
        </p:txBody>
      </p:sp>
    </p:spTree>
    <p:extLst>
      <p:ext uri="{BB962C8B-B14F-4D97-AF65-F5344CB8AC3E}">
        <p14:creationId xmlns:p14="http://schemas.microsoft.com/office/powerpoint/2010/main" val="2059526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7EA2C9-D0A7-494C-BFA0-A7646FEBE04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70C900F-EF25-465B-AE50-BB094F239632}"/>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C3D7606-4C32-41DF-900F-3EA86FE74D33}"/>
              </a:ext>
            </a:extLst>
          </p:cNvPr>
          <p:cNvSpPr>
            <a:spLocks noGrp="1"/>
          </p:cNvSpPr>
          <p:nvPr>
            <p:ph type="dt" sz="half" idx="10"/>
          </p:nvPr>
        </p:nvSpPr>
        <p:spPr/>
        <p:txBody>
          <a:bodyPr/>
          <a:lstStyle/>
          <a:p>
            <a:fld id="{A9F2AA47-5798-4D9F-82F6-8917936D685D}" type="datetimeFigureOut">
              <a:rPr lang="fr-FR" smtClean="0"/>
              <a:t>19/09/2017</a:t>
            </a:fld>
            <a:endParaRPr lang="fr-FR"/>
          </a:p>
        </p:txBody>
      </p:sp>
      <p:sp>
        <p:nvSpPr>
          <p:cNvPr id="5" name="Espace réservé du pied de page 4">
            <a:extLst>
              <a:ext uri="{FF2B5EF4-FFF2-40B4-BE49-F238E27FC236}">
                <a16:creationId xmlns:a16="http://schemas.microsoft.com/office/drawing/2014/main" id="{E8C8EEDD-26F0-4F66-ABD1-A36728EEAC0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43733F1-2354-48D5-AE29-7763BC553F7B}"/>
              </a:ext>
            </a:extLst>
          </p:cNvPr>
          <p:cNvSpPr>
            <a:spLocks noGrp="1"/>
          </p:cNvSpPr>
          <p:nvPr>
            <p:ph type="sldNum" sz="quarter" idx="12"/>
          </p:nvPr>
        </p:nvSpPr>
        <p:spPr/>
        <p:txBody>
          <a:bodyPr/>
          <a:lstStyle/>
          <a:p>
            <a:fld id="{2E405268-FDD6-4C1E-BE7C-466DE9EF2E13}" type="slidenum">
              <a:rPr lang="fr-FR" smtClean="0"/>
              <a:t>‹N°›</a:t>
            </a:fld>
            <a:endParaRPr lang="fr-FR"/>
          </a:p>
        </p:txBody>
      </p:sp>
    </p:spTree>
    <p:extLst>
      <p:ext uri="{BB962C8B-B14F-4D97-AF65-F5344CB8AC3E}">
        <p14:creationId xmlns:p14="http://schemas.microsoft.com/office/powerpoint/2010/main" val="1602709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590B34-E63E-4BD7-8A2E-D161A9CE825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92C5E23-8379-4741-B54C-6E0E8BDC92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AB7ABE24-1E57-4043-AD74-9680C2733524}"/>
              </a:ext>
            </a:extLst>
          </p:cNvPr>
          <p:cNvSpPr>
            <a:spLocks noGrp="1"/>
          </p:cNvSpPr>
          <p:nvPr>
            <p:ph type="dt" sz="half" idx="10"/>
          </p:nvPr>
        </p:nvSpPr>
        <p:spPr/>
        <p:txBody>
          <a:bodyPr/>
          <a:lstStyle/>
          <a:p>
            <a:fld id="{A9F2AA47-5798-4D9F-82F6-8917936D685D}" type="datetimeFigureOut">
              <a:rPr lang="fr-FR" smtClean="0"/>
              <a:t>19/09/2017</a:t>
            </a:fld>
            <a:endParaRPr lang="fr-FR"/>
          </a:p>
        </p:txBody>
      </p:sp>
      <p:sp>
        <p:nvSpPr>
          <p:cNvPr id="5" name="Espace réservé du pied de page 4">
            <a:extLst>
              <a:ext uri="{FF2B5EF4-FFF2-40B4-BE49-F238E27FC236}">
                <a16:creationId xmlns:a16="http://schemas.microsoft.com/office/drawing/2014/main" id="{1ED4045B-9927-4596-8552-C8E6D6F0616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48F9DFD-E9AE-4A0E-AC10-CC06E5C8DD8B}"/>
              </a:ext>
            </a:extLst>
          </p:cNvPr>
          <p:cNvSpPr>
            <a:spLocks noGrp="1"/>
          </p:cNvSpPr>
          <p:nvPr>
            <p:ph type="sldNum" sz="quarter" idx="12"/>
          </p:nvPr>
        </p:nvSpPr>
        <p:spPr/>
        <p:txBody>
          <a:bodyPr/>
          <a:lstStyle/>
          <a:p>
            <a:fld id="{2E405268-FDD6-4C1E-BE7C-466DE9EF2E13}" type="slidenum">
              <a:rPr lang="fr-FR" smtClean="0"/>
              <a:t>‹N°›</a:t>
            </a:fld>
            <a:endParaRPr lang="fr-FR"/>
          </a:p>
        </p:txBody>
      </p:sp>
    </p:spTree>
    <p:extLst>
      <p:ext uri="{BB962C8B-B14F-4D97-AF65-F5344CB8AC3E}">
        <p14:creationId xmlns:p14="http://schemas.microsoft.com/office/powerpoint/2010/main" val="2337092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F72FB-A40F-4428-82F2-871EEDC34B8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361FD0B-6129-4013-9D65-313B4193D07B}"/>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F35610DE-E6E8-419C-AEB6-8CE6B0598FA0}"/>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A01377F5-59BC-4A42-AA3A-FAEC11DD2CD0}"/>
              </a:ext>
            </a:extLst>
          </p:cNvPr>
          <p:cNvSpPr>
            <a:spLocks noGrp="1"/>
          </p:cNvSpPr>
          <p:nvPr>
            <p:ph type="dt" sz="half" idx="10"/>
          </p:nvPr>
        </p:nvSpPr>
        <p:spPr/>
        <p:txBody>
          <a:bodyPr/>
          <a:lstStyle/>
          <a:p>
            <a:fld id="{A9F2AA47-5798-4D9F-82F6-8917936D685D}" type="datetimeFigureOut">
              <a:rPr lang="fr-FR" smtClean="0"/>
              <a:t>19/09/2017</a:t>
            </a:fld>
            <a:endParaRPr lang="fr-FR"/>
          </a:p>
        </p:txBody>
      </p:sp>
      <p:sp>
        <p:nvSpPr>
          <p:cNvPr id="6" name="Espace réservé du pied de page 5">
            <a:extLst>
              <a:ext uri="{FF2B5EF4-FFF2-40B4-BE49-F238E27FC236}">
                <a16:creationId xmlns:a16="http://schemas.microsoft.com/office/drawing/2014/main" id="{E7E85125-5806-440B-B787-C5077F51222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DAEDFBC-380B-4F74-B07A-D408543AB3A0}"/>
              </a:ext>
            </a:extLst>
          </p:cNvPr>
          <p:cNvSpPr>
            <a:spLocks noGrp="1"/>
          </p:cNvSpPr>
          <p:nvPr>
            <p:ph type="sldNum" sz="quarter" idx="12"/>
          </p:nvPr>
        </p:nvSpPr>
        <p:spPr/>
        <p:txBody>
          <a:bodyPr/>
          <a:lstStyle/>
          <a:p>
            <a:fld id="{2E405268-FDD6-4C1E-BE7C-466DE9EF2E13}" type="slidenum">
              <a:rPr lang="fr-FR" smtClean="0"/>
              <a:t>‹N°›</a:t>
            </a:fld>
            <a:endParaRPr lang="fr-FR"/>
          </a:p>
        </p:txBody>
      </p:sp>
    </p:spTree>
    <p:extLst>
      <p:ext uri="{BB962C8B-B14F-4D97-AF65-F5344CB8AC3E}">
        <p14:creationId xmlns:p14="http://schemas.microsoft.com/office/powerpoint/2010/main" val="3083663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734022-B23A-44B4-B810-8D86282214C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1D345389-5F67-4F53-B55A-37CFFFEE5F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AB9E6E4A-4D5E-4544-B43A-70E4EC8E9A1C}"/>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BAB91F6-F3B2-4618-959F-79253526EE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4F8EADF2-A848-4D7A-A340-336BA12101C2}"/>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D97C9588-1E30-4CE7-A5F1-7992CA4EA957}"/>
              </a:ext>
            </a:extLst>
          </p:cNvPr>
          <p:cNvSpPr>
            <a:spLocks noGrp="1"/>
          </p:cNvSpPr>
          <p:nvPr>
            <p:ph type="dt" sz="half" idx="10"/>
          </p:nvPr>
        </p:nvSpPr>
        <p:spPr/>
        <p:txBody>
          <a:bodyPr/>
          <a:lstStyle/>
          <a:p>
            <a:fld id="{A9F2AA47-5798-4D9F-82F6-8917936D685D}" type="datetimeFigureOut">
              <a:rPr lang="fr-FR" smtClean="0"/>
              <a:t>19/09/2017</a:t>
            </a:fld>
            <a:endParaRPr lang="fr-FR"/>
          </a:p>
        </p:txBody>
      </p:sp>
      <p:sp>
        <p:nvSpPr>
          <p:cNvPr id="8" name="Espace réservé du pied de page 7">
            <a:extLst>
              <a:ext uri="{FF2B5EF4-FFF2-40B4-BE49-F238E27FC236}">
                <a16:creationId xmlns:a16="http://schemas.microsoft.com/office/drawing/2014/main" id="{DEF38B66-AE9E-45F3-B8C0-98D5AAF58DE5}"/>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35424C94-BC45-41D0-AEA4-A7517C512FD7}"/>
              </a:ext>
            </a:extLst>
          </p:cNvPr>
          <p:cNvSpPr>
            <a:spLocks noGrp="1"/>
          </p:cNvSpPr>
          <p:nvPr>
            <p:ph type="sldNum" sz="quarter" idx="12"/>
          </p:nvPr>
        </p:nvSpPr>
        <p:spPr/>
        <p:txBody>
          <a:bodyPr/>
          <a:lstStyle/>
          <a:p>
            <a:fld id="{2E405268-FDD6-4C1E-BE7C-466DE9EF2E13}" type="slidenum">
              <a:rPr lang="fr-FR" smtClean="0"/>
              <a:t>‹N°›</a:t>
            </a:fld>
            <a:endParaRPr lang="fr-FR"/>
          </a:p>
        </p:txBody>
      </p:sp>
    </p:spTree>
    <p:extLst>
      <p:ext uri="{BB962C8B-B14F-4D97-AF65-F5344CB8AC3E}">
        <p14:creationId xmlns:p14="http://schemas.microsoft.com/office/powerpoint/2010/main" val="3230636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82077E-BE65-4521-A4D3-12B7C118D76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74B94491-3DF3-4475-B544-0FFA11FF0628}"/>
              </a:ext>
            </a:extLst>
          </p:cNvPr>
          <p:cNvSpPr>
            <a:spLocks noGrp="1"/>
          </p:cNvSpPr>
          <p:nvPr>
            <p:ph type="dt" sz="half" idx="10"/>
          </p:nvPr>
        </p:nvSpPr>
        <p:spPr/>
        <p:txBody>
          <a:bodyPr/>
          <a:lstStyle/>
          <a:p>
            <a:fld id="{A9F2AA47-5798-4D9F-82F6-8917936D685D}" type="datetimeFigureOut">
              <a:rPr lang="fr-FR" smtClean="0"/>
              <a:t>19/09/2017</a:t>
            </a:fld>
            <a:endParaRPr lang="fr-FR"/>
          </a:p>
        </p:txBody>
      </p:sp>
      <p:sp>
        <p:nvSpPr>
          <p:cNvPr id="4" name="Espace réservé du pied de page 3">
            <a:extLst>
              <a:ext uri="{FF2B5EF4-FFF2-40B4-BE49-F238E27FC236}">
                <a16:creationId xmlns:a16="http://schemas.microsoft.com/office/drawing/2014/main" id="{A1CF033C-7910-4D44-A7D7-37F0AFB7808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247B706-53FE-4C4B-AC28-E8A9B8C983E0}"/>
              </a:ext>
            </a:extLst>
          </p:cNvPr>
          <p:cNvSpPr>
            <a:spLocks noGrp="1"/>
          </p:cNvSpPr>
          <p:nvPr>
            <p:ph type="sldNum" sz="quarter" idx="12"/>
          </p:nvPr>
        </p:nvSpPr>
        <p:spPr/>
        <p:txBody>
          <a:bodyPr/>
          <a:lstStyle/>
          <a:p>
            <a:fld id="{2E405268-FDD6-4C1E-BE7C-466DE9EF2E13}" type="slidenum">
              <a:rPr lang="fr-FR" smtClean="0"/>
              <a:t>‹N°›</a:t>
            </a:fld>
            <a:endParaRPr lang="fr-FR"/>
          </a:p>
        </p:txBody>
      </p:sp>
    </p:spTree>
    <p:extLst>
      <p:ext uri="{BB962C8B-B14F-4D97-AF65-F5344CB8AC3E}">
        <p14:creationId xmlns:p14="http://schemas.microsoft.com/office/powerpoint/2010/main" val="4099321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FB6872B-A9D9-4E0E-A500-F01F04F479C2}"/>
              </a:ext>
            </a:extLst>
          </p:cNvPr>
          <p:cNvSpPr>
            <a:spLocks noGrp="1"/>
          </p:cNvSpPr>
          <p:nvPr>
            <p:ph type="dt" sz="half" idx="10"/>
          </p:nvPr>
        </p:nvSpPr>
        <p:spPr/>
        <p:txBody>
          <a:bodyPr/>
          <a:lstStyle/>
          <a:p>
            <a:fld id="{A9F2AA47-5798-4D9F-82F6-8917936D685D}" type="datetimeFigureOut">
              <a:rPr lang="fr-FR" smtClean="0"/>
              <a:t>19/09/2017</a:t>
            </a:fld>
            <a:endParaRPr lang="fr-FR"/>
          </a:p>
        </p:txBody>
      </p:sp>
      <p:sp>
        <p:nvSpPr>
          <p:cNvPr id="3" name="Espace réservé du pied de page 2">
            <a:extLst>
              <a:ext uri="{FF2B5EF4-FFF2-40B4-BE49-F238E27FC236}">
                <a16:creationId xmlns:a16="http://schemas.microsoft.com/office/drawing/2014/main" id="{CF6C684C-4894-4BBF-A04A-10B5BFEB854D}"/>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8FAF43B0-0998-4D16-8ED6-D575CB020461}"/>
              </a:ext>
            </a:extLst>
          </p:cNvPr>
          <p:cNvSpPr>
            <a:spLocks noGrp="1"/>
          </p:cNvSpPr>
          <p:nvPr>
            <p:ph type="sldNum" sz="quarter" idx="12"/>
          </p:nvPr>
        </p:nvSpPr>
        <p:spPr/>
        <p:txBody>
          <a:bodyPr/>
          <a:lstStyle/>
          <a:p>
            <a:fld id="{2E405268-FDD6-4C1E-BE7C-466DE9EF2E13}" type="slidenum">
              <a:rPr lang="fr-FR" smtClean="0"/>
              <a:t>‹N°›</a:t>
            </a:fld>
            <a:endParaRPr lang="fr-FR"/>
          </a:p>
        </p:txBody>
      </p:sp>
    </p:spTree>
    <p:extLst>
      <p:ext uri="{BB962C8B-B14F-4D97-AF65-F5344CB8AC3E}">
        <p14:creationId xmlns:p14="http://schemas.microsoft.com/office/powerpoint/2010/main" val="305130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21A32C-9F3F-4FC8-8B40-8D902153110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F1126B3C-4630-4728-A5FF-3EF4DDA9EA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2D7C13D3-5089-438A-8CEB-269900D589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A36FC272-27DC-460A-8A34-A3F19DBC5259}"/>
              </a:ext>
            </a:extLst>
          </p:cNvPr>
          <p:cNvSpPr>
            <a:spLocks noGrp="1"/>
          </p:cNvSpPr>
          <p:nvPr>
            <p:ph type="dt" sz="half" idx="10"/>
          </p:nvPr>
        </p:nvSpPr>
        <p:spPr/>
        <p:txBody>
          <a:bodyPr/>
          <a:lstStyle/>
          <a:p>
            <a:fld id="{A9F2AA47-5798-4D9F-82F6-8917936D685D}" type="datetimeFigureOut">
              <a:rPr lang="fr-FR" smtClean="0"/>
              <a:t>19/09/2017</a:t>
            </a:fld>
            <a:endParaRPr lang="fr-FR"/>
          </a:p>
        </p:txBody>
      </p:sp>
      <p:sp>
        <p:nvSpPr>
          <p:cNvPr id="6" name="Espace réservé du pied de page 5">
            <a:extLst>
              <a:ext uri="{FF2B5EF4-FFF2-40B4-BE49-F238E27FC236}">
                <a16:creationId xmlns:a16="http://schemas.microsoft.com/office/drawing/2014/main" id="{0EE78D2A-0E96-43F4-9AC9-EA0B5FD1929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0E26557-642D-4D67-838B-E4ED34BB006D}"/>
              </a:ext>
            </a:extLst>
          </p:cNvPr>
          <p:cNvSpPr>
            <a:spLocks noGrp="1"/>
          </p:cNvSpPr>
          <p:nvPr>
            <p:ph type="sldNum" sz="quarter" idx="12"/>
          </p:nvPr>
        </p:nvSpPr>
        <p:spPr/>
        <p:txBody>
          <a:bodyPr/>
          <a:lstStyle/>
          <a:p>
            <a:fld id="{2E405268-FDD6-4C1E-BE7C-466DE9EF2E13}" type="slidenum">
              <a:rPr lang="fr-FR" smtClean="0"/>
              <a:t>‹N°›</a:t>
            </a:fld>
            <a:endParaRPr lang="fr-FR"/>
          </a:p>
        </p:txBody>
      </p:sp>
    </p:spTree>
    <p:extLst>
      <p:ext uri="{BB962C8B-B14F-4D97-AF65-F5344CB8AC3E}">
        <p14:creationId xmlns:p14="http://schemas.microsoft.com/office/powerpoint/2010/main" val="1297860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93369C-35C1-4354-A385-9721513673A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D842E8A-1418-44A0-8054-923748901C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B427126E-B757-445D-9670-493959DDF2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EF4189FE-2F7D-4D7A-A9E8-335BAC38403E}"/>
              </a:ext>
            </a:extLst>
          </p:cNvPr>
          <p:cNvSpPr>
            <a:spLocks noGrp="1"/>
          </p:cNvSpPr>
          <p:nvPr>
            <p:ph type="dt" sz="half" idx="10"/>
          </p:nvPr>
        </p:nvSpPr>
        <p:spPr/>
        <p:txBody>
          <a:bodyPr/>
          <a:lstStyle/>
          <a:p>
            <a:fld id="{A9F2AA47-5798-4D9F-82F6-8917936D685D}" type="datetimeFigureOut">
              <a:rPr lang="fr-FR" smtClean="0"/>
              <a:t>19/09/2017</a:t>
            </a:fld>
            <a:endParaRPr lang="fr-FR"/>
          </a:p>
        </p:txBody>
      </p:sp>
      <p:sp>
        <p:nvSpPr>
          <p:cNvPr id="6" name="Espace réservé du pied de page 5">
            <a:extLst>
              <a:ext uri="{FF2B5EF4-FFF2-40B4-BE49-F238E27FC236}">
                <a16:creationId xmlns:a16="http://schemas.microsoft.com/office/drawing/2014/main" id="{E158EFCA-9ED8-4043-8879-D5AD66D341A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4A019BE-06F7-457D-9265-A3D01D8C0DBF}"/>
              </a:ext>
            </a:extLst>
          </p:cNvPr>
          <p:cNvSpPr>
            <a:spLocks noGrp="1"/>
          </p:cNvSpPr>
          <p:nvPr>
            <p:ph type="sldNum" sz="quarter" idx="12"/>
          </p:nvPr>
        </p:nvSpPr>
        <p:spPr/>
        <p:txBody>
          <a:bodyPr/>
          <a:lstStyle/>
          <a:p>
            <a:fld id="{2E405268-FDD6-4C1E-BE7C-466DE9EF2E13}" type="slidenum">
              <a:rPr lang="fr-FR" smtClean="0"/>
              <a:t>‹N°›</a:t>
            </a:fld>
            <a:endParaRPr lang="fr-FR"/>
          </a:p>
        </p:txBody>
      </p:sp>
    </p:spTree>
    <p:extLst>
      <p:ext uri="{BB962C8B-B14F-4D97-AF65-F5344CB8AC3E}">
        <p14:creationId xmlns:p14="http://schemas.microsoft.com/office/powerpoint/2010/main" val="3938809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204BA69-1CB8-4916-8B11-5305828610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E877013-D699-4C92-999D-7C20727AEE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28BD76E-FC3B-47BB-A028-1FA89244B8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F2AA47-5798-4D9F-82F6-8917936D685D}" type="datetimeFigureOut">
              <a:rPr lang="fr-FR" smtClean="0"/>
              <a:t>19/09/2017</a:t>
            </a:fld>
            <a:endParaRPr lang="fr-FR"/>
          </a:p>
        </p:txBody>
      </p:sp>
      <p:sp>
        <p:nvSpPr>
          <p:cNvPr id="5" name="Espace réservé du pied de page 4">
            <a:extLst>
              <a:ext uri="{FF2B5EF4-FFF2-40B4-BE49-F238E27FC236}">
                <a16:creationId xmlns:a16="http://schemas.microsoft.com/office/drawing/2014/main" id="{7F4EF941-07F4-40C9-A05F-F8443928C7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780AA1F4-62DC-4632-A84D-76B40990E4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405268-FDD6-4C1E-BE7C-466DE9EF2E13}" type="slidenum">
              <a:rPr lang="fr-FR" smtClean="0"/>
              <a:t>‹N°›</a:t>
            </a:fld>
            <a:endParaRPr lang="fr-FR"/>
          </a:p>
        </p:txBody>
      </p:sp>
    </p:spTree>
    <p:extLst>
      <p:ext uri="{BB962C8B-B14F-4D97-AF65-F5344CB8AC3E}">
        <p14:creationId xmlns:p14="http://schemas.microsoft.com/office/powerpoint/2010/main" val="1821381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21BDD4-0A56-4534-A814-0B2F82C60E0B}"/>
              </a:ext>
            </a:extLst>
          </p:cNvPr>
          <p:cNvSpPr>
            <a:spLocks noGrp="1"/>
          </p:cNvSpPr>
          <p:nvPr>
            <p:ph type="ctrTitle"/>
          </p:nvPr>
        </p:nvSpPr>
        <p:spPr/>
        <p:txBody>
          <a:bodyPr>
            <a:normAutofit fontScale="90000"/>
          </a:bodyPr>
          <a:lstStyle/>
          <a:p>
            <a:r>
              <a:rPr lang="fr-FR" sz="7200" dirty="0" err="1">
                <a:solidFill>
                  <a:srgbClr val="FFC000"/>
                </a:solidFill>
              </a:rPr>
              <a:t>Looking</a:t>
            </a:r>
            <a:r>
              <a:rPr lang="fr-FR" sz="7200" dirty="0">
                <a:solidFill>
                  <a:srgbClr val="FFC000"/>
                </a:solidFill>
              </a:rPr>
              <a:t> for </a:t>
            </a:r>
            <a:r>
              <a:rPr lang="fr-FR" sz="7200" dirty="0" err="1">
                <a:solidFill>
                  <a:srgbClr val="FFC000"/>
                </a:solidFill>
              </a:rPr>
              <a:t>Lenin</a:t>
            </a:r>
            <a:br>
              <a:rPr lang="fr-FR" sz="7200" dirty="0">
                <a:solidFill>
                  <a:schemeClr val="bg1"/>
                </a:solidFill>
              </a:rPr>
            </a:br>
            <a:br>
              <a:rPr lang="fr-FR" dirty="0">
                <a:solidFill>
                  <a:schemeClr val="bg1"/>
                </a:solidFill>
              </a:rPr>
            </a:br>
            <a:r>
              <a:rPr lang="fr-FR" sz="4900" dirty="0">
                <a:solidFill>
                  <a:schemeClr val="accent1">
                    <a:lumMod val="40000"/>
                    <a:lumOff val="60000"/>
                  </a:schemeClr>
                </a:solidFill>
              </a:rPr>
              <a:t>Niels Ackermann - Sébastien Gobert</a:t>
            </a:r>
          </a:p>
        </p:txBody>
      </p:sp>
      <p:sp>
        <p:nvSpPr>
          <p:cNvPr id="3" name="Sous-titre 2">
            <a:extLst>
              <a:ext uri="{FF2B5EF4-FFF2-40B4-BE49-F238E27FC236}">
                <a16:creationId xmlns:a16="http://schemas.microsoft.com/office/drawing/2014/main" id="{2E6BA4CD-F2AB-4C8C-8A72-C78FA9B0C335}"/>
              </a:ext>
            </a:extLst>
          </p:cNvPr>
          <p:cNvSpPr>
            <a:spLocks noGrp="1"/>
          </p:cNvSpPr>
          <p:nvPr>
            <p:ph type="subTitle" idx="1"/>
          </p:nvPr>
        </p:nvSpPr>
        <p:spPr>
          <a:xfrm>
            <a:off x="1524000" y="5049099"/>
            <a:ext cx="9144000" cy="1655762"/>
          </a:xfrm>
        </p:spPr>
        <p:txBody>
          <a:bodyPr/>
          <a:lstStyle/>
          <a:p>
            <a:r>
              <a:rPr lang="fr-FR" dirty="0">
                <a:solidFill>
                  <a:schemeClr val="bg1"/>
                </a:solidFill>
              </a:rPr>
              <a:t>Rencontres d’Arles 2017</a:t>
            </a:r>
          </a:p>
          <a:p>
            <a:endParaRPr lang="fr-FR" dirty="0"/>
          </a:p>
        </p:txBody>
      </p:sp>
    </p:spTree>
    <p:extLst>
      <p:ext uri="{BB962C8B-B14F-4D97-AF65-F5344CB8AC3E}">
        <p14:creationId xmlns:p14="http://schemas.microsoft.com/office/powerpoint/2010/main" val="3770665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Kyiv, February 2016">
            <a:extLst>
              <a:ext uri="{FF2B5EF4-FFF2-40B4-BE49-F238E27FC236}">
                <a16:creationId xmlns:a16="http://schemas.microsoft.com/office/drawing/2014/main" id="{82B2CDBB-E2C9-4E6A-A61E-587050CB78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6051" y="771525"/>
            <a:ext cx="7010400" cy="468294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1EDF51F-D165-4E54-BDA1-2FD1C38416EB}"/>
              </a:ext>
            </a:extLst>
          </p:cNvPr>
          <p:cNvSpPr/>
          <p:nvPr/>
        </p:nvSpPr>
        <p:spPr>
          <a:xfrm>
            <a:off x="5179918" y="5825609"/>
            <a:ext cx="2232214" cy="369332"/>
          </a:xfrm>
          <a:prstGeom prst="rect">
            <a:avLst/>
          </a:prstGeom>
        </p:spPr>
        <p:txBody>
          <a:bodyPr wrap="none">
            <a:spAutoFit/>
          </a:bodyPr>
          <a:lstStyle/>
          <a:p>
            <a:r>
              <a:rPr lang="fr-FR" dirty="0" err="1">
                <a:solidFill>
                  <a:schemeClr val="bg1"/>
                </a:solidFill>
                <a:latin typeface="Helvetica Neue"/>
              </a:rPr>
              <a:t>Kyiv</a:t>
            </a:r>
            <a:r>
              <a:rPr lang="fr-FR" dirty="0">
                <a:solidFill>
                  <a:schemeClr val="bg1"/>
                </a:solidFill>
                <a:latin typeface="Helvetica Neue"/>
              </a:rPr>
              <a:t>, </a:t>
            </a:r>
            <a:r>
              <a:rPr lang="fr-FR" dirty="0" err="1">
                <a:solidFill>
                  <a:schemeClr val="bg1"/>
                </a:solidFill>
                <a:latin typeface="Helvetica Neue"/>
              </a:rPr>
              <a:t>February</a:t>
            </a:r>
            <a:r>
              <a:rPr lang="fr-FR" dirty="0">
                <a:solidFill>
                  <a:schemeClr val="bg1"/>
                </a:solidFill>
                <a:latin typeface="Helvetica Neue"/>
              </a:rPr>
              <a:t> 2016</a:t>
            </a:r>
            <a:endParaRPr lang="fr-FR" dirty="0">
              <a:solidFill>
                <a:schemeClr val="bg1"/>
              </a:solidFill>
            </a:endParaRPr>
          </a:p>
        </p:txBody>
      </p:sp>
    </p:spTree>
    <p:extLst>
      <p:ext uri="{BB962C8B-B14F-4D97-AF65-F5344CB8AC3E}">
        <p14:creationId xmlns:p14="http://schemas.microsoft.com/office/powerpoint/2010/main" val="3990571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E96D711-4EDE-4062-8DAF-AA810C5938BB}"/>
              </a:ext>
            </a:extLst>
          </p:cNvPr>
          <p:cNvSpPr txBox="1"/>
          <p:nvPr/>
        </p:nvSpPr>
        <p:spPr>
          <a:xfrm>
            <a:off x="1028700" y="2762250"/>
            <a:ext cx="9944100" cy="3416320"/>
          </a:xfrm>
          <a:prstGeom prst="rect">
            <a:avLst/>
          </a:prstGeom>
          <a:noFill/>
        </p:spPr>
        <p:txBody>
          <a:bodyPr wrap="square" rtlCol="0">
            <a:spAutoFit/>
          </a:bodyPr>
          <a:lstStyle/>
          <a:p>
            <a:pPr algn="just"/>
            <a:r>
              <a:rPr lang="fr-FR" dirty="0"/>
              <a:t>Et alors, vous êtes venus le voir, c’est ça , Allez, regardez-le ! Mettez-vous en plein la vue ! Regardez un peu le bazar que nous avons dans ce pays ! Ils n’ont plus de respect pour rien, aujourd’hui. Nous avons grandi avec Lénine, bon sang ! Je déposais des fleurs à ses pieds à chaque 1</a:t>
            </a:r>
            <a:r>
              <a:rPr lang="fr-FR" baseline="30000" dirty="0"/>
              <a:t>er</a:t>
            </a:r>
            <a:r>
              <a:rPr lang="fr-FR" dirty="0"/>
              <a:t> mai [journée internationale du travail en URSS]. Notre école était superbe ce jour-là, pleine de couleurs. Quand on finissait l’école, on avait un travail qui nous attendait, tout simplement ! Aujourd’hui, les choses vont de pire en pire. Regardez, non mais regardez ! Ils se sont comportés comme des sadiques, à le peinturlurer, à le… Regardez-le bien ! Vous êtes venus de France, et vous prenez ça en photo. Vous allez le montrer sur Internet, c’est ça ? Sur Facebook, ou je ne sais pas comment ça s’appelle. Tout le monde va se moquer  de nous. C’est une honte, ce qu’ils nous infligent ! Le monde entier va rire de nous… Et après cela, ils nous oublieront, encore une fois…</a:t>
            </a:r>
          </a:p>
          <a:p>
            <a:pPr algn="just"/>
            <a:endParaRPr lang="fr-FR" dirty="0"/>
          </a:p>
          <a:p>
            <a:pPr algn="just"/>
            <a:r>
              <a:rPr lang="fr-FR" sz="1600" b="1" dirty="0"/>
              <a:t>« Babouchka » </a:t>
            </a:r>
            <a:r>
              <a:rPr lang="fr-FR" sz="1600" b="1" dirty="0" err="1"/>
              <a:t>Chabo</a:t>
            </a:r>
            <a:endParaRPr lang="fr-FR" sz="1600" b="1" dirty="0"/>
          </a:p>
        </p:txBody>
      </p:sp>
    </p:spTree>
    <p:extLst>
      <p:ext uri="{BB962C8B-B14F-4D97-AF65-F5344CB8AC3E}">
        <p14:creationId xmlns:p14="http://schemas.microsoft.com/office/powerpoint/2010/main" val="3021913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Résultat de recherche d'images pour &quot;looking for lenin niels ackermann&quot;">
            <a:extLst>
              <a:ext uri="{FF2B5EF4-FFF2-40B4-BE49-F238E27FC236}">
                <a16:creationId xmlns:a16="http://schemas.microsoft.com/office/drawing/2014/main" id="{8FD7F80E-FC23-495D-9C4A-A31A7688F3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3150" y="319088"/>
            <a:ext cx="7418646" cy="494823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7E4BC7B-AE12-4379-92B3-E18ED4E00ED9}"/>
              </a:ext>
            </a:extLst>
          </p:cNvPr>
          <p:cNvSpPr/>
          <p:nvPr/>
        </p:nvSpPr>
        <p:spPr>
          <a:xfrm>
            <a:off x="3837764" y="5722776"/>
            <a:ext cx="4429418" cy="369332"/>
          </a:xfrm>
          <a:prstGeom prst="rect">
            <a:avLst/>
          </a:prstGeom>
        </p:spPr>
        <p:txBody>
          <a:bodyPr wrap="none">
            <a:spAutoFit/>
          </a:bodyPr>
          <a:lstStyle/>
          <a:p>
            <a:r>
              <a:rPr lang="fr-FR" dirty="0" err="1">
                <a:solidFill>
                  <a:schemeClr val="bg1"/>
                </a:solidFill>
                <a:latin typeface="Helvetica Neue"/>
              </a:rPr>
              <a:t>Shabo</a:t>
            </a:r>
            <a:r>
              <a:rPr lang="fr-FR" dirty="0">
                <a:solidFill>
                  <a:schemeClr val="bg1"/>
                </a:solidFill>
                <a:latin typeface="Helvetica Neue"/>
              </a:rPr>
              <a:t>, région d’Odessa, Novembre 2015</a:t>
            </a:r>
            <a:endParaRPr lang="fr-FR" dirty="0">
              <a:solidFill>
                <a:schemeClr val="bg1"/>
              </a:solidFill>
            </a:endParaRPr>
          </a:p>
        </p:txBody>
      </p:sp>
    </p:spTree>
    <p:extLst>
      <p:ext uri="{BB962C8B-B14F-4D97-AF65-F5344CB8AC3E}">
        <p14:creationId xmlns:p14="http://schemas.microsoft.com/office/powerpoint/2010/main" val="1311067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E2579B2-3617-4ED6-A435-75F61D94BC95}"/>
              </a:ext>
            </a:extLst>
          </p:cNvPr>
          <p:cNvSpPr txBox="1"/>
          <p:nvPr/>
        </p:nvSpPr>
        <p:spPr>
          <a:xfrm>
            <a:off x="1581150" y="2495550"/>
            <a:ext cx="9458325" cy="2862322"/>
          </a:xfrm>
          <a:prstGeom prst="rect">
            <a:avLst/>
          </a:prstGeom>
          <a:noFill/>
        </p:spPr>
        <p:txBody>
          <a:bodyPr wrap="square" rtlCol="0">
            <a:spAutoFit/>
          </a:bodyPr>
          <a:lstStyle/>
          <a:p>
            <a:pPr algn="just"/>
            <a:r>
              <a:rPr lang="fr-FR" dirty="0"/>
              <a:t>Quand nous avons dû prendre une décision concernant le Lénine sur la place de la Liberté, cet énorme Lénine, la question n’était pas de savoir si l’on voulait décommuniser ou pas. Il faut se rappeler qu’à Kharkiv, c’était une question de guerre ou paix. Guerre ou paix. Nous avions noté que les localités où Lénine était toujours debout étaient plus vulnérables aux provocations et agitations séparatistes. C’était probablement lié à l’idée de « monde russe », ou quelque chose comme ça. En défendant ma ville, je suis devenu un homme. Mais aujourd’hui je comprends que ce n’était que le début.</a:t>
            </a:r>
          </a:p>
          <a:p>
            <a:endParaRPr lang="fr-FR" dirty="0"/>
          </a:p>
          <a:p>
            <a:r>
              <a:rPr lang="fr-FR" sz="1600" b="1" dirty="0" err="1"/>
              <a:t>Valentyn</a:t>
            </a:r>
            <a:r>
              <a:rPr lang="fr-FR" sz="1600" b="1" dirty="0"/>
              <a:t> </a:t>
            </a:r>
            <a:r>
              <a:rPr lang="fr-FR" sz="1600" b="1" dirty="0" err="1"/>
              <a:t>Bystrychenko</a:t>
            </a:r>
            <a:endParaRPr lang="fr-FR" sz="1600" b="1" dirty="0"/>
          </a:p>
          <a:p>
            <a:r>
              <a:rPr lang="fr-FR" sz="1600" b="1" dirty="0"/>
              <a:t>Militant civique, Kharkiv</a:t>
            </a:r>
          </a:p>
        </p:txBody>
      </p:sp>
    </p:spTree>
    <p:extLst>
      <p:ext uri="{BB962C8B-B14F-4D97-AF65-F5344CB8AC3E}">
        <p14:creationId xmlns:p14="http://schemas.microsoft.com/office/powerpoint/2010/main" val="3518578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7CE6F8E-E290-4C58-9DE9-85A66DDAA544}"/>
              </a:ext>
            </a:extLst>
          </p:cNvPr>
          <p:cNvPicPr>
            <a:picLocks noChangeAspect="1"/>
          </p:cNvPicPr>
          <p:nvPr/>
        </p:nvPicPr>
        <p:blipFill rotWithShape="1">
          <a:blip r:embed="rId2"/>
          <a:srcRect r="780"/>
          <a:stretch/>
        </p:blipFill>
        <p:spPr>
          <a:xfrm>
            <a:off x="2622726" y="368979"/>
            <a:ext cx="6982057" cy="4674004"/>
          </a:xfrm>
          <a:prstGeom prst="rect">
            <a:avLst/>
          </a:prstGeom>
        </p:spPr>
      </p:pic>
      <p:sp>
        <p:nvSpPr>
          <p:cNvPr id="4" name="ZoneTexte 3">
            <a:extLst>
              <a:ext uri="{FF2B5EF4-FFF2-40B4-BE49-F238E27FC236}">
                <a16:creationId xmlns:a16="http://schemas.microsoft.com/office/drawing/2014/main" id="{96293A91-FC6A-4729-93E2-B643223B0B91}"/>
              </a:ext>
            </a:extLst>
          </p:cNvPr>
          <p:cNvSpPr txBox="1"/>
          <p:nvPr/>
        </p:nvSpPr>
        <p:spPr>
          <a:xfrm>
            <a:off x="2015231" y="5433135"/>
            <a:ext cx="8513685" cy="646331"/>
          </a:xfrm>
          <a:prstGeom prst="rect">
            <a:avLst/>
          </a:prstGeom>
          <a:noFill/>
        </p:spPr>
        <p:txBody>
          <a:bodyPr wrap="square" rtlCol="0">
            <a:spAutoFit/>
          </a:bodyPr>
          <a:lstStyle/>
          <a:p>
            <a:r>
              <a:rPr lang="fr-FR" dirty="0">
                <a:solidFill>
                  <a:schemeClr val="bg1"/>
                </a:solidFill>
              </a:rPr>
              <a:t>Le graffiti aux couleurs du drapeau ukrainien veut dire : « Poutine est une bite, la </a:t>
            </a:r>
            <a:r>
              <a:rPr lang="fr-FR" dirty="0" err="1">
                <a:solidFill>
                  <a:schemeClr val="bg1"/>
                </a:solidFill>
              </a:rPr>
              <a:t>la</a:t>
            </a:r>
            <a:r>
              <a:rPr lang="fr-FR" dirty="0">
                <a:solidFill>
                  <a:schemeClr val="bg1"/>
                </a:solidFill>
              </a:rPr>
              <a:t> </a:t>
            </a:r>
            <a:r>
              <a:rPr lang="fr-FR" dirty="0" err="1">
                <a:solidFill>
                  <a:schemeClr val="bg1"/>
                </a:solidFill>
              </a:rPr>
              <a:t>la</a:t>
            </a:r>
            <a:r>
              <a:rPr lang="fr-FR" dirty="0">
                <a:solidFill>
                  <a:schemeClr val="bg1"/>
                </a:solidFill>
              </a:rPr>
              <a:t> ! »</a:t>
            </a:r>
          </a:p>
          <a:p>
            <a:r>
              <a:rPr lang="fr-FR" dirty="0">
                <a:solidFill>
                  <a:schemeClr val="bg1"/>
                </a:solidFill>
              </a:rPr>
              <a:t>Dnipropetrovsk (aujourd’hui </a:t>
            </a:r>
            <a:r>
              <a:rPr lang="fr-FR" dirty="0" err="1">
                <a:solidFill>
                  <a:schemeClr val="bg1"/>
                </a:solidFill>
              </a:rPr>
              <a:t>Dnipro</a:t>
            </a:r>
            <a:r>
              <a:rPr lang="fr-FR" dirty="0">
                <a:solidFill>
                  <a:schemeClr val="bg1"/>
                </a:solidFill>
              </a:rPr>
              <a:t>), 25 juillet 2016</a:t>
            </a:r>
          </a:p>
        </p:txBody>
      </p:sp>
    </p:spTree>
    <p:extLst>
      <p:ext uri="{BB962C8B-B14F-4D97-AF65-F5344CB8AC3E}">
        <p14:creationId xmlns:p14="http://schemas.microsoft.com/office/powerpoint/2010/main" val="2727758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Kyiv, January 2016">
            <a:extLst>
              <a:ext uri="{FF2B5EF4-FFF2-40B4-BE49-F238E27FC236}">
                <a16:creationId xmlns:a16="http://schemas.microsoft.com/office/drawing/2014/main" id="{A9796220-E71E-4917-80D8-2E39A9490E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1725" y="515340"/>
            <a:ext cx="7441706" cy="49710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5C0B8C4-5EF6-4FBD-9389-310E284C6E6C}"/>
              </a:ext>
            </a:extLst>
          </p:cNvPr>
          <p:cNvSpPr/>
          <p:nvPr/>
        </p:nvSpPr>
        <p:spPr>
          <a:xfrm>
            <a:off x="4831164" y="5873234"/>
            <a:ext cx="2129622" cy="369332"/>
          </a:xfrm>
          <a:prstGeom prst="rect">
            <a:avLst/>
          </a:prstGeom>
        </p:spPr>
        <p:txBody>
          <a:bodyPr wrap="none">
            <a:spAutoFit/>
          </a:bodyPr>
          <a:lstStyle/>
          <a:p>
            <a:r>
              <a:rPr lang="fr-FR" dirty="0" err="1">
                <a:solidFill>
                  <a:schemeClr val="bg1"/>
                </a:solidFill>
                <a:latin typeface="Helvetica Neue"/>
              </a:rPr>
              <a:t>Kyiv</a:t>
            </a:r>
            <a:r>
              <a:rPr lang="fr-FR" dirty="0">
                <a:solidFill>
                  <a:schemeClr val="bg1"/>
                </a:solidFill>
                <a:latin typeface="Helvetica Neue"/>
              </a:rPr>
              <a:t>, </a:t>
            </a:r>
            <a:r>
              <a:rPr lang="fr-FR" dirty="0" err="1">
                <a:solidFill>
                  <a:schemeClr val="bg1"/>
                </a:solidFill>
                <a:latin typeface="Helvetica Neue"/>
              </a:rPr>
              <a:t>January</a:t>
            </a:r>
            <a:r>
              <a:rPr lang="fr-FR" dirty="0">
                <a:solidFill>
                  <a:schemeClr val="bg1"/>
                </a:solidFill>
                <a:latin typeface="Helvetica Neue"/>
              </a:rPr>
              <a:t> 2016</a:t>
            </a:r>
            <a:endParaRPr lang="fr-FR" dirty="0">
              <a:solidFill>
                <a:schemeClr val="bg1"/>
              </a:solidFill>
            </a:endParaRPr>
          </a:p>
        </p:txBody>
      </p:sp>
    </p:spTree>
    <p:extLst>
      <p:ext uri="{BB962C8B-B14F-4D97-AF65-F5344CB8AC3E}">
        <p14:creationId xmlns:p14="http://schemas.microsoft.com/office/powerpoint/2010/main" val="275784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Kyiv, March 2016">
            <a:extLst>
              <a:ext uri="{FF2B5EF4-FFF2-40B4-BE49-F238E27FC236}">
                <a16:creationId xmlns:a16="http://schemas.microsoft.com/office/drawing/2014/main" id="{B076BDB7-A710-4E57-85FD-4C784A655A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72045"/>
            <a:ext cx="7670477" cy="512387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B5DB489-152A-43CC-9417-A10A1D524357}"/>
              </a:ext>
            </a:extLst>
          </p:cNvPr>
          <p:cNvSpPr/>
          <p:nvPr/>
        </p:nvSpPr>
        <p:spPr>
          <a:xfrm>
            <a:off x="5222395" y="5816084"/>
            <a:ext cx="1950086" cy="369332"/>
          </a:xfrm>
          <a:prstGeom prst="rect">
            <a:avLst/>
          </a:prstGeom>
        </p:spPr>
        <p:txBody>
          <a:bodyPr wrap="none">
            <a:spAutoFit/>
          </a:bodyPr>
          <a:lstStyle/>
          <a:p>
            <a:r>
              <a:rPr lang="fr-FR" dirty="0" err="1">
                <a:solidFill>
                  <a:schemeClr val="bg1"/>
                </a:solidFill>
                <a:latin typeface="Helvetica Neue"/>
              </a:rPr>
              <a:t>Kyiv</a:t>
            </a:r>
            <a:r>
              <a:rPr lang="fr-FR" dirty="0">
                <a:solidFill>
                  <a:schemeClr val="bg1"/>
                </a:solidFill>
                <a:latin typeface="Helvetica Neue"/>
              </a:rPr>
              <a:t>, March 2016</a:t>
            </a:r>
            <a:endParaRPr lang="fr-FR" dirty="0">
              <a:solidFill>
                <a:schemeClr val="bg1"/>
              </a:solidFill>
            </a:endParaRPr>
          </a:p>
        </p:txBody>
      </p:sp>
    </p:spTree>
    <p:extLst>
      <p:ext uri="{BB962C8B-B14F-4D97-AF65-F5344CB8AC3E}">
        <p14:creationId xmlns:p14="http://schemas.microsoft.com/office/powerpoint/2010/main" val="2089804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71F5600-4565-4B3B-86D4-AF239C831A60}"/>
              </a:ext>
            </a:extLst>
          </p:cNvPr>
          <p:cNvSpPr txBox="1"/>
          <p:nvPr/>
        </p:nvSpPr>
        <p:spPr>
          <a:xfrm>
            <a:off x="1743075" y="3181350"/>
            <a:ext cx="9263063" cy="1754326"/>
          </a:xfrm>
          <a:prstGeom prst="rect">
            <a:avLst/>
          </a:prstGeom>
          <a:noFill/>
        </p:spPr>
        <p:txBody>
          <a:bodyPr wrap="square" rtlCol="0">
            <a:spAutoFit/>
          </a:bodyPr>
          <a:lstStyle/>
          <a:p>
            <a:r>
              <a:rPr lang="fr-FR" dirty="0"/>
              <a:t>La mairie a déboulonné trois statues de Lénine. Elles sont gardées sous clé, en sécurité. Nous ne les montrerons pas. Votre projet photographique ne dépeint pas notre ville, ni notre pays, sous un jour très positif.</a:t>
            </a:r>
          </a:p>
          <a:p>
            <a:endParaRPr lang="fr-FR" dirty="0"/>
          </a:p>
          <a:p>
            <a:r>
              <a:rPr lang="fr-FR" sz="1600" b="1" dirty="0" err="1"/>
              <a:t>Tetiana</a:t>
            </a:r>
            <a:endParaRPr lang="fr-FR" sz="1600" b="1" dirty="0"/>
          </a:p>
          <a:p>
            <a:r>
              <a:rPr lang="fr-FR" sz="1600" b="1" dirty="0"/>
              <a:t>Chargée de communication de la mairie, Melitopol </a:t>
            </a:r>
          </a:p>
        </p:txBody>
      </p:sp>
    </p:spTree>
    <p:extLst>
      <p:ext uri="{BB962C8B-B14F-4D97-AF65-F5344CB8AC3E}">
        <p14:creationId xmlns:p14="http://schemas.microsoft.com/office/powerpoint/2010/main" val="3057046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nipropetrovsk, November 2015.">
            <a:extLst>
              <a:ext uri="{FF2B5EF4-FFF2-40B4-BE49-F238E27FC236}">
                <a16:creationId xmlns:a16="http://schemas.microsoft.com/office/drawing/2014/main" id="{AB09E314-1E6D-4BCE-92CA-DB4C5F643C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7900" y="502936"/>
            <a:ext cx="7482551" cy="49929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F905083-1A3E-4518-813F-89F98F9CEECB}"/>
              </a:ext>
            </a:extLst>
          </p:cNvPr>
          <p:cNvSpPr/>
          <p:nvPr/>
        </p:nvSpPr>
        <p:spPr>
          <a:xfrm>
            <a:off x="4358521" y="5844659"/>
            <a:ext cx="3570208" cy="369332"/>
          </a:xfrm>
          <a:prstGeom prst="rect">
            <a:avLst/>
          </a:prstGeom>
        </p:spPr>
        <p:txBody>
          <a:bodyPr wrap="none">
            <a:spAutoFit/>
          </a:bodyPr>
          <a:lstStyle/>
          <a:p>
            <a:r>
              <a:rPr lang="fr-FR" dirty="0">
                <a:solidFill>
                  <a:schemeClr val="bg1"/>
                </a:solidFill>
                <a:latin typeface="Helvetica Neue"/>
              </a:rPr>
              <a:t>Dnipropetrovsk, </a:t>
            </a:r>
            <a:r>
              <a:rPr lang="fr-FR" dirty="0" err="1">
                <a:solidFill>
                  <a:schemeClr val="bg1"/>
                </a:solidFill>
                <a:latin typeface="Helvetica Neue"/>
              </a:rPr>
              <a:t>November</a:t>
            </a:r>
            <a:r>
              <a:rPr lang="fr-FR" dirty="0">
                <a:solidFill>
                  <a:schemeClr val="bg1"/>
                </a:solidFill>
                <a:latin typeface="Helvetica Neue"/>
              </a:rPr>
              <a:t> 2015.</a:t>
            </a:r>
            <a:endParaRPr lang="fr-FR" dirty="0">
              <a:solidFill>
                <a:schemeClr val="bg1"/>
              </a:solidFill>
            </a:endParaRPr>
          </a:p>
        </p:txBody>
      </p:sp>
    </p:spTree>
    <p:extLst>
      <p:ext uri="{BB962C8B-B14F-4D97-AF65-F5344CB8AC3E}">
        <p14:creationId xmlns:p14="http://schemas.microsoft.com/office/powerpoint/2010/main" val="214468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8D87B96-FED4-429F-BCFA-1255BC7A8FF9}"/>
              </a:ext>
            </a:extLst>
          </p:cNvPr>
          <p:cNvSpPr txBox="1"/>
          <p:nvPr/>
        </p:nvSpPr>
        <p:spPr>
          <a:xfrm>
            <a:off x="1581150" y="3419475"/>
            <a:ext cx="9229725" cy="1754326"/>
          </a:xfrm>
          <a:prstGeom prst="rect">
            <a:avLst/>
          </a:prstGeom>
          <a:noFill/>
        </p:spPr>
        <p:txBody>
          <a:bodyPr wrap="square" rtlCol="0">
            <a:spAutoFit/>
          </a:bodyPr>
          <a:lstStyle/>
          <a:p>
            <a:r>
              <a:rPr lang="fr-FR" dirty="0"/>
              <a:t>La </a:t>
            </a:r>
            <a:r>
              <a:rPr lang="fr-FR" dirty="0" err="1"/>
              <a:t>décommunisation</a:t>
            </a:r>
            <a:r>
              <a:rPr lang="fr-FR" dirty="0"/>
              <a:t>… ? Je n’ai qu’une chose à vous dire : ils font la guerre à la mauvaise personne. Et nous sommes sur la ligne de front, donc je peux vous assurer que je sais de quoi je parle. Dépêchez-vous, maintenant. Prenez votre photo, et partez d’ici.</a:t>
            </a:r>
          </a:p>
          <a:p>
            <a:endParaRPr lang="fr-FR" dirty="0"/>
          </a:p>
          <a:p>
            <a:r>
              <a:rPr lang="fr-FR" sz="1600" b="1" dirty="0"/>
              <a:t>Agent de sécurité</a:t>
            </a:r>
          </a:p>
          <a:p>
            <a:r>
              <a:rPr lang="fr-FR" sz="1600" b="1" dirty="0"/>
              <a:t>Décharge municipale, </a:t>
            </a:r>
            <a:r>
              <a:rPr lang="fr-FR" sz="1600" b="1" dirty="0" err="1"/>
              <a:t>Volnovakha</a:t>
            </a:r>
            <a:endParaRPr lang="fr-FR" sz="1600" b="1" dirty="0"/>
          </a:p>
        </p:txBody>
      </p:sp>
    </p:spTree>
    <p:extLst>
      <p:ext uri="{BB962C8B-B14F-4D97-AF65-F5344CB8AC3E}">
        <p14:creationId xmlns:p14="http://schemas.microsoft.com/office/powerpoint/2010/main" val="785500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26B7265-D6EE-40A8-A1D1-48546E50AA16}"/>
              </a:ext>
            </a:extLst>
          </p:cNvPr>
          <p:cNvSpPr/>
          <p:nvPr/>
        </p:nvSpPr>
        <p:spPr>
          <a:xfrm>
            <a:off x="1145221" y="568340"/>
            <a:ext cx="10431262" cy="4770537"/>
          </a:xfrm>
          <a:prstGeom prst="rect">
            <a:avLst/>
          </a:prstGeom>
        </p:spPr>
        <p:txBody>
          <a:bodyPr wrap="square">
            <a:spAutoFit/>
          </a:bodyPr>
          <a:lstStyle/>
          <a:p>
            <a:pPr algn="just"/>
            <a:r>
              <a:rPr lang="fr-FR" sz="1600" dirty="0">
                <a:solidFill>
                  <a:schemeClr val="bg1"/>
                </a:solidFill>
                <a:latin typeface="Arial" panose="020B0604020202020204" pitchFamily="34" charset="0"/>
              </a:rPr>
              <a:t>Établis en Ukraine depuis plusieurs années, le photographe Niels Ackermann et le journaliste Sébastien Gobert posent un regard curieux sur l’histoire de ce pays. Depuis la révolution de Maïdan, le gouvernement ukrainien cherche à marquer, vingt-cinq ans après l’indépendance du pays, une rupture nette avec le passé soviétique, notamment en promulguant des lois de « </a:t>
            </a:r>
            <a:r>
              <a:rPr lang="fr-FR" sz="1600" dirty="0" err="1">
                <a:solidFill>
                  <a:schemeClr val="bg1"/>
                </a:solidFill>
                <a:latin typeface="Arial" panose="020B0604020202020204" pitchFamily="34" charset="0"/>
              </a:rPr>
              <a:t>décommunisation</a:t>
            </a:r>
            <a:r>
              <a:rPr lang="fr-FR" sz="1600" dirty="0">
                <a:solidFill>
                  <a:schemeClr val="bg1"/>
                </a:solidFill>
                <a:latin typeface="Arial" panose="020B0604020202020204" pitchFamily="34" charset="0"/>
              </a:rPr>
              <a:t> ».</a:t>
            </a:r>
          </a:p>
          <a:p>
            <a:pPr algn="just"/>
            <a:r>
              <a:rPr lang="fr-FR" sz="1600" dirty="0">
                <a:solidFill>
                  <a:schemeClr val="bg1"/>
                </a:solidFill>
                <a:latin typeface="Arial" panose="020B0604020202020204" pitchFamily="34" charset="0"/>
              </a:rPr>
              <a:t> </a:t>
            </a:r>
          </a:p>
          <a:p>
            <a:pPr algn="just"/>
            <a:r>
              <a:rPr lang="fr-FR" sz="1600" dirty="0">
                <a:solidFill>
                  <a:schemeClr val="bg1"/>
                </a:solidFill>
                <a:latin typeface="Arial" panose="020B0604020202020204" pitchFamily="34" charset="0"/>
              </a:rPr>
              <a:t>Les deux reporters sont partis à la recherche des marques tangibles de la période soviétique, sous son aspect le plus répandu et apparemment banal : les statues de Lénine. Celles-ci ont aujourd’hui entièrement disparu du paysage ukrainien. La scène est bien connue, répétée des dizaines et des centaines de fois depuis 1990 : la statue est jetée à terre par un gros véhicule, les grands-mères crient ou pleurent, les hommes fument, certains filment la scène. Mais que fait-on de la statue après sa chute ? Y a-t-il un cimetière prévu pour ce type d’objets emblématiques ? Le Lénine en miettes a-t-il une valeur au marché noir ? Que pensent les gens de cette destruction des symboles ?</a:t>
            </a:r>
          </a:p>
          <a:p>
            <a:pPr algn="just"/>
            <a:r>
              <a:rPr lang="fr-FR" sz="1600" dirty="0">
                <a:solidFill>
                  <a:schemeClr val="bg1"/>
                </a:solidFill>
                <a:latin typeface="Arial" panose="020B0604020202020204" pitchFamily="34" charset="0"/>
              </a:rPr>
              <a:t> </a:t>
            </a:r>
          </a:p>
          <a:p>
            <a:pPr algn="just"/>
            <a:r>
              <a:rPr lang="fr-FR" sz="1600" dirty="0">
                <a:solidFill>
                  <a:schemeClr val="bg1"/>
                </a:solidFill>
                <a:latin typeface="Arial" panose="020B0604020202020204" pitchFamily="34" charset="0"/>
              </a:rPr>
              <a:t>Dans leur enquête, Niels Ackermann et Sébastien Gobert découvrent des Lénine dans les endroits les plus improbables, jardins, décharges, couloirs de musées, salons de particuliers… Ils en ramènent plusieurs entretiens avec leurs gardiens ou propriétaires et de magnifiques images, loufoques ou décalées, parfois teintées de nostalgie. Certains Lénine sont reconstitués, d’autres customisés ou détournés – </a:t>
            </a:r>
            <a:r>
              <a:rPr lang="fr-FR" sz="1600" dirty="0" err="1">
                <a:solidFill>
                  <a:schemeClr val="bg1"/>
                </a:solidFill>
                <a:latin typeface="Arial" panose="020B0604020202020204" pitchFamily="34" charset="0"/>
              </a:rPr>
              <a:t>Dark</a:t>
            </a:r>
            <a:r>
              <a:rPr lang="fr-FR" sz="1600" dirty="0">
                <a:solidFill>
                  <a:schemeClr val="bg1"/>
                </a:solidFill>
                <a:latin typeface="Arial" panose="020B0604020202020204" pitchFamily="34" charset="0"/>
              </a:rPr>
              <a:t> Vador, cosaque ou homme-sandwich. Devenus objets du quotidien inoffensifs, on leur voue une forme de tendresse, ou une haine farouche : ils sont le signe d’un passé encombrant, dont il faut s’emparer pour inventer un avenir à l’Ukraine.</a:t>
            </a:r>
            <a:endParaRPr lang="fr-FR" sz="1600" b="0" i="0" dirty="0">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1889901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E5CB29B-CFB8-41B9-AEDD-1E9526105358}"/>
              </a:ext>
            </a:extLst>
          </p:cNvPr>
          <p:cNvPicPr>
            <a:picLocks noChangeAspect="1"/>
          </p:cNvPicPr>
          <p:nvPr/>
        </p:nvPicPr>
        <p:blipFill rotWithShape="1">
          <a:blip r:embed="rId2">
            <a:extLst>
              <a:ext uri="{28A0092B-C50C-407E-A947-70E740481C1C}">
                <a14:useLocalDpi xmlns:a14="http://schemas.microsoft.com/office/drawing/2010/main" val="0"/>
              </a:ext>
            </a:extLst>
          </a:blip>
          <a:srcRect l="7113" t="6875" r="17735"/>
          <a:stretch/>
        </p:blipFill>
        <p:spPr>
          <a:xfrm>
            <a:off x="1543050" y="171451"/>
            <a:ext cx="9129713" cy="6386512"/>
          </a:xfrm>
          <a:prstGeom prst="rect">
            <a:avLst/>
          </a:prstGeom>
        </p:spPr>
      </p:pic>
    </p:spTree>
    <p:extLst>
      <p:ext uri="{BB962C8B-B14F-4D97-AF65-F5344CB8AC3E}">
        <p14:creationId xmlns:p14="http://schemas.microsoft.com/office/powerpoint/2010/main" val="4144648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Zaporijia, March 2016.">
            <a:extLst>
              <a:ext uri="{FF2B5EF4-FFF2-40B4-BE49-F238E27FC236}">
                <a16:creationId xmlns:a16="http://schemas.microsoft.com/office/drawing/2014/main" id="{3825A7E6-78CA-49CD-B2A9-E25E7ED696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6050" y="438150"/>
            <a:ext cx="714375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FE8AB1C-9499-429D-A8CA-C081622F6C8E}"/>
              </a:ext>
            </a:extLst>
          </p:cNvPr>
          <p:cNvSpPr/>
          <p:nvPr/>
        </p:nvSpPr>
        <p:spPr>
          <a:xfrm>
            <a:off x="5192777" y="5625584"/>
            <a:ext cx="2416046" cy="369332"/>
          </a:xfrm>
          <a:prstGeom prst="rect">
            <a:avLst/>
          </a:prstGeom>
        </p:spPr>
        <p:txBody>
          <a:bodyPr wrap="none">
            <a:spAutoFit/>
          </a:bodyPr>
          <a:lstStyle/>
          <a:p>
            <a:r>
              <a:rPr lang="fr-FR" dirty="0">
                <a:solidFill>
                  <a:schemeClr val="bg1"/>
                </a:solidFill>
                <a:latin typeface="Helvetica Neue"/>
              </a:rPr>
              <a:t>Zaporijia, March 2016</a:t>
            </a:r>
            <a:endParaRPr lang="fr-FR" dirty="0">
              <a:solidFill>
                <a:schemeClr val="bg1"/>
              </a:solidFill>
            </a:endParaRPr>
          </a:p>
        </p:txBody>
      </p:sp>
    </p:spTree>
    <p:extLst>
      <p:ext uri="{BB962C8B-B14F-4D97-AF65-F5344CB8AC3E}">
        <p14:creationId xmlns:p14="http://schemas.microsoft.com/office/powerpoint/2010/main" val="36238411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Odessa, November 2015.">
            <a:extLst>
              <a:ext uri="{FF2B5EF4-FFF2-40B4-BE49-F238E27FC236}">
                <a16:creationId xmlns:a16="http://schemas.microsoft.com/office/drawing/2014/main" id="{319BD94A-7729-456D-A0BF-E6A35FA178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3650" y="457200"/>
            <a:ext cx="714375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A33EAD2-3E44-459D-B3B8-FE0EB1569112}"/>
              </a:ext>
            </a:extLst>
          </p:cNvPr>
          <p:cNvSpPr/>
          <p:nvPr/>
        </p:nvSpPr>
        <p:spPr>
          <a:xfrm>
            <a:off x="2282864" y="5435084"/>
            <a:ext cx="8670886" cy="1477328"/>
          </a:xfrm>
          <a:prstGeom prst="rect">
            <a:avLst/>
          </a:prstGeom>
        </p:spPr>
        <p:txBody>
          <a:bodyPr wrap="square">
            <a:spAutoFit/>
          </a:bodyPr>
          <a:lstStyle/>
          <a:p>
            <a:r>
              <a:rPr lang="fr-FR" dirty="0">
                <a:solidFill>
                  <a:schemeClr val="bg1"/>
                </a:solidFill>
                <a:latin typeface="Helvetica Neue"/>
              </a:rPr>
              <a:t>L’artiste ukrainien </a:t>
            </a:r>
            <a:r>
              <a:rPr lang="fr-FR" dirty="0" err="1">
                <a:solidFill>
                  <a:schemeClr val="bg1"/>
                </a:solidFill>
                <a:latin typeface="Helvetica Neue"/>
              </a:rPr>
              <a:t>Oleksandr</a:t>
            </a:r>
            <a:r>
              <a:rPr lang="fr-FR" dirty="0">
                <a:solidFill>
                  <a:schemeClr val="bg1"/>
                </a:solidFill>
                <a:latin typeface="Helvetica Neue"/>
              </a:rPr>
              <a:t> </a:t>
            </a:r>
            <a:r>
              <a:rPr lang="fr-FR" dirty="0" err="1">
                <a:solidFill>
                  <a:schemeClr val="bg1"/>
                </a:solidFill>
                <a:latin typeface="Helvetica Neue"/>
              </a:rPr>
              <a:t>Milov</a:t>
            </a:r>
            <a:r>
              <a:rPr lang="fr-FR" dirty="0">
                <a:solidFill>
                  <a:schemeClr val="bg1"/>
                </a:solidFill>
                <a:latin typeface="Helvetica Neue"/>
              </a:rPr>
              <a:t> a fait de cette statue de Lénine un personnage de Star Wars, </a:t>
            </a:r>
            <a:r>
              <a:rPr lang="fr-FR" dirty="0" err="1">
                <a:solidFill>
                  <a:schemeClr val="bg1"/>
                </a:solidFill>
                <a:latin typeface="Helvetica Neue"/>
              </a:rPr>
              <a:t>Dark</a:t>
            </a:r>
            <a:r>
              <a:rPr lang="fr-FR" dirty="0">
                <a:solidFill>
                  <a:schemeClr val="bg1"/>
                </a:solidFill>
                <a:latin typeface="Helvetica Neue"/>
              </a:rPr>
              <a:t> Vador.</a:t>
            </a:r>
          </a:p>
          <a:p>
            <a:r>
              <a:rPr lang="fr-FR" dirty="0">
                <a:solidFill>
                  <a:schemeClr val="bg1"/>
                </a:solidFill>
                <a:latin typeface="Helvetica Neue"/>
              </a:rPr>
              <a:t>Elle se dresse dans une cour d’usine en banlieue d’Odessa.</a:t>
            </a:r>
          </a:p>
          <a:p>
            <a:r>
              <a:rPr lang="fr-FR" dirty="0">
                <a:solidFill>
                  <a:schemeClr val="bg1"/>
                </a:solidFill>
                <a:latin typeface="Helvetica Neue"/>
              </a:rPr>
              <a:t>Odessa, 21 novembre 2015</a:t>
            </a:r>
          </a:p>
          <a:p>
            <a:r>
              <a:rPr lang="fr-FR" sz="1600" dirty="0">
                <a:solidFill>
                  <a:schemeClr val="bg1"/>
                </a:solidFill>
                <a:latin typeface="Helvetica Neue"/>
              </a:rPr>
              <a:t>Tirage jet d’encre</a:t>
            </a:r>
            <a:endParaRPr lang="fr-FR" sz="1600" dirty="0">
              <a:solidFill>
                <a:schemeClr val="bg1"/>
              </a:solidFill>
            </a:endParaRPr>
          </a:p>
        </p:txBody>
      </p:sp>
    </p:spTree>
    <p:extLst>
      <p:ext uri="{BB962C8B-B14F-4D97-AF65-F5344CB8AC3E}">
        <p14:creationId xmlns:p14="http://schemas.microsoft.com/office/powerpoint/2010/main" val="4032919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ww.bilan.ch/sites/default/files/styles/full__desktop/public/lenine1.jpg?itok=BBjXIh4I">
            <a:extLst>
              <a:ext uri="{FF2B5EF4-FFF2-40B4-BE49-F238E27FC236}">
                <a16:creationId xmlns:a16="http://schemas.microsoft.com/office/drawing/2014/main" id="{7B9D738F-8FCB-4978-8471-FB6981C8E3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3100" y="428625"/>
            <a:ext cx="8096250" cy="506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658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calvertjournal.com/images/uploads/features/2016_Mar/Lenins/DSC05401.jpg">
            <a:extLst>
              <a:ext uri="{FF2B5EF4-FFF2-40B4-BE49-F238E27FC236}">
                <a16:creationId xmlns:a16="http://schemas.microsoft.com/office/drawing/2014/main" id="{6BD78219-4070-4E12-B583-A4CE3C0E6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 y="186809"/>
            <a:ext cx="6657975" cy="44386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B244A8E-52DB-4359-834A-AB9B0EFB6BBE}"/>
              </a:ext>
            </a:extLst>
          </p:cNvPr>
          <p:cNvSpPr/>
          <p:nvPr/>
        </p:nvSpPr>
        <p:spPr>
          <a:xfrm>
            <a:off x="7181850" y="3453884"/>
            <a:ext cx="4541628" cy="954107"/>
          </a:xfrm>
          <a:prstGeom prst="rect">
            <a:avLst/>
          </a:prstGeom>
        </p:spPr>
        <p:txBody>
          <a:bodyPr wrap="none">
            <a:spAutoFit/>
          </a:bodyPr>
          <a:lstStyle/>
          <a:p>
            <a:r>
              <a:rPr lang="en-US" sz="2000" b="1" dirty="0">
                <a:solidFill>
                  <a:schemeClr val="bg1"/>
                </a:solidFill>
                <a:latin typeface="Helvetica Neue"/>
              </a:rPr>
              <a:t>Museum of Soviet Occupation, Kiev</a:t>
            </a:r>
          </a:p>
          <a:p>
            <a:r>
              <a:rPr lang="en-US" dirty="0">
                <a:solidFill>
                  <a:schemeClr val="bg1"/>
                </a:solidFill>
                <a:latin typeface="Helvetica Neue"/>
              </a:rPr>
              <a:t>12 </a:t>
            </a:r>
            <a:r>
              <a:rPr lang="en-US" dirty="0" err="1">
                <a:solidFill>
                  <a:schemeClr val="bg1"/>
                </a:solidFill>
                <a:latin typeface="Helvetica Neue"/>
              </a:rPr>
              <a:t>septembre</a:t>
            </a:r>
            <a:r>
              <a:rPr lang="en-US" dirty="0">
                <a:solidFill>
                  <a:schemeClr val="bg1"/>
                </a:solidFill>
                <a:latin typeface="Helvetica Neue"/>
              </a:rPr>
              <a:t> 2015</a:t>
            </a:r>
          </a:p>
          <a:p>
            <a:r>
              <a:rPr lang="en-US" dirty="0" err="1">
                <a:solidFill>
                  <a:schemeClr val="bg1"/>
                </a:solidFill>
                <a:latin typeface="Helvetica Neue"/>
              </a:rPr>
              <a:t>Tirage</a:t>
            </a:r>
            <a:r>
              <a:rPr lang="en-US" dirty="0">
                <a:solidFill>
                  <a:schemeClr val="bg1"/>
                </a:solidFill>
                <a:latin typeface="Helvetica Neue"/>
              </a:rPr>
              <a:t> jet </a:t>
            </a:r>
            <a:r>
              <a:rPr lang="en-US" dirty="0" err="1">
                <a:solidFill>
                  <a:schemeClr val="bg1"/>
                </a:solidFill>
                <a:latin typeface="Helvetica Neue"/>
              </a:rPr>
              <a:t>d’encre</a:t>
            </a:r>
            <a:endParaRPr lang="fr-FR" dirty="0">
              <a:solidFill>
                <a:schemeClr val="bg1"/>
              </a:solidFill>
            </a:endParaRPr>
          </a:p>
        </p:txBody>
      </p:sp>
      <p:sp>
        <p:nvSpPr>
          <p:cNvPr id="3" name="ZoneTexte 2">
            <a:extLst>
              <a:ext uri="{FF2B5EF4-FFF2-40B4-BE49-F238E27FC236}">
                <a16:creationId xmlns:a16="http://schemas.microsoft.com/office/drawing/2014/main" id="{7B7C18C9-8224-402B-8C0B-3380ED4D7DD4}"/>
              </a:ext>
            </a:extLst>
          </p:cNvPr>
          <p:cNvSpPr txBox="1"/>
          <p:nvPr/>
        </p:nvSpPr>
        <p:spPr>
          <a:xfrm>
            <a:off x="883514" y="5658764"/>
            <a:ext cx="6991350" cy="861774"/>
          </a:xfrm>
          <a:prstGeom prst="rect">
            <a:avLst/>
          </a:prstGeom>
          <a:solidFill>
            <a:schemeClr val="bg1">
              <a:lumMod val="95000"/>
            </a:schemeClr>
          </a:solidFill>
          <a:ln>
            <a:solidFill>
              <a:schemeClr val="bg1"/>
            </a:solidFill>
          </a:ln>
        </p:spPr>
        <p:txBody>
          <a:bodyPr wrap="square" rtlCol="0">
            <a:spAutoFit/>
          </a:bodyPr>
          <a:lstStyle/>
          <a:p>
            <a:r>
              <a:rPr lang="fr-FR" dirty="0"/>
              <a:t>Ils appliquent la </a:t>
            </a:r>
            <a:r>
              <a:rPr lang="fr-FR" dirty="0" err="1"/>
              <a:t>décommunisation</a:t>
            </a:r>
            <a:r>
              <a:rPr lang="fr-FR" dirty="0"/>
              <a:t> avec des méthodes communistes.</a:t>
            </a:r>
          </a:p>
          <a:p>
            <a:r>
              <a:rPr lang="fr-FR" sz="1600" b="1" dirty="0"/>
              <a:t>Anna </a:t>
            </a:r>
            <a:r>
              <a:rPr lang="fr-FR" sz="1600" b="1" dirty="0" err="1"/>
              <a:t>Bondar</a:t>
            </a:r>
            <a:endParaRPr lang="fr-FR" sz="1600" b="1" dirty="0"/>
          </a:p>
          <a:p>
            <a:r>
              <a:rPr lang="fr-FR" sz="1600" b="1" dirty="0"/>
              <a:t>Adjointe au directeur du département de Construction et Architecture de Kiev</a:t>
            </a:r>
          </a:p>
        </p:txBody>
      </p:sp>
    </p:spTree>
    <p:extLst>
      <p:ext uri="{BB962C8B-B14F-4D97-AF65-F5344CB8AC3E}">
        <p14:creationId xmlns:p14="http://schemas.microsoft.com/office/powerpoint/2010/main" val="2950967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calvertjournal.com/images/uploads/features/2016_Mar/Lenins/DSC01704.jpg">
            <a:extLst>
              <a:ext uri="{FF2B5EF4-FFF2-40B4-BE49-F238E27FC236}">
                <a16:creationId xmlns:a16="http://schemas.microsoft.com/office/drawing/2014/main" id="{204DCC03-AE0A-46D9-9C5C-6B901BF293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3175" y="582586"/>
            <a:ext cx="7748588" cy="51705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A33664F-395F-4045-BD52-1EEDA9DE2A97}"/>
              </a:ext>
            </a:extLst>
          </p:cNvPr>
          <p:cNvSpPr/>
          <p:nvPr/>
        </p:nvSpPr>
        <p:spPr>
          <a:xfrm>
            <a:off x="5940415" y="6063734"/>
            <a:ext cx="954107" cy="369332"/>
          </a:xfrm>
          <a:prstGeom prst="rect">
            <a:avLst/>
          </a:prstGeom>
        </p:spPr>
        <p:txBody>
          <a:bodyPr wrap="none">
            <a:spAutoFit/>
          </a:bodyPr>
          <a:lstStyle/>
          <a:p>
            <a:r>
              <a:rPr lang="fr-FR" dirty="0">
                <a:solidFill>
                  <a:schemeClr val="bg1"/>
                </a:solidFill>
                <a:latin typeface="Helvetica Neue"/>
              </a:rPr>
              <a:t>Kharkiv</a:t>
            </a:r>
            <a:endParaRPr lang="fr-FR" dirty="0">
              <a:solidFill>
                <a:schemeClr val="bg1"/>
              </a:solidFill>
            </a:endParaRPr>
          </a:p>
        </p:txBody>
      </p:sp>
    </p:spTree>
    <p:extLst>
      <p:ext uri="{BB962C8B-B14F-4D97-AF65-F5344CB8AC3E}">
        <p14:creationId xmlns:p14="http://schemas.microsoft.com/office/powerpoint/2010/main" val="23073204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calvertjournal.com/images/uploads/features/2016_Mar/Lenins/DSC05712.jpg">
            <a:extLst>
              <a:ext uri="{FF2B5EF4-FFF2-40B4-BE49-F238E27FC236}">
                <a16:creationId xmlns:a16="http://schemas.microsoft.com/office/drawing/2014/main" id="{2C90AE82-A68F-4E36-8313-04A31CC6CB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2211" y="228600"/>
            <a:ext cx="7643813" cy="50958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806D6A4-DBF9-4777-B696-59F698726DFA}"/>
              </a:ext>
            </a:extLst>
          </p:cNvPr>
          <p:cNvSpPr/>
          <p:nvPr/>
        </p:nvSpPr>
        <p:spPr>
          <a:xfrm>
            <a:off x="5601879" y="5701784"/>
            <a:ext cx="1364476" cy="369332"/>
          </a:xfrm>
          <a:prstGeom prst="rect">
            <a:avLst/>
          </a:prstGeom>
        </p:spPr>
        <p:txBody>
          <a:bodyPr wrap="none">
            <a:spAutoFit/>
          </a:bodyPr>
          <a:lstStyle/>
          <a:p>
            <a:r>
              <a:rPr lang="fr-FR" dirty="0">
                <a:solidFill>
                  <a:schemeClr val="bg1"/>
                </a:solidFill>
                <a:latin typeface="Helvetica Neue"/>
              </a:rPr>
              <a:t>Kramatorsk</a:t>
            </a:r>
            <a:endParaRPr lang="fr-FR" dirty="0">
              <a:solidFill>
                <a:schemeClr val="bg1"/>
              </a:solidFill>
            </a:endParaRPr>
          </a:p>
        </p:txBody>
      </p:sp>
    </p:spTree>
    <p:extLst>
      <p:ext uri="{BB962C8B-B14F-4D97-AF65-F5344CB8AC3E}">
        <p14:creationId xmlns:p14="http://schemas.microsoft.com/office/powerpoint/2010/main" val="30369751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3EEF4EC-ACCE-4907-A4C0-7CE9B44A4D31}"/>
              </a:ext>
            </a:extLst>
          </p:cNvPr>
          <p:cNvSpPr txBox="1"/>
          <p:nvPr/>
        </p:nvSpPr>
        <p:spPr>
          <a:xfrm>
            <a:off x="942975" y="2114550"/>
            <a:ext cx="10544175" cy="3139321"/>
          </a:xfrm>
          <a:prstGeom prst="rect">
            <a:avLst/>
          </a:prstGeom>
          <a:noFill/>
        </p:spPr>
        <p:txBody>
          <a:bodyPr wrap="square" rtlCol="0">
            <a:spAutoFit/>
          </a:bodyPr>
          <a:lstStyle/>
          <a:p>
            <a:pPr algn="just"/>
            <a:r>
              <a:rPr lang="fr-FR" dirty="0"/>
              <a:t>Les nationalistes, ils m’ont dans le collimateur. Ils m’ont attrapé par surprise, trois fois. Ils m’ont tabassé, en me menaçant de me tuer. Je n’ai pas peur d’eux. J’étais dans les forces spéciales. J’ai participé à plusieurs missions secrètes, en Mongolie, à l’époque de l’Union soviétique. Dans le temps je pouvais tenir tête à cinq chinois ! Ah, ça, je n’ai pas peur. Et mon Lénine dans mon jardin, je le garde. Vous savez, je n’aime pas les communistes. Mais c’est un monument. Vous pensez que c’est un paradoxe ? Une vieille femme qui passe par ici, de temps en temps. Quand elle voit Lénine, elle fait le signe de croix ! Il y a tellement de contradictions dans ce monde… Lénine c’est le symbole d’une utopie perdue. Je me rappelle de cela. C’est pour cette raison que je comprends à quel point c’est important. C’est ce que je dis à ces jeunes fous de nationalistes. Et vous savez ce que je leur dit d’autre ? De se construire un avenir meilleur, pour eux-mêmes, au lieu de détruire mon passé !</a:t>
            </a:r>
          </a:p>
          <a:p>
            <a:r>
              <a:rPr lang="fr-FR" sz="1600" b="1" dirty="0"/>
              <a:t>Nikolaï Ivanovitch – « </a:t>
            </a:r>
            <a:r>
              <a:rPr lang="fr-FR" sz="1600" b="1" dirty="0" err="1"/>
              <a:t>Diadia</a:t>
            </a:r>
            <a:r>
              <a:rPr lang="fr-FR" sz="1600" b="1" dirty="0"/>
              <a:t> </a:t>
            </a:r>
            <a:r>
              <a:rPr lang="fr-FR" sz="1600" b="1" dirty="0" err="1"/>
              <a:t>Kolla</a:t>
            </a:r>
            <a:r>
              <a:rPr lang="fr-FR" sz="1600" b="1" dirty="0"/>
              <a:t> »</a:t>
            </a:r>
          </a:p>
          <a:p>
            <a:r>
              <a:rPr lang="fr-FR" sz="1600" b="1" dirty="0"/>
              <a:t>Retraité, Berdiansk</a:t>
            </a:r>
          </a:p>
        </p:txBody>
      </p:sp>
    </p:spTree>
    <p:extLst>
      <p:ext uri="{BB962C8B-B14F-4D97-AF65-F5344CB8AC3E}">
        <p14:creationId xmlns:p14="http://schemas.microsoft.com/office/powerpoint/2010/main" val="37821033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calvertjournal.com/images/uploads/features/2016_Mar/Lenins/DSC05717.jpg">
            <a:extLst>
              <a:ext uri="{FF2B5EF4-FFF2-40B4-BE49-F238E27FC236}">
                <a16:creationId xmlns:a16="http://schemas.microsoft.com/office/drawing/2014/main" id="{C933D864-BD47-4004-B1F8-A9A6C15E19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7425" y="276225"/>
            <a:ext cx="7858126" cy="52387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2DB95CE-81F1-4AFF-912A-7BCADA69130A}"/>
              </a:ext>
            </a:extLst>
          </p:cNvPr>
          <p:cNvSpPr/>
          <p:nvPr/>
        </p:nvSpPr>
        <p:spPr>
          <a:xfrm>
            <a:off x="5413762" y="5835134"/>
            <a:ext cx="1364476" cy="369332"/>
          </a:xfrm>
          <a:prstGeom prst="rect">
            <a:avLst/>
          </a:prstGeom>
        </p:spPr>
        <p:txBody>
          <a:bodyPr wrap="none">
            <a:spAutoFit/>
          </a:bodyPr>
          <a:lstStyle/>
          <a:p>
            <a:r>
              <a:rPr lang="fr-FR" dirty="0">
                <a:solidFill>
                  <a:schemeClr val="bg1"/>
                </a:solidFill>
                <a:latin typeface="Helvetica Neue"/>
              </a:rPr>
              <a:t>Kramatorsk</a:t>
            </a:r>
            <a:endParaRPr lang="fr-FR" dirty="0">
              <a:solidFill>
                <a:schemeClr val="bg1"/>
              </a:solidFill>
            </a:endParaRPr>
          </a:p>
        </p:txBody>
      </p:sp>
    </p:spTree>
    <p:extLst>
      <p:ext uri="{BB962C8B-B14F-4D97-AF65-F5344CB8AC3E}">
        <p14:creationId xmlns:p14="http://schemas.microsoft.com/office/powerpoint/2010/main" val="84588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calvertjournal.com/images/uploads/features/2016_Mar/Lenins/DSC07249.jpg">
            <a:extLst>
              <a:ext uri="{FF2B5EF4-FFF2-40B4-BE49-F238E27FC236}">
                <a16:creationId xmlns:a16="http://schemas.microsoft.com/office/drawing/2014/main" id="{0748FF5C-46DB-4506-8A54-365585F431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9814" y="242715"/>
            <a:ext cx="7986712" cy="532940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E1DAE61-37A0-453C-9C54-558E8B0CD8C8}"/>
              </a:ext>
            </a:extLst>
          </p:cNvPr>
          <p:cNvSpPr/>
          <p:nvPr/>
        </p:nvSpPr>
        <p:spPr>
          <a:xfrm>
            <a:off x="5729936" y="5835134"/>
            <a:ext cx="1146468" cy="369332"/>
          </a:xfrm>
          <a:prstGeom prst="rect">
            <a:avLst/>
          </a:prstGeom>
        </p:spPr>
        <p:txBody>
          <a:bodyPr wrap="none">
            <a:spAutoFit/>
          </a:bodyPr>
          <a:lstStyle/>
          <a:p>
            <a:r>
              <a:rPr lang="fr-FR" dirty="0" err="1">
                <a:solidFill>
                  <a:schemeClr val="bg1"/>
                </a:solidFill>
                <a:latin typeface="Helvetica Neue"/>
              </a:rPr>
              <a:t>Zhytomyr</a:t>
            </a:r>
            <a:endParaRPr lang="fr-FR" dirty="0">
              <a:solidFill>
                <a:schemeClr val="bg1"/>
              </a:solidFill>
            </a:endParaRPr>
          </a:p>
        </p:txBody>
      </p:sp>
    </p:spTree>
    <p:extLst>
      <p:ext uri="{BB962C8B-B14F-4D97-AF65-F5344CB8AC3E}">
        <p14:creationId xmlns:p14="http://schemas.microsoft.com/office/powerpoint/2010/main" val="2028523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C55BFA3-E85E-41F7-9EFB-C5CDE075A3CF}"/>
              </a:ext>
            </a:extLst>
          </p:cNvPr>
          <p:cNvPicPr>
            <a:picLocks noChangeAspect="1"/>
          </p:cNvPicPr>
          <p:nvPr/>
        </p:nvPicPr>
        <p:blipFill>
          <a:blip r:embed="rId2"/>
          <a:stretch>
            <a:fillRect/>
          </a:stretch>
        </p:blipFill>
        <p:spPr>
          <a:xfrm>
            <a:off x="3514725" y="230608"/>
            <a:ext cx="5248275" cy="6503005"/>
          </a:xfrm>
          <a:prstGeom prst="rect">
            <a:avLst/>
          </a:prstGeom>
        </p:spPr>
      </p:pic>
    </p:spTree>
    <p:extLst>
      <p:ext uri="{BB962C8B-B14F-4D97-AF65-F5344CB8AC3E}">
        <p14:creationId xmlns:p14="http://schemas.microsoft.com/office/powerpoint/2010/main" val="18494110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www.calvertjournal.com/images/uploads/features/2016_Mar/Lenins/_full_width/DSC01695_2.jpg">
            <a:extLst>
              <a:ext uri="{FF2B5EF4-FFF2-40B4-BE49-F238E27FC236}">
                <a16:creationId xmlns:a16="http://schemas.microsoft.com/office/drawing/2014/main" id="{E6344288-1FA7-4077-82E7-D743CB5BA8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75" y="288111"/>
            <a:ext cx="7748588" cy="516971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5167BA8-9F08-4B7D-9481-2F44761AC123}"/>
              </a:ext>
            </a:extLst>
          </p:cNvPr>
          <p:cNvSpPr/>
          <p:nvPr/>
        </p:nvSpPr>
        <p:spPr>
          <a:xfrm>
            <a:off x="5542746" y="6054209"/>
            <a:ext cx="954107" cy="369332"/>
          </a:xfrm>
          <a:prstGeom prst="rect">
            <a:avLst/>
          </a:prstGeom>
        </p:spPr>
        <p:txBody>
          <a:bodyPr wrap="none">
            <a:spAutoFit/>
          </a:bodyPr>
          <a:lstStyle/>
          <a:p>
            <a:r>
              <a:rPr lang="fr-FR" dirty="0">
                <a:solidFill>
                  <a:schemeClr val="bg1"/>
                </a:solidFill>
                <a:latin typeface="Helvetica Neue"/>
              </a:rPr>
              <a:t>Kharkiv</a:t>
            </a:r>
            <a:endParaRPr lang="fr-FR" dirty="0">
              <a:solidFill>
                <a:schemeClr val="bg1"/>
              </a:solidFill>
            </a:endParaRPr>
          </a:p>
        </p:txBody>
      </p:sp>
    </p:spTree>
    <p:extLst>
      <p:ext uri="{BB962C8B-B14F-4D97-AF65-F5344CB8AC3E}">
        <p14:creationId xmlns:p14="http://schemas.microsoft.com/office/powerpoint/2010/main" val="36054726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calvertjournal.com/images/uploads/features/2016_Mar/Lenins/DSC01685.jpg">
            <a:extLst>
              <a:ext uri="{FF2B5EF4-FFF2-40B4-BE49-F238E27FC236}">
                <a16:creationId xmlns:a16="http://schemas.microsoft.com/office/drawing/2014/main" id="{4BC5C58B-A83E-4B4E-992C-2662A31B70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3505" y="342900"/>
            <a:ext cx="8260620" cy="551218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A450861-739B-448E-9106-0369B6AA8A7C}"/>
              </a:ext>
            </a:extLst>
          </p:cNvPr>
          <p:cNvSpPr/>
          <p:nvPr/>
        </p:nvSpPr>
        <p:spPr>
          <a:xfrm>
            <a:off x="5542746" y="6054209"/>
            <a:ext cx="954107" cy="369332"/>
          </a:xfrm>
          <a:prstGeom prst="rect">
            <a:avLst/>
          </a:prstGeom>
        </p:spPr>
        <p:txBody>
          <a:bodyPr wrap="none">
            <a:spAutoFit/>
          </a:bodyPr>
          <a:lstStyle/>
          <a:p>
            <a:r>
              <a:rPr lang="fr-FR" dirty="0">
                <a:solidFill>
                  <a:schemeClr val="bg1"/>
                </a:solidFill>
                <a:latin typeface="Helvetica Neue"/>
              </a:rPr>
              <a:t>Kharkiv</a:t>
            </a:r>
            <a:endParaRPr lang="fr-FR" dirty="0">
              <a:solidFill>
                <a:schemeClr val="bg1"/>
              </a:solidFill>
            </a:endParaRPr>
          </a:p>
        </p:txBody>
      </p:sp>
    </p:spTree>
    <p:extLst>
      <p:ext uri="{BB962C8B-B14F-4D97-AF65-F5344CB8AC3E}">
        <p14:creationId xmlns:p14="http://schemas.microsoft.com/office/powerpoint/2010/main" val="9524835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62E904-7FFE-4B48-9B92-E160F046FE31}"/>
              </a:ext>
            </a:extLst>
          </p:cNvPr>
          <p:cNvSpPr/>
          <p:nvPr/>
        </p:nvSpPr>
        <p:spPr>
          <a:xfrm>
            <a:off x="5542746" y="6054209"/>
            <a:ext cx="954107" cy="369332"/>
          </a:xfrm>
          <a:prstGeom prst="rect">
            <a:avLst/>
          </a:prstGeom>
        </p:spPr>
        <p:txBody>
          <a:bodyPr wrap="none">
            <a:spAutoFit/>
          </a:bodyPr>
          <a:lstStyle/>
          <a:p>
            <a:r>
              <a:rPr lang="fr-FR" dirty="0">
                <a:solidFill>
                  <a:schemeClr val="bg1"/>
                </a:solidFill>
                <a:latin typeface="Helvetica Neue"/>
              </a:rPr>
              <a:t>Kharkiv</a:t>
            </a:r>
            <a:endParaRPr lang="fr-FR" dirty="0">
              <a:solidFill>
                <a:schemeClr val="bg1"/>
              </a:solidFill>
            </a:endParaRPr>
          </a:p>
        </p:txBody>
      </p:sp>
      <p:pic>
        <p:nvPicPr>
          <p:cNvPr id="25602" name="Picture 2" descr="http://calvertjournal.com/images/uploads/features/2016_Mar/Lenins/DSC01768.jpg">
            <a:extLst>
              <a:ext uri="{FF2B5EF4-FFF2-40B4-BE49-F238E27FC236}">
                <a16:creationId xmlns:a16="http://schemas.microsoft.com/office/drawing/2014/main" id="{3BABD6A4-B2A8-4FCB-B189-EB2A993B7B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266700"/>
            <a:ext cx="8386763" cy="5596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7663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calvertjournal.com/images/uploads/features/2016_Mar/Lenins/DSC01760.jpg">
            <a:extLst>
              <a:ext uri="{FF2B5EF4-FFF2-40B4-BE49-F238E27FC236}">
                <a16:creationId xmlns:a16="http://schemas.microsoft.com/office/drawing/2014/main" id="{ECD833CE-EDEC-4CC5-A234-3008734EFB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6535" y="190500"/>
            <a:ext cx="7765203" cy="5181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12B5646-9DD5-4A81-BA60-0A7A793EB0E5}"/>
              </a:ext>
            </a:extLst>
          </p:cNvPr>
          <p:cNvSpPr/>
          <p:nvPr/>
        </p:nvSpPr>
        <p:spPr>
          <a:xfrm>
            <a:off x="5542746" y="6054209"/>
            <a:ext cx="954107" cy="369332"/>
          </a:xfrm>
          <a:prstGeom prst="rect">
            <a:avLst/>
          </a:prstGeom>
        </p:spPr>
        <p:txBody>
          <a:bodyPr wrap="none">
            <a:spAutoFit/>
          </a:bodyPr>
          <a:lstStyle/>
          <a:p>
            <a:r>
              <a:rPr lang="fr-FR" dirty="0">
                <a:solidFill>
                  <a:schemeClr val="bg1"/>
                </a:solidFill>
                <a:latin typeface="Helvetica Neue"/>
              </a:rPr>
              <a:t>Kharkiv</a:t>
            </a:r>
            <a:endParaRPr lang="fr-FR" dirty="0">
              <a:solidFill>
                <a:schemeClr val="bg1"/>
              </a:solidFill>
            </a:endParaRPr>
          </a:p>
        </p:txBody>
      </p:sp>
    </p:spTree>
    <p:extLst>
      <p:ext uri="{BB962C8B-B14F-4D97-AF65-F5344CB8AC3E}">
        <p14:creationId xmlns:p14="http://schemas.microsoft.com/office/powerpoint/2010/main" val="41190004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s://assets.letemps.ch/sites/default/files/styles/lt_detail_gallery/public/media/2017/08/28/file6v2k71xn5mw11ne8ecu6.jpg?itok=MFYF4Jaf">
            <a:extLst>
              <a:ext uri="{FF2B5EF4-FFF2-40B4-BE49-F238E27FC236}">
                <a16:creationId xmlns:a16="http://schemas.microsoft.com/office/drawing/2014/main" id="{27907E06-4927-49D6-BBD9-737F7A1B47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4703" y="85089"/>
            <a:ext cx="6607392" cy="44096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436E64D-7628-40FD-A521-C5C57679A54D}"/>
              </a:ext>
            </a:extLst>
          </p:cNvPr>
          <p:cNvSpPr/>
          <p:nvPr/>
        </p:nvSpPr>
        <p:spPr>
          <a:xfrm>
            <a:off x="750569" y="4494780"/>
            <a:ext cx="10577831" cy="2308324"/>
          </a:xfrm>
          <a:prstGeom prst="rect">
            <a:avLst/>
          </a:prstGeom>
        </p:spPr>
        <p:txBody>
          <a:bodyPr wrap="square">
            <a:spAutoFit/>
          </a:bodyPr>
          <a:lstStyle/>
          <a:p>
            <a:r>
              <a:rPr lang="fr-FR" sz="1600" dirty="0" err="1">
                <a:solidFill>
                  <a:srgbClr val="DCDCDC"/>
                </a:solidFill>
                <a:latin typeface="Ratio"/>
              </a:rPr>
              <a:t>Obyrok</a:t>
            </a:r>
            <a:r>
              <a:rPr lang="fr-FR" sz="1600" dirty="0">
                <a:solidFill>
                  <a:srgbClr val="DCDCDC"/>
                </a:solidFill>
                <a:latin typeface="Ratio"/>
              </a:rPr>
              <a:t>, 12 septembre 2016: </a:t>
            </a:r>
          </a:p>
          <a:p>
            <a:r>
              <a:rPr lang="fr-FR" sz="1600" dirty="0">
                <a:solidFill>
                  <a:srgbClr val="DCDCDC"/>
                </a:solidFill>
                <a:latin typeface="Ratio"/>
              </a:rPr>
              <a:t>«Aussi fort et puissant que vous pouvez l’être, c’est la nature qui va l’emporter sur vous. D’ici à deux, trois ans, vous verrez des herbes folles et des plantes </a:t>
            </a:r>
            <a:r>
              <a:rPr lang="fr-FR" sz="1600" dirty="0">
                <a:solidFill>
                  <a:schemeClr val="bg1"/>
                </a:solidFill>
                <a:latin typeface="Ratio"/>
              </a:rPr>
              <a:t>en tout genre pousser un peu partout. C’est pour cela que j’ai rassemblé ces monuments dans mon jardin. Je déteste Lénine, croyez-moi. Mais je veux montrer que la nature va l’emporter. Elle va le dévorer. J’ai fait une exposition vivante. Quand je les ai amenés ici, ils se ressemblaient tous. C’étaient  différentes versions de la même statue. Alors moi et mes enfants, nous les avons peints, pour les décorer et les rendre plus divertissants. Maintenant, ils sont différents, et assez intrigants. J’ai voulu faire de cet espace un endroit un peu mystique. Vous voyez, il y a ce Lénine, qui garde l’entrée. Celui-ci est assez menaçant. Celui-là a l’air plus amical…Et le plus important, ici, on peut réfléchir au sort d’un empire, qui finit toujours par être absorbé par la nature. » Leonid Kanter, artiste</a:t>
            </a:r>
            <a:endParaRPr lang="fr-FR" sz="1600" dirty="0">
              <a:solidFill>
                <a:schemeClr val="bg1"/>
              </a:solidFill>
            </a:endParaRPr>
          </a:p>
        </p:txBody>
      </p:sp>
    </p:spTree>
    <p:extLst>
      <p:ext uri="{BB962C8B-B14F-4D97-AF65-F5344CB8AC3E}">
        <p14:creationId xmlns:p14="http://schemas.microsoft.com/office/powerpoint/2010/main" val="13374808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s://assets.letemps.ch/sites/default/files/styles/lt_detail_gallery/public/media/2017/08/28/file6v2k72gwoycm0amvhnt.jpg?itok=tqKTi_Vl">
            <a:extLst>
              <a:ext uri="{FF2B5EF4-FFF2-40B4-BE49-F238E27FC236}">
                <a16:creationId xmlns:a16="http://schemas.microsoft.com/office/drawing/2014/main" id="{87D35811-78EA-4946-A1FC-E56E5D128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5099" y="123825"/>
            <a:ext cx="7115175" cy="4743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F4CA2C5-8EA1-4893-AEAA-FFA36FFCE489}"/>
              </a:ext>
            </a:extLst>
          </p:cNvPr>
          <p:cNvSpPr/>
          <p:nvPr/>
        </p:nvSpPr>
        <p:spPr>
          <a:xfrm>
            <a:off x="2876549" y="5114062"/>
            <a:ext cx="6772274" cy="1477328"/>
          </a:xfrm>
          <a:prstGeom prst="rect">
            <a:avLst/>
          </a:prstGeom>
        </p:spPr>
        <p:txBody>
          <a:bodyPr wrap="square">
            <a:spAutoFit/>
          </a:bodyPr>
          <a:lstStyle/>
          <a:p>
            <a:r>
              <a:rPr lang="fr-FR" dirty="0">
                <a:solidFill>
                  <a:srgbClr val="DCDCDC"/>
                </a:solidFill>
                <a:latin typeface="Ratio"/>
              </a:rPr>
              <a:t>Tcherkassy , 30 mars 2016 : </a:t>
            </a:r>
          </a:p>
          <a:p>
            <a:r>
              <a:rPr lang="fr-FR" dirty="0">
                <a:solidFill>
                  <a:srgbClr val="DCDCDC"/>
                </a:solidFill>
                <a:latin typeface="Ratio"/>
              </a:rPr>
              <a:t>Un Lénine transformé en cosaque à l’entrée d’une base de loisirs . Les cosaques, autrefois maîtres des steppes, sont un symbole d’ indépendance vis-à-vis  des Russes pour les Ukrainiens. </a:t>
            </a:r>
            <a:br>
              <a:rPr lang="fr-FR" dirty="0"/>
            </a:br>
            <a:endParaRPr lang="fr-FR" dirty="0"/>
          </a:p>
        </p:txBody>
      </p:sp>
    </p:spTree>
    <p:extLst>
      <p:ext uri="{BB962C8B-B14F-4D97-AF65-F5344CB8AC3E}">
        <p14:creationId xmlns:p14="http://schemas.microsoft.com/office/powerpoint/2010/main" val="15320581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AABAFA3-6905-4EEE-BDEF-692FA06E5207}"/>
              </a:ext>
            </a:extLst>
          </p:cNvPr>
          <p:cNvSpPr txBox="1"/>
          <p:nvPr/>
        </p:nvSpPr>
        <p:spPr>
          <a:xfrm>
            <a:off x="2290438" y="2388093"/>
            <a:ext cx="7688063" cy="2246769"/>
          </a:xfrm>
          <a:prstGeom prst="rect">
            <a:avLst/>
          </a:prstGeom>
          <a:noFill/>
        </p:spPr>
        <p:txBody>
          <a:bodyPr wrap="square" rtlCol="0">
            <a:spAutoFit/>
          </a:bodyPr>
          <a:lstStyle/>
          <a:p>
            <a:r>
              <a:rPr lang="fr-FR" dirty="0"/>
              <a:t>« Si vous tirez sur l’histoire avec un pistolet, elle ripostera au canon. »</a:t>
            </a:r>
          </a:p>
          <a:p>
            <a:r>
              <a:rPr lang="fr-FR" dirty="0"/>
              <a:t>Si tout est défiguré à tel point que l’on oublie d’où l’on vient, nous ne formerons jamais une nation. Nous ne serons qu’une populace. Voire pire, des esclaves.  Combien de fois, je vous le demande, est-ce que l’histoire a été réécrite, depuis le début de l’humanité ? Et regardez le résultat…</a:t>
            </a:r>
          </a:p>
          <a:p>
            <a:endParaRPr lang="fr-FR" dirty="0"/>
          </a:p>
          <a:p>
            <a:r>
              <a:rPr lang="fr-FR" sz="1600" b="1" dirty="0" err="1"/>
              <a:t>Oleksandr</a:t>
            </a:r>
            <a:endParaRPr lang="fr-FR" sz="1600" b="1" dirty="0"/>
          </a:p>
          <a:p>
            <a:r>
              <a:rPr lang="fr-FR" sz="1600" b="1" dirty="0"/>
              <a:t>Conseiller municipal, </a:t>
            </a:r>
            <a:r>
              <a:rPr lang="fr-FR" sz="1600" b="1" dirty="0" err="1"/>
              <a:t>Chabo</a:t>
            </a:r>
            <a:endParaRPr lang="fr-FR" sz="1600" b="1" dirty="0"/>
          </a:p>
        </p:txBody>
      </p:sp>
    </p:spTree>
    <p:extLst>
      <p:ext uri="{BB962C8B-B14F-4D97-AF65-F5344CB8AC3E}">
        <p14:creationId xmlns:p14="http://schemas.microsoft.com/office/powerpoint/2010/main" val="17600549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s://assets.letemps.ch/sites/default/files/styles/lt_detail_gallery/public/media/2017/08/28/file6v2k728np9t1im5s51ko.jpg?itok=UZeuZTho">
            <a:extLst>
              <a:ext uri="{FF2B5EF4-FFF2-40B4-BE49-F238E27FC236}">
                <a16:creationId xmlns:a16="http://schemas.microsoft.com/office/drawing/2014/main" id="{CCF61709-9838-44FD-94C5-9C709AE66C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2649" y="279400"/>
            <a:ext cx="8048625" cy="53657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049CA49-AA5B-4DFD-90FD-A85E3E9CE143}"/>
              </a:ext>
            </a:extLst>
          </p:cNvPr>
          <p:cNvSpPr/>
          <p:nvPr/>
        </p:nvSpPr>
        <p:spPr>
          <a:xfrm>
            <a:off x="4919949" y="5882759"/>
            <a:ext cx="2980752" cy="369332"/>
          </a:xfrm>
          <a:prstGeom prst="rect">
            <a:avLst/>
          </a:prstGeom>
        </p:spPr>
        <p:txBody>
          <a:bodyPr wrap="none">
            <a:spAutoFit/>
          </a:bodyPr>
          <a:lstStyle/>
          <a:p>
            <a:r>
              <a:rPr lang="fr-FR" dirty="0">
                <a:solidFill>
                  <a:srgbClr val="DCDCDC"/>
                </a:solidFill>
                <a:latin typeface="Ratio"/>
              </a:rPr>
              <a:t>Sloviansk, 15 septembre 2015</a:t>
            </a:r>
            <a:endParaRPr lang="fr-FR" dirty="0"/>
          </a:p>
        </p:txBody>
      </p:sp>
    </p:spTree>
    <p:extLst>
      <p:ext uri="{BB962C8B-B14F-4D97-AF65-F5344CB8AC3E}">
        <p14:creationId xmlns:p14="http://schemas.microsoft.com/office/powerpoint/2010/main" val="23390889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BCC0E87-A6B4-4E45-BF72-0EF2696A9ABC}"/>
              </a:ext>
            </a:extLst>
          </p:cNvPr>
          <p:cNvSpPr txBox="1"/>
          <p:nvPr/>
        </p:nvSpPr>
        <p:spPr>
          <a:xfrm>
            <a:off x="2840853" y="1722267"/>
            <a:ext cx="6800295" cy="3077766"/>
          </a:xfrm>
          <a:prstGeom prst="rect">
            <a:avLst/>
          </a:prstGeom>
          <a:noFill/>
        </p:spPr>
        <p:txBody>
          <a:bodyPr wrap="square" rtlCol="0">
            <a:spAutoFit/>
          </a:bodyPr>
          <a:lstStyle/>
          <a:p>
            <a:r>
              <a:rPr lang="fr-FR" dirty="0"/>
              <a:t>Stanislav a amené une échelle, et il est monté. Je tenais l’échelle. Il a enroulé des cordes autour de la tête et des épaules. Et puis nos gars ont tiré la statue à terre. C’était tellement beau. C’est ce jour-là que la révolution a commencé. Lénine sur la place </a:t>
            </a:r>
            <a:r>
              <a:rPr lang="fr-FR" dirty="0" err="1"/>
              <a:t>Bessarabska</a:t>
            </a:r>
            <a:r>
              <a:rPr lang="fr-FR" dirty="0"/>
              <a:t> n’était pas seulement un symbole du passé. C’était aussi le symbole de tout ce qui se passait mal en Ukraine. Quand il s’est écrasé au sol, tout le monde a compris que quelque chose avait changé. Je répète souvent que cette chute a marqué la fin du </a:t>
            </a:r>
            <a:r>
              <a:rPr lang="fr-FR" dirty="0" err="1"/>
              <a:t>xxe</a:t>
            </a:r>
            <a:r>
              <a:rPr lang="fr-FR" dirty="0"/>
              <a:t> siècle en Ukraine.</a:t>
            </a:r>
          </a:p>
          <a:p>
            <a:endParaRPr lang="fr-FR" dirty="0"/>
          </a:p>
          <a:p>
            <a:r>
              <a:rPr lang="fr-FR" sz="1600" b="1" dirty="0"/>
              <a:t>Edouard Leonov</a:t>
            </a:r>
          </a:p>
          <a:p>
            <a:r>
              <a:rPr lang="fr-FR" sz="1600" b="1" dirty="0"/>
              <a:t>Musicien, militant de Svoboda (Liberté, parti nationaliste), Kiev</a:t>
            </a:r>
          </a:p>
        </p:txBody>
      </p:sp>
    </p:spTree>
    <p:extLst>
      <p:ext uri="{BB962C8B-B14F-4D97-AF65-F5344CB8AC3E}">
        <p14:creationId xmlns:p14="http://schemas.microsoft.com/office/powerpoint/2010/main" val="25392251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s://assets.letemps.ch/sites/default/files/styles/lt_detail_gallery/public/media/2017/08/28/file6v2k72zafbl7jblf1kl.jpg?itok=94oKHc2U">
            <a:extLst>
              <a:ext uri="{FF2B5EF4-FFF2-40B4-BE49-F238E27FC236}">
                <a16:creationId xmlns:a16="http://schemas.microsoft.com/office/drawing/2014/main" id="{2065BF6A-51CB-499D-A0E1-AFC9EF4372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2346" y="219075"/>
            <a:ext cx="7179804" cy="479171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8825D5A-CE46-4F83-9E1B-991EBC15BA9B}"/>
              </a:ext>
            </a:extLst>
          </p:cNvPr>
          <p:cNvSpPr/>
          <p:nvPr/>
        </p:nvSpPr>
        <p:spPr>
          <a:xfrm>
            <a:off x="942975" y="5267742"/>
            <a:ext cx="10401300" cy="1477328"/>
          </a:xfrm>
          <a:prstGeom prst="rect">
            <a:avLst/>
          </a:prstGeom>
        </p:spPr>
        <p:txBody>
          <a:bodyPr wrap="square">
            <a:spAutoFit/>
          </a:bodyPr>
          <a:lstStyle/>
          <a:p>
            <a:r>
              <a:rPr lang="fr-FR" dirty="0" err="1">
                <a:solidFill>
                  <a:srgbClr val="DCDCDC"/>
                </a:solidFill>
                <a:latin typeface="Ratio"/>
              </a:rPr>
              <a:t>Kryvyi</a:t>
            </a:r>
            <a:r>
              <a:rPr lang="fr-FR" dirty="0">
                <a:solidFill>
                  <a:srgbClr val="DCDCDC"/>
                </a:solidFill>
                <a:latin typeface="Ratio"/>
              </a:rPr>
              <a:t> Rih, 8 juin2016: </a:t>
            </a:r>
          </a:p>
          <a:p>
            <a:r>
              <a:rPr lang="fr-FR" dirty="0">
                <a:solidFill>
                  <a:srgbClr val="DCDCDC"/>
                </a:solidFill>
                <a:latin typeface="Ratio"/>
              </a:rPr>
              <a:t>«Les autorités dans la région, ce sont d’ anciens communistes . Ils ne voulaient pas appliquer la loi sur la </a:t>
            </a:r>
            <a:r>
              <a:rPr lang="fr-FR" dirty="0" err="1">
                <a:solidFill>
                  <a:srgbClr val="DCDCDC"/>
                </a:solidFill>
                <a:latin typeface="Ratio"/>
              </a:rPr>
              <a:t>décommunisation</a:t>
            </a:r>
            <a:r>
              <a:rPr lang="fr-FR" dirty="0">
                <a:solidFill>
                  <a:srgbClr val="DCDCDC"/>
                </a:solidFill>
                <a:latin typeface="Ratio"/>
              </a:rPr>
              <a:t>. (…) Alors, nous avons agi. (…) Je veux les vendre pour pouvoir payer les soins médicaux pour un de mes amis . Il a été blessé alors qu’il était mobilisé dans le Donbass… Si Lénine doit servir à quelque chose, c’est bien à ça...» Iaroslav, militant civique </a:t>
            </a:r>
            <a:endParaRPr lang="fr-FR" b="0" i="0" dirty="0">
              <a:solidFill>
                <a:srgbClr val="DCDCDC"/>
              </a:solidFill>
              <a:effectLst/>
              <a:latin typeface="Ratio"/>
            </a:endParaRPr>
          </a:p>
        </p:txBody>
      </p:sp>
    </p:spTree>
    <p:extLst>
      <p:ext uri="{BB962C8B-B14F-4D97-AF65-F5344CB8AC3E}">
        <p14:creationId xmlns:p14="http://schemas.microsoft.com/office/powerpoint/2010/main" val="3116810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2B57216-2683-4C1D-B98B-FEEDD2F399C5}"/>
              </a:ext>
            </a:extLst>
          </p:cNvPr>
          <p:cNvPicPr>
            <a:picLocks noChangeAspect="1"/>
          </p:cNvPicPr>
          <p:nvPr/>
        </p:nvPicPr>
        <p:blipFill>
          <a:blip r:embed="rId2"/>
          <a:stretch>
            <a:fillRect/>
          </a:stretch>
        </p:blipFill>
        <p:spPr>
          <a:xfrm>
            <a:off x="0" y="1318982"/>
            <a:ext cx="12192000" cy="4220035"/>
          </a:xfrm>
          <a:prstGeom prst="rect">
            <a:avLst/>
          </a:prstGeom>
        </p:spPr>
      </p:pic>
    </p:spTree>
    <p:extLst>
      <p:ext uri="{BB962C8B-B14F-4D97-AF65-F5344CB8AC3E}">
        <p14:creationId xmlns:p14="http://schemas.microsoft.com/office/powerpoint/2010/main" val="32373426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s://assets.letemps.ch/sites/default/files/styles/lt_detail_gallery/public/media/2017/08/28/file6v2k737ke09184yse1kv.jpg?itok=VL8VYtLI">
            <a:extLst>
              <a:ext uri="{FF2B5EF4-FFF2-40B4-BE49-F238E27FC236}">
                <a16:creationId xmlns:a16="http://schemas.microsoft.com/office/drawing/2014/main" id="{B91B45E0-4915-4F90-A2FE-30DD36F49C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0324" y="228600"/>
            <a:ext cx="7267575" cy="48450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8451487-F1E8-43B6-B2E1-AB151051BE7C}"/>
              </a:ext>
            </a:extLst>
          </p:cNvPr>
          <p:cNvSpPr/>
          <p:nvPr/>
        </p:nvSpPr>
        <p:spPr>
          <a:xfrm>
            <a:off x="809625" y="5203389"/>
            <a:ext cx="10582275" cy="1477328"/>
          </a:xfrm>
          <a:prstGeom prst="rect">
            <a:avLst/>
          </a:prstGeom>
        </p:spPr>
        <p:txBody>
          <a:bodyPr wrap="square">
            <a:spAutoFit/>
          </a:bodyPr>
          <a:lstStyle/>
          <a:p>
            <a:r>
              <a:rPr lang="fr-FR" dirty="0" err="1">
                <a:solidFill>
                  <a:schemeClr val="bg1"/>
                </a:solidFill>
                <a:latin typeface="Ratio"/>
              </a:rPr>
              <a:t>Trouskavets</a:t>
            </a:r>
            <a:r>
              <a:rPr lang="fr-FR" dirty="0">
                <a:solidFill>
                  <a:schemeClr val="bg1"/>
                </a:solidFill>
                <a:latin typeface="Ratio"/>
              </a:rPr>
              <a:t>, 2 novembre 2016: Ces </a:t>
            </a:r>
            <a:r>
              <a:rPr lang="fr-FR" dirty="0">
                <a:solidFill>
                  <a:schemeClr val="bg1"/>
                </a:solidFill>
              </a:rPr>
              <a:t>bustes</a:t>
            </a:r>
            <a:r>
              <a:rPr lang="fr-FR" dirty="0">
                <a:solidFill>
                  <a:schemeClr val="bg1"/>
                </a:solidFill>
                <a:latin typeface="Ratio"/>
              </a:rPr>
              <a:t> avaient été </a:t>
            </a:r>
            <a:r>
              <a:rPr lang="fr-FR" dirty="0">
                <a:solidFill>
                  <a:schemeClr val="bg1"/>
                </a:solidFill>
              </a:rPr>
              <a:t>cachés</a:t>
            </a:r>
            <a:r>
              <a:rPr lang="fr-FR" dirty="0">
                <a:solidFill>
                  <a:schemeClr val="bg1"/>
                </a:solidFill>
                <a:latin typeface="Ratio"/>
              </a:rPr>
              <a:t> </a:t>
            </a:r>
            <a:r>
              <a:rPr lang="fr-FR" dirty="0">
                <a:solidFill>
                  <a:schemeClr val="bg1"/>
                </a:solidFill>
              </a:rPr>
              <a:t>derrière</a:t>
            </a:r>
            <a:r>
              <a:rPr lang="fr-FR" dirty="0">
                <a:solidFill>
                  <a:schemeClr val="bg1"/>
                </a:solidFill>
                <a:latin typeface="Ratio"/>
              </a:rPr>
              <a:t> un pan de </a:t>
            </a:r>
            <a:r>
              <a:rPr lang="fr-FR" dirty="0">
                <a:solidFill>
                  <a:schemeClr val="bg1"/>
                </a:solidFill>
              </a:rPr>
              <a:t>mur</a:t>
            </a:r>
            <a:r>
              <a:rPr lang="fr-FR" dirty="0">
                <a:solidFill>
                  <a:schemeClr val="bg1"/>
                </a:solidFill>
                <a:latin typeface="Ratio"/>
              </a:rPr>
              <a:t> </a:t>
            </a:r>
            <a:r>
              <a:rPr lang="fr-FR" dirty="0">
                <a:solidFill>
                  <a:schemeClr val="bg1"/>
                </a:solidFill>
              </a:rPr>
              <a:t>par</a:t>
            </a:r>
            <a:r>
              <a:rPr lang="fr-FR" dirty="0">
                <a:solidFill>
                  <a:schemeClr val="bg1"/>
                </a:solidFill>
                <a:latin typeface="Ratio"/>
              </a:rPr>
              <a:t> les anciens propriétaires de la maison. Ils ont été découverts récemment </a:t>
            </a:r>
            <a:r>
              <a:rPr lang="fr-FR" dirty="0">
                <a:solidFill>
                  <a:schemeClr val="bg1"/>
                </a:solidFill>
              </a:rPr>
              <a:t>lors</a:t>
            </a:r>
            <a:r>
              <a:rPr lang="fr-FR" dirty="0">
                <a:solidFill>
                  <a:schemeClr val="bg1"/>
                </a:solidFill>
                <a:latin typeface="Ratio"/>
              </a:rPr>
              <a:t> de </a:t>
            </a:r>
            <a:r>
              <a:rPr lang="fr-FR" dirty="0">
                <a:solidFill>
                  <a:schemeClr val="bg1"/>
                </a:solidFill>
              </a:rPr>
              <a:t>travaux de rénovation</a:t>
            </a:r>
            <a:r>
              <a:rPr lang="fr-FR" dirty="0">
                <a:solidFill>
                  <a:schemeClr val="bg1"/>
                </a:solidFill>
                <a:latin typeface="Ratio"/>
              </a:rPr>
              <a:t> . «Je dois avouer que, quand on les a découverts, j’ai eu </a:t>
            </a:r>
            <a:r>
              <a:rPr lang="fr-FR" dirty="0">
                <a:solidFill>
                  <a:schemeClr val="bg1"/>
                </a:solidFill>
              </a:rPr>
              <a:t>peur</a:t>
            </a:r>
            <a:r>
              <a:rPr lang="fr-FR" dirty="0">
                <a:solidFill>
                  <a:schemeClr val="bg1"/>
                </a:solidFill>
                <a:latin typeface="Ratio"/>
              </a:rPr>
              <a:t> un moment… Je n’ai pas </a:t>
            </a:r>
            <a:r>
              <a:rPr lang="fr-FR" dirty="0">
                <a:solidFill>
                  <a:schemeClr val="bg1"/>
                </a:solidFill>
              </a:rPr>
              <a:t>tout de suite</a:t>
            </a:r>
            <a:r>
              <a:rPr lang="fr-FR" dirty="0">
                <a:solidFill>
                  <a:schemeClr val="bg1"/>
                </a:solidFill>
                <a:latin typeface="Ratio"/>
              </a:rPr>
              <a:t> </a:t>
            </a:r>
            <a:r>
              <a:rPr lang="fr-FR" dirty="0">
                <a:solidFill>
                  <a:schemeClr val="bg1"/>
                </a:solidFill>
              </a:rPr>
              <a:t>compris</a:t>
            </a:r>
            <a:r>
              <a:rPr lang="fr-FR" dirty="0">
                <a:solidFill>
                  <a:schemeClr val="bg1"/>
                </a:solidFill>
                <a:latin typeface="Ratio"/>
              </a:rPr>
              <a:t> ce que c’était, mais cela avait l’</a:t>
            </a:r>
            <a:r>
              <a:rPr lang="fr-FR" dirty="0">
                <a:solidFill>
                  <a:schemeClr val="bg1"/>
                </a:solidFill>
              </a:rPr>
              <a:t>air </a:t>
            </a:r>
            <a:r>
              <a:rPr lang="fr-FR" dirty="0">
                <a:solidFill>
                  <a:schemeClr val="bg1"/>
                </a:solidFill>
                <a:latin typeface="Ratio"/>
              </a:rPr>
              <a:t>dangereux. </a:t>
            </a:r>
            <a:r>
              <a:rPr lang="fr-FR" dirty="0">
                <a:solidFill>
                  <a:schemeClr val="bg1"/>
                </a:solidFill>
              </a:rPr>
              <a:t>Personne</a:t>
            </a:r>
            <a:r>
              <a:rPr lang="fr-FR" dirty="0">
                <a:solidFill>
                  <a:schemeClr val="bg1"/>
                </a:solidFill>
                <a:latin typeface="Ratio"/>
              </a:rPr>
              <a:t> ne s’attendait à revoir Lénine ici… </a:t>
            </a:r>
            <a:r>
              <a:rPr lang="fr-FR" dirty="0">
                <a:solidFill>
                  <a:schemeClr val="bg1"/>
                </a:solidFill>
              </a:rPr>
              <a:t>Maintenant</a:t>
            </a:r>
            <a:r>
              <a:rPr lang="fr-FR" dirty="0">
                <a:solidFill>
                  <a:schemeClr val="bg1"/>
                </a:solidFill>
                <a:latin typeface="Ratio"/>
              </a:rPr>
              <a:t> ça va, je n’ai plus peur. Ça m’amuse, au </a:t>
            </a:r>
            <a:r>
              <a:rPr lang="fr-FR" dirty="0">
                <a:solidFill>
                  <a:schemeClr val="bg1"/>
                </a:solidFill>
              </a:rPr>
              <a:t>contraire</a:t>
            </a:r>
            <a:r>
              <a:rPr lang="fr-FR" dirty="0">
                <a:solidFill>
                  <a:schemeClr val="bg1"/>
                </a:solidFill>
                <a:latin typeface="Ratio"/>
              </a:rPr>
              <a:t> . Mais </a:t>
            </a:r>
            <a:r>
              <a:rPr lang="fr-FR" dirty="0">
                <a:solidFill>
                  <a:schemeClr val="bg1"/>
                </a:solidFill>
              </a:rPr>
              <a:t>voilà</a:t>
            </a:r>
            <a:r>
              <a:rPr lang="fr-FR" dirty="0">
                <a:solidFill>
                  <a:schemeClr val="bg1"/>
                </a:solidFill>
                <a:latin typeface="Ratio"/>
              </a:rPr>
              <a:t>, je ne sais toujours pas </a:t>
            </a:r>
            <a:r>
              <a:rPr lang="fr-FR" dirty="0">
                <a:solidFill>
                  <a:schemeClr val="bg1"/>
                </a:solidFill>
              </a:rPr>
              <a:t>quoi faire</a:t>
            </a:r>
            <a:r>
              <a:rPr lang="fr-FR" dirty="0">
                <a:solidFill>
                  <a:schemeClr val="bg1"/>
                </a:solidFill>
                <a:latin typeface="Ratio"/>
              </a:rPr>
              <a:t> </a:t>
            </a:r>
            <a:r>
              <a:rPr lang="fr-FR" dirty="0">
                <a:solidFill>
                  <a:schemeClr val="bg1"/>
                </a:solidFill>
              </a:rPr>
              <a:t>avec</a:t>
            </a:r>
            <a:r>
              <a:rPr lang="fr-FR" dirty="0">
                <a:solidFill>
                  <a:schemeClr val="bg1"/>
                </a:solidFill>
                <a:latin typeface="Ratio"/>
              </a:rPr>
              <a:t> </a:t>
            </a:r>
            <a:r>
              <a:rPr lang="fr-FR" dirty="0">
                <a:solidFill>
                  <a:schemeClr val="bg1"/>
                </a:solidFill>
              </a:rPr>
              <a:t>eux</a:t>
            </a:r>
            <a:r>
              <a:rPr lang="fr-FR" dirty="0">
                <a:solidFill>
                  <a:schemeClr val="bg1"/>
                </a:solidFill>
                <a:latin typeface="Ratio"/>
              </a:rPr>
              <a:t>...» Vitali, </a:t>
            </a:r>
            <a:r>
              <a:rPr lang="fr-FR" dirty="0">
                <a:solidFill>
                  <a:schemeClr val="bg1"/>
                </a:solidFill>
              </a:rPr>
              <a:t>entrepreneur</a:t>
            </a:r>
            <a:r>
              <a:rPr lang="fr-FR" dirty="0">
                <a:solidFill>
                  <a:schemeClr val="bg1"/>
                </a:solidFill>
                <a:latin typeface="Ratio"/>
              </a:rPr>
              <a:t> </a:t>
            </a:r>
            <a:endParaRPr lang="fr-FR" dirty="0">
              <a:solidFill>
                <a:schemeClr val="bg1"/>
              </a:solidFill>
            </a:endParaRPr>
          </a:p>
        </p:txBody>
      </p:sp>
    </p:spTree>
    <p:extLst>
      <p:ext uri="{BB962C8B-B14F-4D97-AF65-F5344CB8AC3E}">
        <p14:creationId xmlns:p14="http://schemas.microsoft.com/office/powerpoint/2010/main" val="15730947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Résultat de recherche d'images pour &quot;looking for lenin niels ackermann&quot;">
            <a:extLst>
              <a:ext uri="{FF2B5EF4-FFF2-40B4-BE49-F238E27FC236}">
                <a16:creationId xmlns:a16="http://schemas.microsoft.com/office/drawing/2014/main" id="{4012BBE2-A289-4F34-8F48-4231E24E2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4575" y="271463"/>
            <a:ext cx="7372350" cy="4917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0291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s://images-na.ssl-images-amazon.com/images/I/71h0VJMQ0pL.jpg">
            <a:extLst>
              <a:ext uri="{FF2B5EF4-FFF2-40B4-BE49-F238E27FC236}">
                <a16:creationId xmlns:a16="http://schemas.microsoft.com/office/drawing/2014/main" id="{6419DFB2-B984-4294-BF41-7F93F4A2B7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5028" y="160270"/>
            <a:ext cx="7203521" cy="4802347"/>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F2E474F8-C86A-4856-B18D-FAAAA114FF20}"/>
              </a:ext>
            </a:extLst>
          </p:cNvPr>
          <p:cNvSpPr txBox="1"/>
          <p:nvPr/>
        </p:nvSpPr>
        <p:spPr>
          <a:xfrm>
            <a:off x="2228850" y="5124542"/>
            <a:ext cx="8448675" cy="1477328"/>
          </a:xfrm>
          <a:prstGeom prst="rect">
            <a:avLst/>
          </a:prstGeom>
          <a:noFill/>
        </p:spPr>
        <p:txBody>
          <a:bodyPr wrap="square" rtlCol="0">
            <a:spAutoFit/>
          </a:bodyPr>
          <a:lstStyle/>
          <a:p>
            <a:r>
              <a:rPr lang="fr-FR" dirty="0">
                <a:solidFill>
                  <a:schemeClr val="bg1"/>
                </a:solidFill>
              </a:rPr>
              <a:t>Cette tête de Lénine fait plus de 2 mètres de hauteur. Elle se tenait autrefois sur le site de la centrale nucléaire « V. I. Lénine », près du village de Tchernobyl. Elle est désormais entreposée dans un vestiaire du personnel d’entretien. Malgré les craintes des autorités d’une éventuelle contamination, aucun niveau de radiation particulier n’a été détecté.</a:t>
            </a:r>
          </a:p>
          <a:p>
            <a:r>
              <a:rPr lang="fr-FR" dirty="0">
                <a:solidFill>
                  <a:schemeClr val="bg1"/>
                </a:solidFill>
              </a:rPr>
              <a:t>Tchernobyl, 6 octobre 2016</a:t>
            </a:r>
            <a:r>
              <a:rPr lang="fr-FR" dirty="0"/>
              <a:t> </a:t>
            </a:r>
          </a:p>
        </p:txBody>
      </p:sp>
    </p:spTree>
    <p:extLst>
      <p:ext uri="{BB962C8B-B14F-4D97-AF65-F5344CB8AC3E}">
        <p14:creationId xmlns:p14="http://schemas.microsoft.com/office/powerpoint/2010/main" val="23198293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DAF3965-9074-4DE0-94FE-67300D2618CA}"/>
              </a:ext>
            </a:extLst>
          </p:cNvPr>
          <p:cNvSpPr txBox="1"/>
          <p:nvPr/>
        </p:nvSpPr>
        <p:spPr>
          <a:xfrm>
            <a:off x="1874020" y="2685691"/>
            <a:ext cx="9152878" cy="1754326"/>
          </a:xfrm>
          <a:prstGeom prst="rect">
            <a:avLst/>
          </a:prstGeom>
          <a:noFill/>
        </p:spPr>
        <p:txBody>
          <a:bodyPr wrap="square" rtlCol="0">
            <a:spAutoFit/>
          </a:bodyPr>
          <a:lstStyle/>
          <a:p>
            <a:r>
              <a:rPr lang="fr-FR" dirty="0"/>
              <a:t>Regardez, il est tout sinistre. Vous voyez les taches noires sur le métal ? On dirait qu’il est lui aussi contaminé par la radioactivité… J’aime à penser qu’un employé de la centrale l’a caché ici, juste au cas où les communistes reviendraient. Même ici à Tchernobyl, les gens ont cela en tête.</a:t>
            </a:r>
          </a:p>
          <a:p>
            <a:endParaRPr lang="fr-FR" dirty="0"/>
          </a:p>
          <a:p>
            <a:r>
              <a:rPr lang="fr-FR" sz="1600" b="1" dirty="0"/>
              <a:t>Maksim</a:t>
            </a:r>
          </a:p>
          <a:p>
            <a:r>
              <a:rPr lang="fr-FR" sz="1600" b="1" dirty="0"/>
              <a:t>Employé, Tchernobyl </a:t>
            </a:r>
            <a:r>
              <a:rPr lang="fr-FR" sz="1600" b="1" i="1" dirty="0" err="1"/>
              <a:t>Nuclear</a:t>
            </a:r>
            <a:r>
              <a:rPr lang="fr-FR" sz="1600" b="1" i="1" dirty="0"/>
              <a:t> Power Plant</a:t>
            </a:r>
          </a:p>
        </p:txBody>
      </p:sp>
    </p:spTree>
    <p:extLst>
      <p:ext uri="{BB962C8B-B14F-4D97-AF65-F5344CB8AC3E}">
        <p14:creationId xmlns:p14="http://schemas.microsoft.com/office/powerpoint/2010/main" val="34325917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BC3FED5-B8F3-432C-B72E-D95A25CF02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71" y="0"/>
            <a:ext cx="12148457" cy="6858000"/>
          </a:xfrm>
          <a:prstGeom prst="rect">
            <a:avLst/>
          </a:prstGeom>
        </p:spPr>
      </p:pic>
    </p:spTree>
    <p:extLst>
      <p:ext uri="{BB962C8B-B14F-4D97-AF65-F5344CB8AC3E}">
        <p14:creationId xmlns:p14="http://schemas.microsoft.com/office/powerpoint/2010/main" val="280567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Lenin">
            <a:extLst>
              <a:ext uri="{FF2B5EF4-FFF2-40B4-BE49-F238E27FC236}">
                <a16:creationId xmlns:a16="http://schemas.microsoft.com/office/drawing/2014/main" id="{C40C75B2-E14A-4866-A2CC-EC40488F4B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5092" y="504825"/>
            <a:ext cx="7175183" cy="462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9983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Résultat de recherche d'images pour &quot;looking for lenin niels ackermann&quot;">
            <a:extLst>
              <a:ext uri="{FF2B5EF4-FFF2-40B4-BE49-F238E27FC236}">
                <a16:creationId xmlns:a16="http://schemas.microsoft.com/office/drawing/2014/main" id="{0BAB7E6C-D48B-4302-9E69-673A8931CE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0300" y="342900"/>
            <a:ext cx="714375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D6FA9D5-811A-44A0-ACE2-97BCE617004E}"/>
              </a:ext>
            </a:extLst>
          </p:cNvPr>
          <p:cNvSpPr/>
          <p:nvPr/>
        </p:nvSpPr>
        <p:spPr>
          <a:xfrm>
            <a:off x="3219450" y="5320010"/>
            <a:ext cx="6096000" cy="923330"/>
          </a:xfrm>
          <a:prstGeom prst="rect">
            <a:avLst/>
          </a:prstGeom>
        </p:spPr>
        <p:txBody>
          <a:bodyPr>
            <a:spAutoFit/>
          </a:bodyPr>
          <a:lstStyle/>
          <a:p>
            <a:r>
              <a:rPr lang="fr-FR" i="1" dirty="0">
                <a:solidFill>
                  <a:schemeClr val="bg1"/>
                </a:solidFill>
                <a:latin typeface="Georgia" panose="02040502050405020303" pitchFamily="18" charset="0"/>
              </a:rPr>
              <a:t>Un homme d’ affaires étranger a décidé de racheter le buste d’un petit village pour l’exposer devant chez lui, à </a:t>
            </a:r>
            <a:r>
              <a:rPr lang="fr-FR" i="1" dirty="0" err="1">
                <a:solidFill>
                  <a:schemeClr val="bg1"/>
                </a:solidFill>
                <a:latin typeface="Georgia" panose="02040502050405020303" pitchFamily="18" charset="0"/>
              </a:rPr>
              <a:t>Romankiv</a:t>
            </a:r>
            <a:r>
              <a:rPr lang="fr-FR" i="1" dirty="0">
                <a:solidFill>
                  <a:schemeClr val="bg1"/>
                </a:solidFill>
                <a:latin typeface="Georgia" panose="02040502050405020303" pitchFamily="18" charset="0"/>
              </a:rPr>
              <a:t>. Photo Niels Ackermann</a:t>
            </a:r>
            <a:r>
              <a:rPr lang="fr-FR" i="1" dirty="0">
                <a:solidFill>
                  <a:srgbClr val="222222"/>
                </a:solidFill>
                <a:latin typeface="Georgia" panose="02040502050405020303" pitchFamily="18" charset="0"/>
              </a:rPr>
              <a:t>.</a:t>
            </a:r>
            <a:endParaRPr lang="fr-FR" dirty="0"/>
          </a:p>
        </p:txBody>
      </p:sp>
    </p:spTree>
    <p:extLst>
      <p:ext uri="{BB962C8B-B14F-4D97-AF65-F5344CB8AC3E}">
        <p14:creationId xmlns:p14="http://schemas.microsoft.com/office/powerpoint/2010/main" val="6912131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The volunteers of Army SOS, an organisation that helps Ukrainian soldiers in Donbas, were given this bust of Lenin. It stands in their office, surrounded by material ready to be delivered to the frontline. Dnipropetrovsk (now Dnipro). 26 July 2016">
            <a:extLst>
              <a:ext uri="{FF2B5EF4-FFF2-40B4-BE49-F238E27FC236}">
                <a16:creationId xmlns:a16="http://schemas.microsoft.com/office/drawing/2014/main" id="{1E6CE652-B0A7-4FBE-A347-57A119F5D6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3150" y="285750"/>
            <a:ext cx="714375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F11D2EB-B33E-46E5-8B73-567A5B37AA07}"/>
              </a:ext>
            </a:extLst>
          </p:cNvPr>
          <p:cNvSpPr/>
          <p:nvPr/>
        </p:nvSpPr>
        <p:spPr>
          <a:xfrm>
            <a:off x="2343150" y="5272385"/>
            <a:ext cx="7143750" cy="923330"/>
          </a:xfrm>
          <a:prstGeom prst="rect">
            <a:avLst/>
          </a:prstGeom>
        </p:spPr>
        <p:txBody>
          <a:bodyPr wrap="square">
            <a:spAutoFit/>
          </a:bodyPr>
          <a:lstStyle/>
          <a:p>
            <a:r>
              <a:rPr lang="fr-FR" i="1" dirty="0">
                <a:solidFill>
                  <a:schemeClr val="bg1"/>
                </a:solidFill>
                <a:latin typeface="Georgia" panose="02040502050405020303" pitchFamily="18" charset="0"/>
              </a:rPr>
              <a:t>A Dnipropetrovsk, parmi les dons faits à </a:t>
            </a:r>
            <a:r>
              <a:rPr lang="fr-FR" i="1" dirty="0" err="1">
                <a:solidFill>
                  <a:schemeClr val="bg1"/>
                </a:solidFill>
                <a:latin typeface="Georgia" panose="02040502050405020303" pitchFamily="18" charset="0"/>
              </a:rPr>
              <a:t>Army</a:t>
            </a:r>
            <a:r>
              <a:rPr lang="fr-FR" i="1" dirty="0">
                <a:solidFill>
                  <a:schemeClr val="bg1"/>
                </a:solidFill>
                <a:latin typeface="Georgia" panose="02040502050405020303" pitchFamily="18" charset="0"/>
              </a:rPr>
              <a:t> SOS, qui aide les soldats ukrainiens dans le Donbass, un buste de Lénine. Photo Niels Ackermann</a:t>
            </a:r>
            <a:endParaRPr lang="fr-FR" dirty="0">
              <a:solidFill>
                <a:schemeClr val="bg1"/>
              </a:solidFill>
            </a:endParaRPr>
          </a:p>
        </p:txBody>
      </p:sp>
    </p:spTree>
    <p:extLst>
      <p:ext uri="{BB962C8B-B14F-4D97-AF65-F5344CB8AC3E}">
        <p14:creationId xmlns:p14="http://schemas.microsoft.com/office/powerpoint/2010/main" val="8890709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A dissected Lenin in eastern Ukraine After his experiences documenting the fallen Lenin monuments of Ukraine, Ackermann has followed&amp;nbsp;news about Confederate statues in the U.S. closely. &amp;quot;These monuments&amp;nbsp;are a bit like scars --&amp;nbsp;when you have a bike accident and you get a big scar on your leg, you can&amp;#39;t pretend it didn&amp;#39;t happen. You look at it every day and remember that you weren&amp;#39;t careful on your bike.&amp;quot; ">
            <a:extLst>
              <a:ext uri="{FF2B5EF4-FFF2-40B4-BE49-F238E27FC236}">
                <a16:creationId xmlns:a16="http://schemas.microsoft.com/office/drawing/2014/main" id="{0B4E0EB7-AD89-4530-8603-615A2E9792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5075" y="228600"/>
            <a:ext cx="7767638" cy="5178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8548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A bronze Lenin dumped out of reach of potential thieves in Kamianske Ackermann says he also understands people who want to tear down monuments highlighting a painful past. &amp;quot;These statues,&amp;nbsp;whether it&amp;#39;s Lenin or Confederate generals,&amp;nbsp;were made with a propaganda role --&amp;nbsp;they were put on a pedestal to promote a certain message. If you leave them as is, you keep that propaganda running.&amp;quot;&amp;nbsp; ">
            <a:extLst>
              <a:ext uri="{FF2B5EF4-FFF2-40B4-BE49-F238E27FC236}">
                <a16:creationId xmlns:a16="http://schemas.microsoft.com/office/drawing/2014/main" id="{133850BC-DCAF-4F1E-93EC-DE55ABE4B3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75" y="266700"/>
            <a:ext cx="7529513" cy="5019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34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ésultat de recherche d'images pour &quot;looking for lenin niels ackermann&quot;">
            <a:extLst>
              <a:ext uri="{FF2B5EF4-FFF2-40B4-BE49-F238E27FC236}">
                <a16:creationId xmlns:a16="http://schemas.microsoft.com/office/drawing/2014/main" id="{C13C94E9-3AC8-4131-A279-5DFB160A42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1518" y="2610902"/>
            <a:ext cx="5141367" cy="4100852"/>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DA73D66E-2BB2-442E-9274-54B41B9329CC}"/>
              </a:ext>
            </a:extLst>
          </p:cNvPr>
          <p:cNvPicPr>
            <a:picLocks noChangeAspect="1"/>
          </p:cNvPicPr>
          <p:nvPr/>
        </p:nvPicPr>
        <p:blipFill>
          <a:blip r:embed="rId3"/>
          <a:stretch>
            <a:fillRect/>
          </a:stretch>
        </p:blipFill>
        <p:spPr>
          <a:xfrm>
            <a:off x="300038" y="128587"/>
            <a:ext cx="4062960" cy="2824163"/>
          </a:xfrm>
          <a:prstGeom prst="rect">
            <a:avLst/>
          </a:prstGeom>
        </p:spPr>
      </p:pic>
      <p:pic>
        <p:nvPicPr>
          <p:cNvPr id="3" name="Image 2">
            <a:extLst>
              <a:ext uri="{FF2B5EF4-FFF2-40B4-BE49-F238E27FC236}">
                <a16:creationId xmlns:a16="http://schemas.microsoft.com/office/drawing/2014/main" id="{1E9AD4B8-D6AC-46A4-A79F-0889E2EBC353}"/>
              </a:ext>
            </a:extLst>
          </p:cNvPr>
          <p:cNvPicPr>
            <a:picLocks noChangeAspect="1"/>
          </p:cNvPicPr>
          <p:nvPr/>
        </p:nvPicPr>
        <p:blipFill>
          <a:blip r:embed="rId4"/>
          <a:stretch>
            <a:fillRect/>
          </a:stretch>
        </p:blipFill>
        <p:spPr>
          <a:xfrm>
            <a:off x="7684568" y="413248"/>
            <a:ext cx="4100343" cy="4440804"/>
          </a:xfrm>
          <a:prstGeom prst="rect">
            <a:avLst/>
          </a:prstGeom>
        </p:spPr>
      </p:pic>
      <p:sp>
        <p:nvSpPr>
          <p:cNvPr id="4" name="Rectangle 3">
            <a:extLst>
              <a:ext uri="{FF2B5EF4-FFF2-40B4-BE49-F238E27FC236}">
                <a16:creationId xmlns:a16="http://schemas.microsoft.com/office/drawing/2014/main" id="{D35E0172-7674-4895-BF9E-7E8E8B653E84}"/>
              </a:ext>
            </a:extLst>
          </p:cNvPr>
          <p:cNvSpPr/>
          <p:nvPr/>
        </p:nvSpPr>
        <p:spPr>
          <a:xfrm>
            <a:off x="1425372" y="128587"/>
            <a:ext cx="1812291" cy="369332"/>
          </a:xfrm>
          <a:prstGeom prst="rect">
            <a:avLst/>
          </a:prstGeom>
        </p:spPr>
        <p:txBody>
          <a:bodyPr wrap="none">
            <a:spAutoFit/>
          </a:bodyPr>
          <a:lstStyle/>
          <a:p>
            <a:r>
              <a:rPr lang="fr-FR" dirty="0"/>
              <a:t>Niels Ackermann </a:t>
            </a:r>
          </a:p>
        </p:txBody>
      </p:sp>
    </p:spTree>
    <p:extLst>
      <p:ext uri="{BB962C8B-B14F-4D97-AF65-F5344CB8AC3E}">
        <p14:creationId xmlns:p14="http://schemas.microsoft.com/office/powerpoint/2010/main" val="11821128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0877343-62DB-420E-8D77-28D13C771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71" y="0"/>
            <a:ext cx="12148457" cy="6858000"/>
          </a:xfrm>
          <a:prstGeom prst="rect">
            <a:avLst/>
          </a:prstGeom>
        </p:spPr>
      </p:pic>
    </p:spTree>
    <p:extLst>
      <p:ext uri="{BB962C8B-B14F-4D97-AF65-F5344CB8AC3E}">
        <p14:creationId xmlns:p14="http://schemas.microsoft.com/office/powerpoint/2010/main" val="8248522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A Lenin head sits in the Kyiv garden of a volunteer who assisted the Ukrainian Army in&amp;nbsp;fighting Russia-backed separatists. It was a birthday present from a group of soldiers she had helped. &amp;nbsp; &amp;nbsp; ">
            <a:extLst>
              <a:ext uri="{FF2B5EF4-FFF2-40B4-BE49-F238E27FC236}">
                <a16:creationId xmlns:a16="http://schemas.microsoft.com/office/drawing/2014/main" id="{751F386D-7C6D-4730-B7B5-8AE7364A94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90500"/>
            <a:ext cx="7786688" cy="5191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2926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4C5C360-D377-4DD8-818A-15DC8A7664A1}"/>
              </a:ext>
            </a:extLst>
          </p:cNvPr>
          <p:cNvSpPr txBox="1"/>
          <p:nvPr/>
        </p:nvSpPr>
        <p:spPr>
          <a:xfrm>
            <a:off x="2361461" y="1731146"/>
            <a:ext cx="7492753" cy="2585323"/>
          </a:xfrm>
          <a:prstGeom prst="rect">
            <a:avLst/>
          </a:prstGeom>
          <a:noFill/>
        </p:spPr>
        <p:txBody>
          <a:bodyPr wrap="square" rtlCol="0">
            <a:spAutoFit/>
          </a:bodyPr>
          <a:lstStyle/>
          <a:p>
            <a:r>
              <a:rPr lang="fr-FR" dirty="0"/>
              <a:t>La destruction de l’imagerie soviétique réinvestit ces objets d’un sens idéologique qu’ils avaient perdu depuis longtemps. On assiste en ce moment à une sorte de renaissance des mosaïques, des peintures, des sculptures et autres. Une renaissance idéologique, je veux dire. Ce qui me pousse à affirmer que rien n’a plus aidé à la popularité du symbolisme soviétique que le processus de </a:t>
            </a:r>
            <a:r>
              <a:rPr lang="fr-FR" dirty="0" err="1"/>
              <a:t>décommunisation</a:t>
            </a:r>
            <a:r>
              <a:rPr lang="fr-FR" dirty="0"/>
              <a:t> actuel.</a:t>
            </a:r>
          </a:p>
          <a:p>
            <a:endParaRPr lang="fr-FR" dirty="0"/>
          </a:p>
          <a:p>
            <a:r>
              <a:rPr lang="fr-FR" sz="1600" b="1" dirty="0" err="1"/>
              <a:t>Yevgenia</a:t>
            </a:r>
            <a:r>
              <a:rPr lang="fr-FR" sz="1600" b="1" dirty="0"/>
              <a:t> </a:t>
            </a:r>
            <a:r>
              <a:rPr lang="fr-FR" sz="1600" b="1" dirty="0" err="1"/>
              <a:t>Moliar</a:t>
            </a:r>
            <a:endParaRPr lang="fr-FR" sz="1600" b="1" dirty="0"/>
          </a:p>
          <a:p>
            <a:r>
              <a:rPr lang="fr-FR" sz="1600" b="1" dirty="0"/>
              <a:t>Curatrice de projets artistiques, fondation </a:t>
            </a:r>
            <a:r>
              <a:rPr lang="fr-FR" sz="1600" b="1" dirty="0" err="1"/>
              <a:t>Izolyatsia</a:t>
            </a:r>
            <a:r>
              <a:rPr lang="fr-FR" sz="1600" b="1" dirty="0"/>
              <a:t>, Kiev</a:t>
            </a:r>
          </a:p>
        </p:txBody>
      </p:sp>
    </p:spTree>
    <p:extLst>
      <p:ext uri="{BB962C8B-B14F-4D97-AF65-F5344CB8AC3E}">
        <p14:creationId xmlns:p14="http://schemas.microsoft.com/office/powerpoint/2010/main" val="26833742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740B45B-38BD-4D68-9292-06E3391E3D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71" y="0"/>
            <a:ext cx="12148457" cy="6858000"/>
          </a:xfrm>
          <a:prstGeom prst="rect">
            <a:avLst/>
          </a:prstGeom>
        </p:spPr>
      </p:pic>
    </p:spTree>
    <p:extLst>
      <p:ext uri="{BB962C8B-B14F-4D97-AF65-F5344CB8AC3E}">
        <p14:creationId xmlns:p14="http://schemas.microsoft.com/office/powerpoint/2010/main" val="36548949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A blue Lenin in Podobovets Ackermann is preparing for an exhibition of the project in Moscow later this year, a show which is likely to attract controversy. &amp;quot;I want it to spark discussion. What would upset me is people using it as propaganda -- I don&amp;rsquo;t want Ukraine to use it to say, &amp;#39;Look, we&amp;rsquo;re turning the page,&amp;#39; but at the same time I don&amp;rsquo;t want Russia to use it and say, &amp;#39;Look at these vandals, they are behaving like [the Islamic State group] in [the Syrian city of] Palmyra.&amp;#39;&amp;rdquo; ">
            <a:extLst>
              <a:ext uri="{FF2B5EF4-FFF2-40B4-BE49-F238E27FC236}">
                <a16:creationId xmlns:a16="http://schemas.microsoft.com/office/drawing/2014/main" id="{5CB894F7-1BCC-4F10-94AB-9D0F4CDB6B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0" y="219075"/>
            <a:ext cx="7615238" cy="5076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667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667605E-6B8D-4F06-B603-479014F4B00A}"/>
              </a:ext>
            </a:extLst>
          </p:cNvPr>
          <p:cNvPicPr>
            <a:picLocks noChangeAspect="1"/>
          </p:cNvPicPr>
          <p:nvPr/>
        </p:nvPicPr>
        <p:blipFill>
          <a:blip r:embed="rId2"/>
          <a:stretch>
            <a:fillRect/>
          </a:stretch>
        </p:blipFill>
        <p:spPr>
          <a:xfrm>
            <a:off x="457200" y="3038476"/>
            <a:ext cx="5642734" cy="3681412"/>
          </a:xfrm>
          <a:prstGeom prst="rect">
            <a:avLst/>
          </a:prstGeom>
        </p:spPr>
      </p:pic>
      <p:pic>
        <p:nvPicPr>
          <p:cNvPr id="3" name="Image 2">
            <a:extLst>
              <a:ext uri="{FF2B5EF4-FFF2-40B4-BE49-F238E27FC236}">
                <a16:creationId xmlns:a16="http://schemas.microsoft.com/office/drawing/2014/main" id="{78EA577C-C7D7-4B92-A933-66BA307A73EA}"/>
              </a:ext>
            </a:extLst>
          </p:cNvPr>
          <p:cNvPicPr>
            <a:picLocks noChangeAspect="1"/>
          </p:cNvPicPr>
          <p:nvPr/>
        </p:nvPicPr>
        <p:blipFill>
          <a:blip r:embed="rId3"/>
          <a:stretch>
            <a:fillRect/>
          </a:stretch>
        </p:blipFill>
        <p:spPr>
          <a:xfrm>
            <a:off x="361950" y="157162"/>
            <a:ext cx="5219700" cy="2600325"/>
          </a:xfrm>
          <a:prstGeom prst="rect">
            <a:avLst/>
          </a:prstGeom>
        </p:spPr>
      </p:pic>
      <p:pic>
        <p:nvPicPr>
          <p:cNvPr id="4" name="Image 3">
            <a:extLst>
              <a:ext uri="{FF2B5EF4-FFF2-40B4-BE49-F238E27FC236}">
                <a16:creationId xmlns:a16="http://schemas.microsoft.com/office/drawing/2014/main" id="{570D6F2C-F6DA-41C8-871E-A498117C56CD}"/>
              </a:ext>
            </a:extLst>
          </p:cNvPr>
          <p:cNvPicPr>
            <a:picLocks noChangeAspect="1"/>
          </p:cNvPicPr>
          <p:nvPr/>
        </p:nvPicPr>
        <p:blipFill>
          <a:blip r:embed="rId4"/>
          <a:stretch>
            <a:fillRect/>
          </a:stretch>
        </p:blipFill>
        <p:spPr>
          <a:xfrm>
            <a:off x="6353175" y="714374"/>
            <a:ext cx="5353050" cy="5324475"/>
          </a:xfrm>
          <a:prstGeom prst="rect">
            <a:avLst/>
          </a:prstGeom>
        </p:spPr>
      </p:pic>
    </p:spTree>
    <p:extLst>
      <p:ext uri="{BB962C8B-B14F-4D97-AF65-F5344CB8AC3E}">
        <p14:creationId xmlns:p14="http://schemas.microsoft.com/office/powerpoint/2010/main" val="4161095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latelierdesphotographes.com/wp-content/uploads/2017/06/Ackermann-1.jpg">
            <a:extLst>
              <a:ext uri="{FF2B5EF4-FFF2-40B4-BE49-F238E27FC236}">
                <a16:creationId xmlns:a16="http://schemas.microsoft.com/office/drawing/2014/main" id="{96B6776C-1111-4D21-B177-964625D931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6025" y="376735"/>
            <a:ext cx="7788274" cy="51953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51F03FA-0C89-4CB6-96BD-6805B246FA9C}"/>
              </a:ext>
            </a:extLst>
          </p:cNvPr>
          <p:cNvSpPr/>
          <p:nvPr/>
        </p:nvSpPr>
        <p:spPr>
          <a:xfrm>
            <a:off x="4476750" y="5791885"/>
            <a:ext cx="6096000" cy="646331"/>
          </a:xfrm>
          <a:prstGeom prst="rect">
            <a:avLst/>
          </a:prstGeom>
        </p:spPr>
        <p:txBody>
          <a:bodyPr>
            <a:spAutoFit/>
          </a:bodyPr>
          <a:lstStyle/>
          <a:p>
            <a:pPr fontAlgn="base"/>
            <a:r>
              <a:rPr lang="fr-FR" dirty="0" err="1">
                <a:solidFill>
                  <a:schemeClr val="bg1"/>
                </a:solidFill>
                <a:latin typeface="Oswald"/>
              </a:rPr>
              <a:t>Looking</a:t>
            </a:r>
            <a:r>
              <a:rPr lang="fr-FR" dirty="0">
                <a:solidFill>
                  <a:schemeClr val="bg1"/>
                </a:solidFill>
                <a:latin typeface="Oswald"/>
              </a:rPr>
              <a:t> for </a:t>
            </a:r>
            <a:r>
              <a:rPr lang="fr-FR" dirty="0" err="1">
                <a:solidFill>
                  <a:schemeClr val="bg1"/>
                </a:solidFill>
                <a:latin typeface="Oswald"/>
              </a:rPr>
              <a:t>Lenin</a:t>
            </a:r>
            <a:r>
              <a:rPr lang="fr-FR" dirty="0">
                <a:solidFill>
                  <a:schemeClr val="bg1"/>
                </a:solidFill>
                <a:latin typeface="Oswald"/>
              </a:rPr>
              <a:t>, </a:t>
            </a:r>
            <a:r>
              <a:rPr lang="fr-FR" dirty="0" err="1">
                <a:solidFill>
                  <a:schemeClr val="bg1"/>
                </a:solidFill>
                <a:latin typeface="Oswald"/>
              </a:rPr>
              <a:t>Korji</a:t>
            </a:r>
            <a:r>
              <a:rPr lang="fr-FR" dirty="0">
                <a:solidFill>
                  <a:schemeClr val="bg1"/>
                </a:solidFill>
                <a:latin typeface="Oswald"/>
              </a:rPr>
              <a:t> (Ukraine), 3 juin 2016</a:t>
            </a:r>
          </a:p>
          <a:p>
            <a:pPr fontAlgn="base"/>
            <a:r>
              <a:rPr lang="fr-FR" dirty="0">
                <a:solidFill>
                  <a:schemeClr val="bg1"/>
                </a:solidFill>
                <a:latin typeface="Oswald"/>
              </a:rPr>
              <a:t>© Niels Ackermann</a:t>
            </a:r>
            <a:endParaRPr lang="fr-FR" b="0" i="0" dirty="0">
              <a:solidFill>
                <a:schemeClr val="bg1"/>
              </a:solidFill>
              <a:effectLst/>
              <a:latin typeface="Oswald"/>
            </a:endParaRPr>
          </a:p>
        </p:txBody>
      </p:sp>
    </p:spTree>
    <p:extLst>
      <p:ext uri="{BB962C8B-B14F-4D97-AF65-F5344CB8AC3E}">
        <p14:creationId xmlns:p14="http://schemas.microsoft.com/office/powerpoint/2010/main" val="650318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194758E-278D-49C6-949B-A6F2D46CA2B9}"/>
              </a:ext>
            </a:extLst>
          </p:cNvPr>
          <p:cNvPicPr>
            <a:picLocks noChangeAspect="1"/>
          </p:cNvPicPr>
          <p:nvPr/>
        </p:nvPicPr>
        <p:blipFill>
          <a:blip r:embed="rId2"/>
          <a:stretch>
            <a:fillRect/>
          </a:stretch>
        </p:blipFill>
        <p:spPr>
          <a:xfrm>
            <a:off x="285246" y="180975"/>
            <a:ext cx="4825983" cy="6362700"/>
          </a:xfrm>
          <a:prstGeom prst="rect">
            <a:avLst/>
          </a:prstGeom>
        </p:spPr>
      </p:pic>
      <p:pic>
        <p:nvPicPr>
          <p:cNvPr id="4" name="Image 3">
            <a:extLst>
              <a:ext uri="{FF2B5EF4-FFF2-40B4-BE49-F238E27FC236}">
                <a16:creationId xmlns:a16="http://schemas.microsoft.com/office/drawing/2014/main" id="{9914F22F-E35F-4643-A538-EDBB0A326B9E}"/>
              </a:ext>
            </a:extLst>
          </p:cNvPr>
          <p:cNvPicPr>
            <a:picLocks noChangeAspect="1"/>
          </p:cNvPicPr>
          <p:nvPr/>
        </p:nvPicPr>
        <p:blipFill>
          <a:blip r:embed="rId3"/>
          <a:stretch>
            <a:fillRect/>
          </a:stretch>
        </p:blipFill>
        <p:spPr>
          <a:xfrm>
            <a:off x="6057900" y="180975"/>
            <a:ext cx="4926524" cy="6362700"/>
          </a:xfrm>
          <a:prstGeom prst="rect">
            <a:avLst/>
          </a:prstGeom>
        </p:spPr>
      </p:pic>
    </p:spTree>
    <p:extLst>
      <p:ext uri="{BB962C8B-B14F-4D97-AF65-F5344CB8AC3E}">
        <p14:creationId xmlns:p14="http://schemas.microsoft.com/office/powerpoint/2010/main" val="709683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4BA6A84-4BD2-444B-8CFD-6DBBCA0068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71" y="0"/>
            <a:ext cx="12148457" cy="6858000"/>
          </a:xfrm>
          <a:prstGeom prst="rect">
            <a:avLst/>
          </a:prstGeom>
        </p:spPr>
      </p:pic>
    </p:spTree>
    <p:extLst>
      <p:ext uri="{BB962C8B-B14F-4D97-AF65-F5344CB8AC3E}">
        <p14:creationId xmlns:p14="http://schemas.microsoft.com/office/powerpoint/2010/main" val="31292298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609</TotalTime>
  <Words>1166</Words>
  <Application>Microsoft Office PowerPoint</Application>
  <PresentationFormat>Grand écran</PresentationFormat>
  <Paragraphs>83</Paragraphs>
  <Slides>54</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54</vt:i4>
      </vt:variant>
    </vt:vector>
  </HeadingPairs>
  <TitlesOfParts>
    <vt:vector size="62" baseType="lpstr">
      <vt:lpstr>Arial</vt:lpstr>
      <vt:lpstr>Calibri</vt:lpstr>
      <vt:lpstr>Calibri Light</vt:lpstr>
      <vt:lpstr>Georgia</vt:lpstr>
      <vt:lpstr>Helvetica Neue</vt:lpstr>
      <vt:lpstr>Oswald</vt:lpstr>
      <vt:lpstr>Ratio</vt:lpstr>
      <vt:lpstr>Thème Office</vt:lpstr>
      <vt:lpstr>Looking for Lenin  Niels Ackermann - Sébastien Gobert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Rencontres d’Arles 2017</dc:title>
  <dc:creator>sophie.dehorter@orange.fr</dc:creator>
  <cp:lastModifiedBy>sophie.dehorter@orange.fr</cp:lastModifiedBy>
  <cp:revision>54</cp:revision>
  <dcterms:created xsi:type="dcterms:W3CDTF">2017-09-16T14:07:34Z</dcterms:created>
  <dcterms:modified xsi:type="dcterms:W3CDTF">2017-09-19T19:59:34Z</dcterms:modified>
</cp:coreProperties>
</file>