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3"/>
  </p:notesMasterIdLst>
  <p:sldIdLst>
    <p:sldId id="265" r:id="rId2"/>
    <p:sldId id="266" r:id="rId3"/>
    <p:sldId id="267" r:id="rId4"/>
    <p:sldId id="268" r:id="rId5"/>
    <p:sldId id="287" r:id="rId6"/>
    <p:sldId id="288" r:id="rId7"/>
    <p:sldId id="269" r:id="rId8"/>
    <p:sldId id="277" r:id="rId9"/>
    <p:sldId id="276" r:id="rId10"/>
    <p:sldId id="270" r:id="rId11"/>
    <p:sldId id="289" r:id="rId12"/>
    <p:sldId id="282" r:id="rId13"/>
    <p:sldId id="271" r:id="rId14"/>
    <p:sldId id="272" r:id="rId15"/>
    <p:sldId id="278" r:id="rId16"/>
    <p:sldId id="279" r:id="rId17"/>
    <p:sldId id="273" r:id="rId18"/>
    <p:sldId id="280" r:id="rId19"/>
    <p:sldId id="281" r:id="rId20"/>
    <p:sldId id="274" r:id="rId21"/>
    <p:sldId id="259" r:id="rId22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86A4EA5-31D5-4392-AD64-347AC35B1BDB}" type="datetimeFigureOut">
              <a:rPr lang="fr-FR"/>
              <a:pPr>
                <a:defRPr/>
              </a:pPr>
              <a:t>13/04/2015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9DE4D04-AF91-4EC7-960F-07ACA8BA866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Espace réservé de l'image des diapositives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15363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76571F-2C8C-459F-B648-D45BB11EA5D4}" type="slidenum">
              <a:rPr lang="fr-F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fr-FR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lipse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28" name="Titr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7" name="Espace réservé de la date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D535C-9583-42CE-8DD4-7A72F1537597}" type="datetimeFigureOut">
              <a:rPr lang="fr-FR"/>
              <a:pPr>
                <a:defRPr/>
              </a:pPr>
              <a:t>13/04/2015</a:t>
            </a:fld>
            <a:endParaRPr lang="fr-FR"/>
          </a:p>
        </p:txBody>
      </p:sp>
      <p:sp>
        <p:nvSpPr>
          <p:cNvPr id="8" name="Espace réservé du numéro de diapositive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16A08-7692-48BD-ABF8-080FC72A140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0" name="Espace réservé du pied de pag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323CC-8EF1-4A24-A7C3-F2CCDA822D7A}" type="datetimeFigureOut">
              <a:rPr lang="fr-FR"/>
              <a:pPr>
                <a:defRPr/>
              </a:pPr>
              <a:t>13/04/2015</a:t>
            </a:fld>
            <a:endParaRPr lang="fr-FR"/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AFDF4-5AAE-4A8E-B5BA-2EDF1D7A788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B514D-BCC4-4537-A5B5-37395B09AD26}" type="datetimeFigureOut">
              <a:rPr lang="fr-FR"/>
              <a:pPr>
                <a:defRPr/>
              </a:pPr>
              <a:t>13/04/2015</a:t>
            </a:fld>
            <a:endParaRPr lang="fr-FR"/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E70A8-C63B-4A96-AEF8-E5A123AB165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4" name="Espace réservé de la date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BD0C1-4634-4697-8562-AB4BE3D53DB1}" type="datetimeFigureOut">
              <a:rPr lang="fr-FR"/>
              <a:pPr>
                <a:defRPr/>
              </a:pPr>
              <a:t>13/04/2015</a:t>
            </a:fld>
            <a:endParaRPr lang="fr-FR"/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60C57-F249-42CC-A967-B0F4EE2BC17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54D97-8F40-4E0C-8A95-073C6FEC42CF}" type="datetimeFigureOut">
              <a:rPr lang="fr-FR"/>
              <a:pPr>
                <a:defRPr/>
              </a:pPr>
              <a:t>13/04/2015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E237D-AA3D-4CCD-9065-34FC384ADB6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11" name="Espace réservé du conten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A1F4D-5FAE-41C8-A0CA-A433561A9662}" type="datetimeFigureOut">
              <a:rPr lang="fr-FR"/>
              <a:pPr>
                <a:defRPr/>
              </a:pPr>
              <a:t>13/04/2015</a:t>
            </a:fld>
            <a:endParaRPr lang="fr-FR"/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C26CA-0DB8-47CF-AC27-A91FE5E6DED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2" name="Espace réservé du conten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34" name="Espace réservé du conten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7374F-A8E0-41B5-A52A-FF14F7DC145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0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" name="Espace réservé de la dat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0140E-D124-4058-AC10-09A121BF458F}" type="datetimeFigureOut">
              <a:rPr lang="fr-FR"/>
              <a:pPr>
                <a:defRPr/>
              </a:pPr>
              <a:t>13/04/2015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57120-E969-4FB2-B488-7384F2151FDC}" type="datetimeFigureOut">
              <a:rPr lang="fr-FR"/>
              <a:pPr>
                <a:defRPr/>
              </a:pPr>
              <a:t>13/04/2015</a:t>
            </a:fld>
            <a:endParaRPr lang="fr-FR"/>
          </a:p>
        </p:txBody>
      </p:sp>
      <p:sp>
        <p:nvSpPr>
          <p:cNvPr id="4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1A964-3D63-4E0C-A72D-539E8D4122C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46D33-9FFC-40F8-8184-A6A304566AE3}" type="datetimeFigureOut">
              <a:rPr lang="fr-FR"/>
              <a:pPr>
                <a:defRPr/>
              </a:pPr>
              <a:t>13/04/2015</a:t>
            </a:fld>
            <a:endParaRPr lang="fr-FR"/>
          </a:p>
        </p:txBody>
      </p:sp>
      <p:sp>
        <p:nvSpPr>
          <p:cNvPr id="3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48FD0-D40B-4644-8F92-BD3E3B1C360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Espace réservé du conten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31" name="Titr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5" name="Espace réservé de la date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F07B2-E792-4940-952B-C49A8880658F}" type="datetimeFigureOut">
              <a:rPr lang="fr-FR"/>
              <a:pPr>
                <a:defRPr/>
              </a:pPr>
              <a:t>13/04/2015</a:t>
            </a:fld>
            <a:endParaRPr lang="fr-FR"/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31A3C-658A-4633-BC36-BE2D7064A9D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37EAD-1DB5-4757-A225-C72176382E63}" type="datetimeFigureOut">
              <a:rPr lang="fr-FR"/>
              <a:pPr>
                <a:defRPr/>
              </a:pPr>
              <a:t>13/04/2015</a:t>
            </a:fld>
            <a:endParaRPr lang="fr-FR"/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53349-806B-47F5-BA2D-E51F301AF0F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exte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24" name="Espace réservé de la date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3051DC-901F-420E-97E9-DC4D6E4E400D}" type="datetimeFigureOut">
              <a:rPr lang="fr-FR"/>
              <a:pPr>
                <a:defRPr/>
              </a:pPr>
              <a:t>13/04/2015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2" name="Espace réservé du numéro de diapositive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C9A396-60AF-4E2E-854C-8A8B905EDEB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5" name="Espace réservé du titr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4" r:id="rId1"/>
    <p:sldLayoutId id="2147483856" r:id="rId2"/>
    <p:sldLayoutId id="2147483865" r:id="rId3"/>
    <p:sldLayoutId id="2147483857" r:id="rId4"/>
    <p:sldLayoutId id="2147483866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ous-titre 3"/>
          <p:cNvSpPr>
            <a:spLocks noGrp="1"/>
          </p:cNvSpPr>
          <p:nvPr>
            <p:ph type="subTitle" idx="1"/>
          </p:nvPr>
        </p:nvSpPr>
        <p:spPr>
          <a:xfrm>
            <a:off x="457200" y="3700463"/>
            <a:ext cx="8305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i="1" dirty="0" smtClean="0"/>
              <a:t>Comment Michel </a:t>
            </a:r>
            <a:r>
              <a:rPr lang="fr-FR" i="1" dirty="0" err="1" smtClean="0"/>
              <a:t>Gondry</a:t>
            </a:r>
            <a:r>
              <a:rPr lang="fr-FR" i="1" dirty="0" smtClean="0"/>
              <a:t> réécrit-il l’œuvre de Boris Vian dans une adaptation filmique ?</a:t>
            </a:r>
            <a:endParaRPr lang="fr-FR" i="1" dirty="0"/>
          </a:p>
        </p:txBody>
      </p:sp>
      <p:sp>
        <p:nvSpPr>
          <p:cNvPr id="3" name="Titre 2"/>
          <p:cNvSpPr>
            <a:spLocks noGrp="1"/>
          </p:cNvSpPr>
          <p:nvPr>
            <p:ph type="ctrTitle"/>
          </p:nvPr>
        </p:nvSpPr>
        <p:spPr>
          <a:xfrm>
            <a:off x="395536" y="1124744"/>
            <a:ext cx="8305800" cy="1981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6600" smtClean="0">
                <a:solidFill>
                  <a:schemeClr val="accent4">
                    <a:lumMod val="75000"/>
                  </a:schemeClr>
                </a:solidFill>
              </a:rPr>
              <a:t>L’écume des jours</a:t>
            </a:r>
            <a:endParaRPr lang="fr-FR" sz="660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14339" name="Picture 2" descr="http://www.acrossthedays.com/wp-content/uploads/2013/04/L%C3%A9cume-des-jours-affiche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22585">
            <a:off x="7064375" y="569913"/>
            <a:ext cx="1728788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68313" y="333375"/>
            <a:ext cx="8229600" cy="5472113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4000" dirty="0" smtClean="0">
                <a:solidFill>
                  <a:schemeClr val="accent4">
                    <a:lumMod val="75000"/>
                  </a:schemeClr>
                </a:solidFill>
              </a:rPr>
              <a:t>D) </a:t>
            </a:r>
            <a:r>
              <a:rPr lang="fr-FR" sz="4000" dirty="0" smtClean="0"/>
              <a:t>Reprise d’une atmosphère semblable à l’œuvre </a:t>
            </a:r>
            <a:r>
              <a:rPr lang="fr-FR" sz="4000" dirty="0" smtClean="0"/>
              <a:t>originelle</a:t>
            </a:r>
            <a:endParaRPr lang="fr-FR" sz="40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40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1-</a:t>
            </a:r>
            <a:r>
              <a:rPr lang="fr-FR" sz="3200" dirty="0" smtClean="0"/>
              <a:t> Registres et différentes tonalités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861048"/>
            <a:ext cx="4104456" cy="23087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10580">
            <a:off x="7006965" y="2786200"/>
            <a:ext cx="1604198" cy="14401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La-bande-annonce-du-jour-L-ecume-des-jours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3886200" cy="22569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5" descr="CAPTUR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692696"/>
            <a:ext cx="3829050" cy="2124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11" descr="905186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717032"/>
            <a:ext cx="2160240" cy="216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789040"/>
            <a:ext cx="3791876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68313" y="549275"/>
            <a:ext cx="8229600" cy="45720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2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2-</a:t>
            </a:r>
            <a:r>
              <a:rPr lang="fr-FR" sz="2800" dirty="0" smtClean="0"/>
              <a:t> Un esprit critique et innovateur (satire de la société contemporaine).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21569">
            <a:off x="5963481" y="1964484"/>
            <a:ext cx="2246318" cy="12639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4" descr="http://www.leblogducinema.com/wp-content/uploads/2013/05/l-ecume-des-jou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700808"/>
            <a:ext cx="3115823" cy="20772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17579">
            <a:off x="5798350" y="4008379"/>
            <a:ext cx="2992591" cy="17247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005064"/>
            <a:ext cx="4533260" cy="2453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Espace réservé du contenu 1"/>
          <p:cNvSpPr>
            <a:spLocks noGrp="1"/>
          </p:cNvSpPr>
          <p:nvPr>
            <p:ph idx="1"/>
          </p:nvPr>
        </p:nvSpPr>
        <p:spPr>
          <a:xfrm>
            <a:off x="468313" y="765175"/>
            <a:ext cx="8229600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fr-FR" sz="6000" b="1" smtClean="0">
                <a:solidFill>
                  <a:srgbClr val="7C354D"/>
                </a:solidFill>
              </a:rPr>
              <a:t>II</a:t>
            </a:r>
            <a:r>
              <a:rPr lang="fr-FR" sz="6000" b="1" smtClean="0"/>
              <a:t>-</a:t>
            </a:r>
            <a:r>
              <a:rPr lang="fr-FR" sz="6000" b="1" u="sng" smtClean="0"/>
              <a:t> La réécriture : différences entre l’hypotexte et l’adaptation filmique</a:t>
            </a:r>
            <a:endParaRPr lang="fr-FR" sz="6000" smtClean="0"/>
          </a:p>
          <a:p>
            <a:pPr eaLnBrk="1" hangingPunct="1"/>
            <a:endParaRPr lang="fr-F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Espace réservé du contenu 1"/>
          <p:cNvSpPr>
            <a:spLocks noGrp="1"/>
          </p:cNvSpPr>
          <p:nvPr>
            <p:ph idx="1"/>
          </p:nvPr>
        </p:nvSpPr>
        <p:spPr>
          <a:xfrm>
            <a:off x="468313" y="549275"/>
            <a:ext cx="8229600" cy="63087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fr-FR" sz="4000" dirty="0" smtClean="0">
                <a:solidFill>
                  <a:srgbClr val="B55475"/>
                </a:solidFill>
              </a:rPr>
              <a:t>A) </a:t>
            </a:r>
            <a:r>
              <a:rPr lang="fr-FR" sz="4000" dirty="0" smtClean="0"/>
              <a:t>Une prise de distance, une drôle de retranscription de l’écrit à l’image </a:t>
            </a:r>
          </a:p>
          <a:p>
            <a:pPr eaLnBrk="1" hangingPunct="1">
              <a:buFont typeface="Wingdings 2" pitchFamily="18" charset="2"/>
              <a:buNone/>
            </a:pPr>
            <a:r>
              <a:rPr lang="fr-FR" sz="3200" dirty="0" smtClean="0">
                <a:solidFill>
                  <a:srgbClr val="E3BECA"/>
                </a:solidFill>
              </a:rPr>
              <a:t>1-</a:t>
            </a:r>
            <a:r>
              <a:rPr lang="fr-FR" sz="3200" dirty="0" smtClean="0"/>
              <a:t>Par les personnages </a:t>
            </a:r>
          </a:p>
          <a:p>
            <a:pPr eaLnBrk="1" hangingPunct="1">
              <a:buFont typeface="Wingdings 2" pitchFamily="18" charset="2"/>
              <a:buNone/>
            </a:pPr>
            <a:endParaRPr lang="fr-FR" sz="3200" dirty="0" smtClean="0"/>
          </a:p>
          <a:p>
            <a:pPr eaLnBrk="1" hangingPunct="1">
              <a:buFont typeface="Wingdings 2" pitchFamily="18" charset="2"/>
              <a:buNone/>
            </a:pPr>
            <a:r>
              <a:rPr lang="fr-FR" sz="3200" dirty="0" smtClean="0">
                <a:solidFill>
                  <a:srgbClr val="E3BECA"/>
                </a:solidFill>
              </a:rPr>
              <a:t>2-</a:t>
            </a:r>
            <a:r>
              <a:rPr lang="fr-FR" sz="3200" dirty="0" smtClean="0"/>
              <a:t> Par certaines scènes</a:t>
            </a:r>
          </a:p>
          <a:p>
            <a:pPr eaLnBrk="1" hangingPunct="1">
              <a:buFont typeface="Wingdings 2" pitchFamily="18" charset="2"/>
              <a:buNone/>
            </a:pPr>
            <a:r>
              <a:rPr lang="fr-FR" sz="3200" dirty="0" smtClean="0"/>
              <a:t>     - Scène de la rencontre avec le calambour des </a:t>
            </a:r>
            <a:r>
              <a:rPr lang="fr-FR" sz="3200" dirty="0" smtClean="0"/>
              <a:t>petits fours</a:t>
            </a:r>
            <a:endParaRPr lang="fr-FR" sz="3200" dirty="0" smtClean="0"/>
          </a:p>
          <a:p>
            <a:pPr eaLnBrk="1" hangingPunct="1">
              <a:buFont typeface="Wingdings 2" pitchFamily="18" charset="2"/>
              <a:buNone/>
            </a:pPr>
            <a:r>
              <a:rPr lang="fr-FR" sz="3200" dirty="0" smtClean="0"/>
              <a:t>	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3975" y="4840176"/>
            <a:ext cx="2861125" cy="160975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5603" name="AutoShape 4" descr="Résultat de recherche d'images pour &quot;chick et alise l'écumùe des joujrs&quot;"/>
          <p:cNvSpPr>
            <a:spLocks noChangeAspect="1" noChangeArrowheads="1"/>
          </p:cNvSpPr>
          <p:nvPr/>
        </p:nvSpPr>
        <p:spPr bwMode="auto">
          <a:xfrm>
            <a:off x="57150" y="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5604" name="AutoShape 6" descr="Résultat de recherche d'images pour &quot;chick et alise l'écumùe des joujrs&quot;"/>
          <p:cNvSpPr>
            <a:spLocks noChangeAspect="1" noChangeArrowheads="1"/>
          </p:cNvSpPr>
          <p:nvPr/>
        </p:nvSpPr>
        <p:spPr bwMode="auto">
          <a:xfrm>
            <a:off x="57150" y="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pic>
        <p:nvPicPr>
          <p:cNvPr id="25605" name="Picture 8" descr="205386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2060575"/>
            <a:ext cx="2592388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Espace réservé du contenu 1"/>
          <p:cNvSpPr>
            <a:spLocks noGrp="1"/>
          </p:cNvSpPr>
          <p:nvPr>
            <p:ph idx="1"/>
          </p:nvPr>
        </p:nvSpPr>
        <p:spPr>
          <a:xfrm>
            <a:off x="323850" y="260350"/>
            <a:ext cx="8229600" cy="640873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fr-FR" sz="2800" smtClean="0"/>
              <a:t>	-Scène du nuage </a:t>
            </a:r>
          </a:p>
          <a:p>
            <a:pPr eaLnBrk="1" hangingPunct="1">
              <a:buFont typeface="Wingdings 2" pitchFamily="18" charset="2"/>
              <a:buNone/>
            </a:pPr>
            <a:endParaRPr lang="fr-FR" sz="2800" smtClean="0"/>
          </a:p>
          <a:p>
            <a:pPr eaLnBrk="1" hangingPunct="1">
              <a:buFont typeface="Wingdings 2" pitchFamily="18" charset="2"/>
              <a:buNone/>
            </a:pPr>
            <a:endParaRPr lang="fr-FR" sz="2800" smtClean="0"/>
          </a:p>
          <a:p>
            <a:pPr eaLnBrk="1" hangingPunct="1">
              <a:buFont typeface="Wingdings 2" pitchFamily="18" charset="2"/>
              <a:buNone/>
            </a:pPr>
            <a:endParaRPr lang="fr-FR" sz="2800" smtClean="0"/>
          </a:p>
          <a:p>
            <a:pPr eaLnBrk="1" hangingPunct="1">
              <a:buFont typeface="Wingdings 2" pitchFamily="18" charset="2"/>
              <a:buNone/>
            </a:pPr>
            <a:endParaRPr lang="fr-FR" sz="2800" smtClean="0"/>
          </a:p>
          <a:p>
            <a:pPr eaLnBrk="1" hangingPunct="1">
              <a:buFont typeface="Wingdings 2" pitchFamily="18" charset="2"/>
              <a:buNone/>
            </a:pPr>
            <a:endParaRPr lang="fr-FR" sz="2800" smtClean="0"/>
          </a:p>
          <a:p>
            <a:pPr eaLnBrk="1" hangingPunct="1">
              <a:buFont typeface="Wingdings 2" pitchFamily="18" charset="2"/>
              <a:buNone/>
            </a:pPr>
            <a:r>
              <a:rPr lang="fr-FR" sz="2800" smtClean="0"/>
              <a:t>	- Scènes du mariage</a:t>
            </a:r>
          </a:p>
          <a:p>
            <a:pPr eaLnBrk="1" hangingPunct="1">
              <a:buFont typeface="Wingdings 2" pitchFamily="18" charset="2"/>
              <a:buNone/>
            </a:pPr>
            <a:endParaRPr lang="fr-FR" sz="2800" smtClean="0"/>
          </a:p>
          <a:p>
            <a:pPr eaLnBrk="1" hangingPunct="1">
              <a:buFont typeface="Wingdings 2" pitchFamily="18" charset="2"/>
              <a:buNone/>
            </a:pPr>
            <a:endParaRPr lang="fr-FR" sz="2800" smtClean="0"/>
          </a:p>
          <a:p>
            <a:pPr eaLnBrk="1" hangingPunct="1">
              <a:buFont typeface="Wingdings 2" pitchFamily="18" charset="2"/>
              <a:buNone/>
            </a:pPr>
            <a:endParaRPr lang="fr-FR" sz="2800" smtClean="0"/>
          </a:p>
          <a:p>
            <a:pPr eaLnBrk="1" hangingPunct="1">
              <a:buFont typeface="Wingdings 2" pitchFamily="18" charset="2"/>
              <a:buNone/>
            </a:pPr>
            <a:r>
              <a:rPr lang="fr-FR" sz="2800" smtClean="0"/>
              <a:t>	 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4194942" cy="235965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11560" y="4005064"/>
            <a:ext cx="4029254" cy="22664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2781300"/>
            <a:ext cx="2108200" cy="16287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629" name="Picture 8" descr="l-ecume-des-jours-de-michel-gondry-10712991kqyj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01428">
            <a:off x="5580063" y="620713"/>
            <a:ext cx="1993900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0" descr="l-ecume-des-jours-05-2013-8-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788" y="4941888"/>
            <a:ext cx="2065337" cy="137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Espace réservé du contenu 1"/>
          <p:cNvSpPr>
            <a:spLocks noGrp="1"/>
          </p:cNvSpPr>
          <p:nvPr>
            <p:ph idx="1"/>
          </p:nvPr>
        </p:nvSpPr>
        <p:spPr>
          <a:xfrm>
            <a:off x="468313" y="333375"/>
            <a:ext cx="8229600" cy="4572000"/>
          </a:xfrm>
        </p:spPr>
        <p:txBody>
          <a:bodyPr/>
          <a:lstStyle/>
          <a:p>
            <a:pPr eaLnBrk="1" hangingPunct="1">
              <a:buNone/>
            </a:pPr>
            <a:r>
              <a:rPr lang="fr-FR" sz="3200" dirty="0" smtClean="0"/>
              <a:t>- Scènes finales avec </a:t>
            </a:r>
            <a:r>
              <a:rPr lang="fr-FR" sz="3200" dirty="0" smtClean="0"/>
              <a:t>les dessins d’Audrey </a:t>
            </a:r>
            <a:r>
              <a:rPr lang="fr-FR" sz="3200" dirty="0" err="1" smtClean="0"/>
              <a:t>Tautou</a:t>
            </a:r>
            <a:endParaRPr lang="fr-FR" sz="3200" dirty="0" smtClean="0"/>
          </a:p>
          <a:p>
            <a:pPr eaLnBrk="1" hangingPunct="1">
              <a:buNone/>
            </a:pPr>
            <a:endParaRPr lang="fr-FR" sz="3200" dirty="0" smtClean="0"/>
          </a:p>
          <a:p>
            <a:pPr eaLnBrk="1" hangingPunct="1">
              <a:buFontTx/>
              <a:buChar char="-"/>
            </a:pPr>
            <a:endParaRPr lang="fr-FR" sz="3200" dirty="0" smtClean="0"/>
          </a:p>
          <a:p>
            <a:pPr eaLnBrk="1" hangingPunct="1">
              <a:buFontTx/>
              <a:buChar char="-"/>
            </a:pPr>
            <a:endParaRPr lang="fr-FR" sz="3200" dirty="0" smtClean="0"/>
          </a:p>
          <a:p>
            <a:pPr eaLnBrk="1" hangingPunct="1">
              <a:buFontTx/>
              <a:buChar char="-"/>
            </a:pPr>
            <a:endParaRPr lang="fr-FR" sz="3200" dirty="0" smtClean="0"/>
          </a:p>
          <a:p>
            <a:pPr eaLnBrk="1" hangingPunct="1">
              <a:buFont typeface="Wingdings 2" pitchFamily="18" charset="2"/>
              <a:buNone/>
            </a:pPr>
            <a:endParaRPr lang="fr-FR" sz="3200" dirty="0" smtClean="0"/>
          </a:p>
          <a:p>
            <a:pPr eaLnBrk="1" hangingPunct="1">
              <a:buFont typeface="Wingdings 2" pitchFamily="18" charset="2"/>
              <a:buNone/>
            </a:pPr>
            <a:r>
              <a:rPr lang="fr-FR" sz="3200" dirty="0" smtClean="0"/>
              <a:t>- </a:t>
            </a:r>
            <a:r>
              <a:rPr lang="fr-FR" sz="3200" dirty="0" smtClean="0"/>
              <a:t>Scène </a:t>
            </a:r>
            <a:r>
              <a:rPr lang="fr-FR" sz="3200" dirty="0" smtClean="0"/>
              <a:t>finale avec </a:t>
            </a:r>
            <a:r>
              <a:rPr lang="fr-FR" sz="3200" dirty="0" smtClean="0"/>
              <a:t>la souris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3789040"/>
            <a:ext cx="2808312" cy="2645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484784"/>
            <a:ext cx="1592719" cy="18071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484784"/>
            <a:ext cx="1542479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1484784"/>
            <a:ext cx="2035628" cy="18082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1543054"/>
            <a:ext cx="2152629" cy="1741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68313" y="620713"/>
            <a:ext cx="8229600" cy="5903912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4000" dirty="0" smtClean="0">
                <a:solidFill>
                  <a:schemeClr val="accent4">
                    <a:lumMod val="75000"/>
                  </a:schemeClr>
                </a:solidFill>
              </a:rPr>
              <a:t>B) </a:t>
            </a:r>
            <a:r>
              <a:rPr lang="fr-FR" sz="4000" dirty="0" smtClean="0"/>
              <a:t>L’éveil des sens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1- </a:t>
            </a:r>
            <a:r>
              <a:rPr lang="fr-FR" sz="3200" dirty="0" smtClean="0"/>
              <a:t>L’ouïe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32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32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3200" dirty="0" smtClean="0"/>
              <a:t> </a:t>
            </a:r>
            <a:endParaRPr lang="fr-FR" sz="32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1159" y="1776765"/>
            <a:ext cx="4361355" cy="42485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611188" y="620713"/>
            <a:ext cx="8229600" cy="45720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2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2-</a:t>
            </a:r>
            <a:r>
              <a:rPr lang="fr-FR" sz="2800" dirty="0" smtClean="0"/>
              <a:t> La vue 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2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2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2800" dirty="0" smtClean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7296809" cy="4104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68313" y="692150"/>
            <a:ext cx="8229600" cy="45720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3-</a:t>
            </a:r>
            <a:r>
              <a:rPr lang="fr-FR" sz="2400" dirty="0" smtClean="0"/>
              <a:t> L’odorat/ le goût</a:t>
            </a:r>
            <a:endParaRPr lang="fr-F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83568" y="1484784"/>
            <a:ext cx="7488832" cy="4212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6000" b="1" dirty="0" smtClean="0"/>
              <a:t> </a:t>
            </a:r>
            <a:r>
              <a:rPr lang="fr-FR" sz="6000" b="1" dirty="0" smtClean="0">
                <a:solidFill>
                  <a:schemeClr val="accent4">
                    <a:lumMod val="50000"/>
                  </a:schemeClr>
                </a:solidFill>
              </a:rPr>
              <a:t>I</a:t>
            </a:r>
            <a:r>
              <a:rPr lang="fr-FR" sz="6000" b="1" dirty="0" smtClean="0"/>
              <a:t>- </a:t>
            </a:r>
            <a:r>
              <a:rPr lang="fr-FR" sz="6000" b="1" u="sng" dirty="0" smtClean="0"/>
              <a:t>Reprises de l’œuvre de Boris Vian </a:t>
            </a:r>
            <a:endParaRPr lang="fr-FR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539750" y="476250"/>
            <a:ext cx="8229600" cy="45720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4000" dirty="0" smtClean="0">
                <a:solidFill>
                  <a:schemeClr val="accent4">
                    <a:lumMod val="75000"/>
                  </a:schemeClr>
                </a:solidFill>
              </a:rPr>
              <a:t>C) </a:t>
            </a:r>
            <a:r>
              <a:rPr lang="fr-FR" sz="4000" dirty="0" smtClean="0"/>
              <a:t>Une mise en abyme du roman </a:t>
            </a:r>
            <a:endParaRPr lang="fr-FR" sz="4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341438"/>
            <a:ext cx="7296150" cy="41036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5445224"/>
            <a:ext cx="3024335" cy="12482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24525" y="3789363"/>
            <a:ext cx="3095625" cy="1741487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332656"/>
            <a:ext cx="5936222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5" y="3245532"/>
            <a:ext cx="4680521" cy="29917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68313" y="908050"/>
            <a:ext cx="8229600" cy="4572000"/>
          </a:xfrm>
        </p:spPr>
        <p:txBody>
          <a:bodyPr>
            <a:normAutofit/>
          </a:bodyPr>
          <a:lstStyle/>
          <a:p>
            <a:pPr marL="742950" indent="-7429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4000" dirty="0" smtClean="0">
                <a:solidFill>
                  <a:schemeClr val="accent4">
                    <a:lumMod val="75000"/>
                  </a:schemeClr>
                </a:solidFill>
              </a:rPr>
              <a:t>A) </a:t>
            </a:r>
            <a:r>
              <a:rPr lang="fr-FR" sz="4000" dirty="0" smtClean="0"/>
              <a:t>Reprise du même titre à fonction programmatrice</a:t>
            </a:r>
            <a:r>
              <a:rPr lang="fr-FR" dirty="0" smtClean="0"/>
              <a:t> 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AutoNum type="alphaUcParenR"/>
              <a:defRPr/>
            </a:pPr>
            <a:endParaRPr lang="fr-F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1-</a:t>
            </a:r>
            <a:r>
              <a:rPr lang="fr-FR" sz="3200" dirty="0" smtClean="0"/>
              <a:t> Signification du titre chez Vian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2-</a:t>
            </a:r>
            <a:r>
              <a:rPr lang="fr-FR" sz="3200" dirty="0" smtClean="0"/>
              <a:t> Signification du titre chez </a:t>
            </a:r>
            <a:r>
              <a:rPr lang="fr-FR" sz="3200" dirty="0" err="1" smtClean="0"/>
              <a:t>Gondry</a:t>
            </a:r>
            <a:endParaRPr lang="fr-FR" sz="32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fr-FR" dirty="0"/>
          </a:p>
        </p:txBody>
      </p:sp>
      <p:pic>
        <p:nvPicPr>
          <p:cNvPr id="12290" name="Picture 2" descr="http://www.blogoergosum.com/wp-content/uploads/2013/04/EDCB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4221163"/>
            <a:ext cx="3313112" cy="21891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539750" y="765175"/>
            <a:ext cx="8229600" cy="4572000"/>
          </a:xfrm>
        </p:spPr>
        <p:txBody>
          <a:bodyPr>
            <a:normAutofit/>
          </a:bodyPr>
          <a:lstStyle/>
          <a:p>
            <a:pPr marL="640080" lvl="1" indent="-274320" eaLnBrk="1" fontAlgn="auto" hangingPunct="1">
              <a:spcAft>
                <a:spcPts val="0"/>
              </a:spcAft>
              <a:buClr>
                <a:schemeClr val="accent2">
                  <a:shade val="75000"/>
                </a:schemeClr>
              </a:buClr>
              <a:buFont typeface="Wingdings 2"/>
              <a:buNone/>
              <a:defRPr/>
            </a:pPr>
            <a:r>
              <a:rPr lang="fr-FR" dirty="0" smtClean="0"/>
              <a:t> </a:t>
            </a:r>
            <a:endParaRPr lang="fr-FR" sz="20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4000" dirty="0" smtClean="0">
                <a:solidFill>
                  <a:schemeClr val="accent4">
                    <a:lumMod val="75000"/>
                  </a:schemeClr>
                </a:solidFill>
              </a:rPr>
              <a:t>B) </a:t>
            </a:r>
            <a:r>
              <a:rPr lang="fr-FR" sz="4000" dirty="0" smtClean="0"/>
              <a:t>Un schéma narratif identique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32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1-</a:t>
            </a:r>
            <a:r>
              <a:rPr lang="fr-FR" sz="3200" dirty="0" smtClean="0"/>
              <a:t> Situation initiale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fr-FR" dirty="0"/>
          </a:p>
        </p:txBody>
      </p:sp>
      <p:pic>
        <p:nvPicPr>
          <p:cNvPr id="4" name="Picture 8" descr="Ecume-des-jou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068960"/>
            <a:ext cx="4239831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95536" y="476672"/>
            <a:ext cx="8229600" cy="4572000"/>
          </a:xfrm>
        </p:spPr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2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2-</a:t>
            </a:r>
            <a:r>
              <a:rPr lang="fr-FR" sz="2800" dirty="0" smtClean="0"/>
              <a:t> Elément </a:t>
            </a:r>
            <a:r>
              <a:rPr lang="fr-FR" sz="2800" dirty="0" smtClean="0"/>
              <a:t>perturbateur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2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2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2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2800" dirty="0" smtClean="0"/>
          </a:p>
          <a:p>
            <a:pPr>
              <a:buNone/>
            </a:pPr>
            <a:endParaRPr lang="fr-FR" sz="2800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>
              <a:buNone/>
            </a:pPr>
            <a:r>
              <a:rPr lang="fr-FR" sz="2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3-</a:t>
            </a:r>
            <a:r>
              <a:rPr lang="fr-FR" sz="2800" dirty="0" smtClean="0"/>
              <a:t> </a:t>
            </a:r>
            <a:r>
              <a:rPr lang="fr-FR" sz="2800" dirty="0" smtClean="0"/>
              <a:t>Péripéties</a:t>
            </a:r>
          </a:p>
          <a:p>
            <a:pPr>
              <a:buNone/>
            </a:pPr>
            <a:endParaRPr lang="fr-FR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68760"/>
            <a:ext cx="2952328" cy="16065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http://1.bp.blogspot.com/-xGT4G7RNfYM/UY0XfgmPiYI/AAAAAAAAAbs/enX3bW1IPug/s1600/l'e%CC%81cume+des+jours+sutdio+cana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293096"/>
            <a:ext cx="2977464" cy="19442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13" descr="lc3a9cume-des-chiott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872690"/>
            <a:ext cx="3709277" cy="20045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01240">
            <a:off x="5223394" y="1027858"/>
            <a:ext cx="2784748" cy="15041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6120680"/>
          </a:xfrm>
        </p:spPr>
        <p:txBody>
          <a:bodyPr/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4-</a:t>
            </a:r>
            <a:r>
              <a:rPr lang="fr-FR" sz="2400" dirty="0" smtClean="0"/>
              <a:t> Elément de résolution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24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24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24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24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24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24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24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5-</a:t>
            </a:r>
            <a:r>
              <a:rPr lang="fr-FR" sz="2400" dirty="0" smtClean="0"/>
              <a:t> Situation finale</a:t>
            </a:r>
            <a:endParaRPr lang="fr-FR" sz="2400" dirty="0" smtClean="0"/>
          </a:p>
        </p:txBody>
      </p:sp>
      <p:pic>
        <p:nvPicPr>
          <p:cNvPr id="37890" name="Picture 2" descr="http://www.micheldrucker.fr/medias/micheldrucker/images/billets/Aissa_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980728"/>
            <a:ext cx="3384376" cy="2261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03416">
            <a:off x="6561742" y="2413872"/>
            <a:ext cx="1680831" cy="21980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933056"/>
            <a:ext cx="4968552" cy="2524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67544" y="404664"/>
            <a:ext cx="8496300" cy="5472112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4300" dirty="0" smtClean="0">
                <a:solidFill>
                  <a:schemeClr val="accent4">
                    <a:lumMod val="75000"/>
                  </a:schemeClr>
                </a:solidFill>
              </a:rPr>
              <a:t>C) </a:t>
            </a:r>
            <a:r>
              <a:rPr lang="fr-FR" sz="4300" dirty="0" smtClean="0"/>
              <a:t>Reprise </a:t>
            </a:r>
            <a:r>
              <a:rPr lang="fr-FR" sz="4300" dirty="0" smtClean="0"/>
              <a:t>des personnages principaux ou personnages </a:t>
            </a:r>
            <a:r>
              <a:rPr lang="fr-FR" sz="4300" dirty="0" smtClean="0"/>
              <a:t>figuratifs, </a:t>
            </a:r>
            <a:r>
              <a:rPr lang="fr-FR" sz="4300" dirty="0" smtClean="0"/>
              <a:t>de leurs liens </a:t>
            </a:r>
            <a:r>
              <a:rPr lang="fr-FR" sz="4300" dirty="0" smtClean="0"/>
              <a:t>sociaux </a:t>
            </a:r>
            <a:r>
              <a:rPr lang="fr-FR" sz="4300" dirty="0" smtClean="0"/>
              <a:t>et de leur </a:t>
            </a:r>
            <a:r>
              <a:rPr lang="fr-FR" sz="4300" dirty="0" smtClean="0"/>
              <a:t>situation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sz="43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1-</a:t>
            </a:r>
            <a:r>
              <a:rPr lang="fr-FR" sz="3200" dirty="0" smtClean="0"/>
              <a:t> Colin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2-</a:t>
            </a:r>
            <a:r>
              <a:rPr lang="fr-FR" sz="3200" dirty="0" smtClean="0"/>
              <a:t> </a:t>
            </a:r>
            <a:r>
              <a:rPr lang="fr-FR" sz="3200" dirty="0" smtClean="0"/>
              <a:t>Chloé</a:t>
            </a:r>
            <a:endParaRPr lang="fr-FR" sz="32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3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3-</a:t>
            </a:r>
            <a:r>
              <a:rPr lang="fr-FR" sz="3200" dirty="0" smtClean="0"/>
              <a:t> Nicolas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“L’écume des jours”, la nouvelle adaptation de Michel Gond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500" y="347663"/>
            <a:ext cx="2808288" cy="153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6" descr="2013465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2133600"/>
            <a:ext cx="604837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8" descr="lecume-des-jours-gondry-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404813"/>
            <a:ext cx="2376487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10" descr="l-ecume-des-jour-poster-omar-sy-nicola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7625" y="3716338"/>
            <a:ext cx="96837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12" descr="image877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824378">
            <a:off x="179388" y="5445125"/>
            <a:ext cx="1584325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720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2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4-</a:t>
            </a:r>
            <a:r>
              <a:rPr lang="fr-FR" sz="2800" dirty="0" smtClean="0"/>
              <a:t> Alise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2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5-</a:t>
            </a:r>
            <a:r>
              <a:rPr lang="fr-FR" sz="2800" dirty="0" smtClean="0"/>
              <a:t> Chick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fr-FR" sz="2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6-</a:t>
            </a:r>
            <a:r>
              <a:rPr lang="fr-FR" sz="2800" dirty="0" smtClean="0"/>
              <a:t> Autres : Jean- Sol </a:t>
            </a:r>
            <a:r>
              <a:rPr lang="fr-FR" sz="2800" dirty="0" err="1" smtClean="0"/>
              <a:t>Partre</a:t>
            </a:r>
            <a:endParaRPr lang="fr-FR" sz="2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fr-F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532497">
            <a:off x="5866557" y="284461"/>
            <a:ext cx="2763507" cy="20909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507" name="Picture 6" descr="3_qhwv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804513">
            <a:off x="729158" y="2748744"/>
            <a:ext cx="3167062" cy="2649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1508" name="AutoShape 8" descr="Résultat de recherche d'images pour &quot;chick et alise l'écume des jours&quot;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pic>
        <p:nvPicPr>
          <p:cNvPr id="21509" name="Picture 10" descr="gad-elmaleh-est-chic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07927">
            <a:off x="5004498" y="3110259"/>
            <a:ext cx="2146300" cy="3113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er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i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292</TotalTime>
  <Words>176</Words>
  <Application>Microsoft Office PowerPoint</Application>
  <PresentationFormat>Affichage à l'écran (4:3)</PresentationFormat>
  <Paragraphs>75</Paragraphs>
  <Slides>21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2" baseType="lpstr">
      <vt:lpstr>Papier</vt:lpstr>
      <vt:lpstr>L’écume des jours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SOPHIE</dc:creator>
  <cp:lastModifiedBy>SOPHIE</cp:lastModifiedBy>
  <cp:revision>68</cp:revision>
  <dcterms:created xsi:type="dcterms:W3CDTF">2015-04-13T00:34:15Z</dcterms:created>
  <dcterms:modified xsi:type="dcterms:W3CDTF">2015-04-14T02:50:57Z</dcterms:modified>
</cp:coreProperties>
</file>