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3A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A6B8-ED7C-4555-8BDC-0FCA956F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546F2-E22E-47FA-8435-B3D7FB18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D05C-8144-4BF8-AF5D-1D1F6C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0405D-2060-4D5C-82BC-0C48B39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4F79-16D6-428F-A9F2-E449DED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5CBD-19C4-45FF-9B9C-19FE9535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59CB-56F8-4FA7-A049-039C374B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A5874-F5C3-435B-BC88-80511B60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3CE59-1AB2-4ABD-9270-09FB444C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71D9-EC05-415F-9398-C6D77032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FC4AB-27A9-4369-92D8-A8486C00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A412A6-F2A3-4242-B0DD-914470C0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2E013-FDD2-4466-A846-0F086ECF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2DBC5-95D8-4098-AAFE-2AB5F23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41BA-FD84-4E4D-B9AC-6DA277D6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E4B5-15A6-452E-AAF6-9853489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ED68-7342-4FDF-811D-81479F2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25A5B-FF78-45BF-90F7-8A80E5B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322C3-B327-4EDD-9B86-B1D8F77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A337C-DF46-404F-842E-5168C863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BDF03-3693-4BEC-890F-A3A081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6EAB3-3D2A-4252-9725-24CE1937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0989C-8D28-43F0-AF19-10FF979B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3A98A-884B-44E4-86ED-A9E1A6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32097-BC9E-4AEB-AA28-B0F3206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ED96-05CB-49C7-9718-EF0D6B7C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93D4B-4045-4A38-8DB1-340727E6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C2BAD-0B42-4556-89B1-5D58CE85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A4257-6DE3-4AD6-A6DD-E976D99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2CA7-F6EE-4FA0-8057-CBD56F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D0649-445B-4783-9691-6D2708E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F5066-D7C9-4FDF-949F-BCBED2A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5C632-E833-43DD-87B6-DA0FA968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01EED-2B58-4E9F-9470-B1E2389E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545DBD-8B3A-469A-BF6E-F23EFB55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D99EB-6B52-4524-AB7C-CB0D1F54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B579B-C156-4AA1-B4BA-4AE364A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C142AF-DE61-4DA6-BC68-9FA3EF4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593C2-7C10-4D47-B26F-EBC357E7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3C20-2502-4071-896C-F9A2091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CD0C-8BB8-49D8-8F4A-0BC5731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8C32-30CB-492C-B96C-1A0FAE7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F67-D0C2-4777-AB4C-1B216E4D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6BF618-3D2F-43C5-88DA-EBCD399C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0D885-660E-43D5-B78F-B15E5C8B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D3B003-F3C4-4BDF-82F2-42B20A61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96C9-4E4B-40EC-997D-D9D14B0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B2046-6ECE-4ACA-AACE-0D957AD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6D515-4EB7-4AA7-A5F3-375CCFD1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C7080-6DB7-4A87-A2DA-40A530F7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EA21A4-4637-45CC-9485-11FBF8D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97B85-534D-4645-B775-32A0A76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7C0F-42F9-4911-ADB5-594E67A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A0239D-5DC3-4C3C-B306-9420168E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9437C-F657-479B-B1D7-FE6AFC13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0F100-0BFA-4BF3-8ED1-37F2239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0182-B016-477B-9370-7208976A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AB1B5-CB22-4FA4-8431-1A9D468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4405D-B34F-4E06-9B20-D2381E8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82789-C690-48AE-AD4D-2963317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640B9-FEA2-4114-BFA5-D201F93F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D40B-1C9D-42EC-8781-E7B2BBFB2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403E0-6D9E-40DB-849B-A6FBBE7D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88E614-C8FB-42C1-A5EE-7D327115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702"/>
            <a:ext cx="9144000" cy="1168076"/>
          </a:xfrm>
        </p:spPr>
        <p:txBody>
          <a:bodyPr/>
          <a:lstStyle/>
          <a:p>
            <a:r>
              <a:rPr lang="fr-FR" dirty="0">
                <a:solidFill>
                  <a:srgbClr val="4423AD"/>
                </a:solidFill>
                <a:latin typeface="AR DARLING" panose="02000000000000000000" pitchFamily="2" charset="0"/>
              </a:rPr>
              <a:t>Bienvenue au lycée!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CE2AA-6725-493B-98D9-D4EDB58B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6" y="2220632"/>
            <a:ext cx="4487047" cy="3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87CD-E694-4E7B-943D-7713BB3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267CA-D9F3-4C10-8625-BB33114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71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Pour cette épreuve, vous avez 30 minutes de préparation et 20 minutes d’oral.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3C35C1-618A-429E-BA43-80B6F7601175}"/>
              </a:ext>
            </a:extLst>
          </p:cNvPr>
          <p:cNvSpPr txBox="1"/>
          <p:nvPr/>
        </p:nvSpPr>
        <p:spPr>
          <a:xfrm>
            <a:off x="941032" y="2667662"/>
            <a:ext cx="104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l’année vous préparerez avec votre professeur 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24 textes (12 sur l’œuvre intégrale, 12 sur les 4 parcours imposés)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vous serez interrogés, au choix de l’examinateur, sur l’un de ces textes.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D0EED-94C4-4930-8B85-2C58B758B18A}"/>
              </a:ext>
            </a:extLst>
          </p:cNvPr>
          <p:cNvSpPr txBox="1"/>
          <p:nvPr/>
        </p:nvSpPr>
        <p:spPr>
          <a:xfrm>
            <a:off x="941032" y="3815219"/>
            <a:ext cx="9703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les 12 premières minutes, vous ferez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commentaire linéaire de ce texte et répondrez à la </a:t>
            </a:r>
            <a:r>
              <a:rPr lang="fr-FR" sz="2400" b="1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question de grammaire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qui vous aura été posée.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Ensuite, vous présenterez un </a:t>
            </a:r>
            <a:r>
              <a:rPr lang="fr-FR" sz="2400">
                <a:solidFill>
                  <a:srgbClr val="0070C0"/>
                </a:solidFill>
                <a:latin typeface="Baskerville Old Face" panose="02020602080505020303" pitchFamily="18" charset="0"/>
              </a:rPr>
              <a:t>livre étudié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dans l’année, de votre choix, et aurez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entretien à ce sujet avec votre examinateur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qui jugera de votre pertinence, de votre connaissance de l’œuvre, de votre culture générale, de votre capacité à rebondir de façon intéressante sur les différents sujets abordés.</a:t>
            </a:r>
          </a:p>
        </p:txBody>
      </p:sp>
    </p:spTree>
    <p:extLst>
      <p:ext uri="{BB962C8B-B14F-4D97-AF65-F5344CB8AC3E}">
        <p14:creationId xmlns:p14="http://schemas.microsoft.com/office/powerpoint/2010/main" val="1422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E5D66-ABF8-4902-8CE1-D5F1C87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4" y="11651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Alors, quelle méthode pour réussir sa 1</a:t>
            </a:r>
            <a:r>
              <a:rPr lang="fr-FR" baseline="30000" dirty="0">
                <a:solidFill>
                  <a:srgbClr val="4423AD"/>
                </a:solidFill>
                <a:latin typeface="AR BERKLEY" panose="02000000000000000000" pitchFamily="2" charset="0"/>
              </a:rPr>
              <a:t>ère</a:t>
            </a:r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?!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84B33-0FFC-4AFD-8872-41F98C0E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42075"/>
            <a:ext cx="6666390" cy="456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Pas de secret : pour réussir, il faut… travailler !!!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C’est-à-dire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Apprendre et ficher tous les soirs ce qui a été étudié dans la journée (et non pas seulement la veille du cours suivant 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Faire le plus rigoureusement possible les exercices demandés (le cerveau est un muscle : il faut le faire travailler !!)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Approfondir les notions abordées en classe.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- Et bien sûr… écouter, et participer en cours !!!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Résultat de recherche d'images pour &quot;une année au lycée&quot;">
            <a:extLst>
              <a:ext uri="{FF2B5EF4-FFF2-40B4-BE49-F238E27FC236}">
                <a16:creationId xmlns:a16="http://schemas.microsoft.com/office/drawing/2014/main" id="{7082482A-E2B7-4BA2-8F60-29225AA4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2" y="2041245"/>
            <a:ext cx="4741718" cy="3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25DF-096B-421F-9304-F8F3E4C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002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N’oubliez pas que dès la 2</a:t>
            </a:r>
            <a:r>
              <a:rPr lang="fr-FR" sz="36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on vous a demandé d’être autonomes !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vous d’organiser votre travail, de planifier vos révisions, de prendre des notes,…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endParaRPr lang="fr-FR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Résultat de recherche d'images pour &quot;dessin  humour élèves qui travaillent&quot;">
            <a:extLst>
              <a:ext uri="{FF2B5EF4-FFF2-40B4-BE49-F238E27FC236}">
                <a16:creationId xmlns:a16="http://schemas.microsoft.com/office/drawing/2014/main" id="{40BD1750-8A6C-4B0B-9A29-7459F02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7" y="2960657"/>
            <a:ext cx="5238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C1A5-E8A3-47EC-B29E-86254A6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89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ne négligez pas un élément de réussite important : soyez curieux, ouverts, intéressés par le monde qui vous entoure!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Sortez, allez au cinéma, au musée, au théâtre, à l’opéra…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</a:t>
            </a:r>
          </a:p>
        </p:txBody>
      </p:sp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id="{B5A9482C-AA34-4DA6-8E6F-3E25FFED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2797455"/>
            <a:ext cx="3707003" cy="36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EF4134-D3AF-4100-92AF-D81DA8C57937}"/>
              </a:ext>
            </a:extLst>
          </p:cNvPr>
          <p:cNvSpPr txBox="1"/>
          <p:nvPr/>
        </p:nvSpPr>
        <p:spPr>
          <a:xfrm>
            <a:off x="4749554" y="3680075"/>
            <a:ext cx="597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et bien sûr</a:t>
            </a:r>
            <a:r>
              <a:rPr lang="fr-FR" sz="4000">
                <a:solidFill>
                  <a:srgbClr val="0070C0"/>
                </a:solidFill>
                <a:latin typeface="Baskerville Old Face" panose="02020602080505020303" pitchFamily="18" charset="0"/>
              </a:rPr>
              <a:t>, LISEZ !!!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0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27339-CB22-46C0-BE36-A2BBC0B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>
                <a:solidFill>
                  <a:srgbClr val="4423AD"/>
                </a:solidFill>
                <a:latin typeface="AR BERKLEY" panose="02000000000000000000" pitchFamily="2" charset="0"/>
              </a:rPr>
              <a:t>Bonne route </a:t>
            </a:r>
            <a:r>
              <a:rPr lang="fr-FR" sz="6000" dirty="0">
                <a:solidFill>
                  <a:srgbClr val="4423AD"/>
                </a:solidFill>
                <a:latin typeface="AR BERKLEY" panose="02000000000000000000" pitchFamily="2" charset="0"/>
              </a:rPr>
              <a:t>à tous!</a:t>
            </a:r>
          </a:p>
        </p:txBody>
      </p:sp>
      <p:pic>
        <p:nvPicPr>
          <p:cNvPr id="10244" name="Picture 4" descr="Résultat de recherche d'images pour &quot;c'est parti!&quot;">
            <a:extLst>
              <a:ext uri="{FF2B5EF4-FFF2-40B4-BE49-F238E27FC236}">
                <a16:creationId xmlns:a16="http://schemas.microsoft.com/office/drawing/2014/main" id="{D74D5698-3BB1-48DC-B966-CF359A22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34" y="1533525"/>
            <a:ext cx="8667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F2AE-980C-4E53-BFDA-9CE0FB39B71E}"/>
              </a:ext>
            </a:extLst>
          </p:cNvPr>
          <p:cNvSpPr txBox="1"/>
          <p:nvPr/>
        </p:nvSpPr>
        <p:spPr>
          <a:xfrm>
            <a:off x="2334827" y="5601810"/>
            <a:ext cx="806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423AD"/>
                </a:solidFill>
                <a:latin typeface="AR BERKLEY" panose="02000000000000000000" pitchFamily="2" charset="0"/>
              </a:rPr>
              <a:t>Et n’oubliez pas que vos professeurs sont là pour vous accompagner! </a:t>
            </a:r>
          </a:p>
        </p:txBody>
      </p:sp>
      <p:pic>
        <p:nvPicPr>
          <p:cNvPr id="10248" name="Picture 8" descr="emoji cin doeil">
            <a:extLst>
              <a:ext uri="{FF2B5EF4-FFF2-40B4-BE49-F238E27FC236}">
                <a16:creationId xmlns:a16="http://schemas.microsoft.com/office/drawing/2014/main" id="{6575800F-1556-469F-A3DB-AD34A4E1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0" y="6054958"/>
            <a:ext cx="615704" cy="5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51D4A-0634-4415-9B32-D270A2A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Le français!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54C62-3728-4C2E-BFD2-285BB808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4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horaires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4h de français par semaine et une heure d’AP.</a:t>
            </a:r>
          </a:p>
          <a:p>
            <a:pPr marL="0" indent="0"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Du français, oui, mais pour quoi faire?...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Résultat de recherche d'images pour &quot;image demandez le programme&quot;">
            <a:extLst>
              <a:ext uri="{FF2B5EF4-FFF2-40B4-BE49-F238E27FC236}">
                <a16:creationId xmlns:a16="http://schemas.microsoft.com/office/drawing/2014/main" id="{AD3DDC8E-0AF3-4A48-A4EC-DAC38A24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9" y="4279037"/>
            <a:ext cx="2844721" cy="2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7444C-785A-4501-8434-FBCFD9DD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3" y="661690"/>
            <a:ext cx="9761738" cy="1325563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6666FF"/>
                </a:solidFill>
                <a:latin typeface="AR BERKLEY" panose="02000000000000000000" pitchFamily="2" charset="0"/>
              </a:rPr>
              <a:t>Le programme de la classe de 1</a:t>
            </a:r>
            <a:r>
              <a:rPr lang="fr-FR" baseline="30000" dirty="0">
                <a:solidFill>
                  <a:srgbClr val="6666FF"/>
                </a:solidFill>
                <a:latin typeface="AR BERKLEY" panose="02000000000000000000" pitchFamily="2" charset="0"/>
              </a:rPr>
              <a:t>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1CE49-8529-44A0-928B-1EF7123D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46"/>
            <a:ext cx="10515600" cy="2764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programme fixe </a:t>
            </a:r>
            <a:r>
              <a:rPr lang="fr-FR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4 objets d’étude</a:t>
            </a: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l’année:</a:t>
            </a:r>
          </a:p>
          <a:p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Théâtre du 17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Poésie du 19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  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Roman et récit du Moyen Âge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Littérature d’idées du 16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166292CC-6D05-46A3-A8A4-978ACA41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501892"/>
            <a:ext cx="3680442" cy="2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7C93-3776-414C-A163-63E66136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50" y="1349407"/>
            <a:ext cx="7334850" cy="10741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travers ces 4 objets d’étude, nous étudierons :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8 œuvres intégrales donc 4 imposées et 4 parcours de lecture également imposés</a:t>
            </a: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BBB1D-6FD9-437B-BFBE-32A26312324B}"/>
              </a:ext>
            </a:extLst>
          </p:cNvPr>
          <p:cNvSpPr txBox="1"/>
          <p:nvPr/>
        </p:nvSpPr>
        <p:spPr>
          <a:xfrm>
            <a:off x="3888420" y="2592696"/>
            <a:ext cx="713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ferons également des parallèles avec des textes de l’Antiquité, ainsi qu’avec des œuvres contemporaines.</a:t>
            </a:r>
          </a:p>
          <a:p>
            <a:pPr algn="ctr"/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D8CA-A294-4D62-AFA1-7DBCE36EED05}"/>
              </a:ext>
            </a:extLst>
          </p:cNvPr>
          <p:cNvSpPr txBox="1"/>
          <p:nvPr/>
        </p:nvSpPr>
        <p:spPr>
          <a:xfrm>
            <a:off x="3755255" y="3682284"/>
            <a:ext cx="80254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nous intéresserons aussi à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œuvres d’art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 lien avec les textes étudiés.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5C90AC-03AD-49DB-8BDB-FCBB94A59E1D}"/>
              </a:ext>
            </a:extLst>
          </p:cNvPr>
          <p:cNvSpPr txBox="1"/>
          <p:nvPr/>
        </p:nvSpPr>
        <p:spPr>
          <a:xfrm>
            <a:off x="3034476" y="4928778"/>
            <a:ext cx="930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Enfin,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écrits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et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oraux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seront attendus et travaillés dans chaque séquence (poésies, discours argumentatifs, extraits de théâtre, etc.)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322C0E-718F-4F65-B50B-098B8BC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1204703"/>
            <a:ext cx="3069039" cy="38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A298-8A59-4540-8E57-EA23D56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 donc un programme passionnant…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mais dense !!!</a:t>
            </a:r>
          </a:p>
        </p:txBody>
      </p:sp>
      <p:pic>
        <p:nvPicPr>
          <p:cNvPr id="3074" name="Picture 2" descr="Les mangas">
            <a:extLst>
              <a:ext uri="{FF2B5EF4-FFF2-40B4-BE49-F238E27FC236}">
                <a16:creationId xmlns:a16="http://schemas.microsoft.com/office/drawing/2014/main" id="{1AB80F0C-01D5-41D1-AA59-7160F6AE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382586"/>
            <a:ext cx="4820668" cy="37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39FC-461D-4A92-A430-D1516D0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559"/>
            <a:ext cx="10125722" cy="1078129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En effet, à tout cela s’ajoute la préparation … </a:t>
            </a:r>
            <a:b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</a:br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du bac de français!</a:t>
            </a:r>
          </a:p>
        </p:txBody>
      </p:sp>
      <p:pic>
        <p:nvPicPr>
          <p:cNvPr id="4098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2561BC13-A995-4C01-B28D-ACF21A70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396"/>
            <a:ext cx="3226423" cy="40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245F83-D6E7-4407-91B0-C9B3157D65D0}"/>
              </a:ext>
            </a:extLst>
          </p:cNvPr>
          <p:cNvSpPr txBox="1"/>
          <p:nvPr/>
        </p:nvSpPr>
        <p:spPr>
          <a:xfrm flipH="1">
            <a:off x="5601809" y="2951318"/>
            <a:ext cx="5751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oui, le bac de français a lieu en fin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il aurait dû se préparer sur deux ans, c’est-à-dire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 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! Mais nous allons mettre les bouchées doubles.</a:t>
            </a:r>
          </a:p>
        </p:txBody>
      </p:sp>
    </p:spTree>
    <p:extLst>
      <p:ext uri="{BB962C8B-B14F-4D97-AF65-F5344CB8AC3E}">
        <p14:creationId xmlns:p14="http://schemas.microsoft.com/office/powerpoint/2010/main" val="598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7F24A-EF4C-4FDC-ABF0-7F869F9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Mais en quoi consiste exactement le bac de français?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C88D9-2E1E-484B-AFA6-339BA6832D95}"/>
              </a:ext>
            </a:extLst>
          </p:cNvPr>
          <p:cNvSpPr txBox="1"/>
          <p:nvPr/>
        </p:nvSpPr>
        <p:spPr>
          <a:xfrm>
            <a:off x="3497802" y="2346332"/>
            <a:ext cx="645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L’EAF (épreuve anticipée de français) est composée de deux épreuves :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Une épreuve écrite de 4h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oral de 20 min (+ 30 min de préparation)</a:t>
            </a:r>
          </a:p>
        </p:txBody>
      </p:sp>
      <p:pic>
        <p:nvPicPr>
          <p:cNvPr id="5122" name="Picture 2" descr="Résultat de recherche d'images pour &quot;dessin lycéen&quot;">
            <a:extLst>
              <a:ext uri="{FF2B5EF4-FFF2-40B4-BE49-F238E27FC236}">
                <a16:creationId xmlns:a16="http://schemas.microsoft.com/office/drawing/2014/main" id="{C484C659-E7BD-4FD6-8096-2986003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" y="3555103"/>
            <a:ext cx="3987924" cy="29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EE26-8721-42F6-9979-26975279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écrite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519C4-67CE-46BE-9C2A-E4A2A59A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32" y="1690688"/>
            <a:ext cx="10515600" cy="7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Elle dure 4 heures et change selon les séries: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AAC4F9-CD31-4B84-BB57-143C5034284F}"/>
              </a:ext>
            </a:extLst>
          </p:cNvPr>
          <p:cNvSpPr txBox="1"/>
          <p:nvPr/>
        </p:nvSpPr>
        <p:spPr>
          <a:xfrm>
            <a:off x="1859131" y="2462253"/>
            <a:ext cx="82347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générale</a:t>
            </a:r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</a:t>
            </a:r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sur un objet d’étude </a:t>
            </a:r>
            <a: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ou une dissertation</a:t>
            </a:r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sur une œuvre du programme de 1ère</a:t>
            </a:r>
          </a:p>
          <a:p>
            <a:endParaRPr lang="fr-FR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0F8AA1-9DC8-4830-A265-6C83BC1D0174}"/>
              </a:ext>
            </a:extLst>
          </p:cNvPr>
          <p:cNvSpPr txBox="1"/>
          <p:nvPr/>
        </p:nvSpPr>
        <p:spPr>
          <a:xfrm>
            <a:off x="1859131" y="4008269"/>
            <a:ext cx="74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technologique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contraction de texte, suivie d’un essai.</a:t>
            </a:r>
          </a:p>
        </p:txBody>
      </p:sp>
    </p:spTree>
    <p:extLst>
      <p:ext uri="{BB962C8B-B14F-4D97-AF65-F5344CB8AC3E}">
        <p14:creationId xmlns:p14="http://schemas.microsoft.com/office/powerpoint/2010/main" val="3770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70DD3-B506-459B-8132-C40A82C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542679"/>
            <a:ext cx="7261193" cy="566281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Cette partie de l’épreuve est complexe et se prépare longtemps en avance.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N’attendez donc pas le mois de novembre pour vous y mettre !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Plus vous serez sérieux et assidus dans votre travail personnel dès le début de l’année, plus la réussite vous sera facile !</a:t>
            </a:r>
          </a:p>
        </p:txBody>
      </p:sp>
      <p:pic>
        <p:nvPicPr>
          <p:cNvPr id="6146" name="Picture 2" descr="Résultat de recherche d'images pour &quot;humour révisions&quot;">
            <a:extLst>
              <a:ext uri="{FF2B5EF4-FFF2-40B4-BE49-F238E27FC236}">
                <a16:creationId xmlns:a16="http://schemas.microsoft.com/office/drawing/2014/main" id="{D5B30D22-3609-4C15-AE42-CF404852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830063"/>
            <a:ext cx="3561641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493</Words>
  <Application>Microsoft Macintosh PowerPoint</Application>
  <PresentationFormat>Grand écran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BERKLEY</vt:lpstr>
      <vt:lpstr>AR DARLING</vt:lpstr>
      <vt:lpstr>Arial</vt:lpstr>
      <vt:lpstr>Baskerville Old Face</vt:lpstr>
      <vt:lpstr>Calibri</vt:lpstr>
      <vt:lpstr>Calibri Light</vt:lpstr>
      <vt:lpstr>Thème Office</vt:lpstr>
      <vt:lpstr>Bienvenue au lycée!</vt:lpstr>
      <vt:lpstr>Le français!</vt:lpstr>
      <vt:lpstr>Le programme de la classe de 1ère</vt:lpstr>
      <vt:lpstr>Présentation PowerPoint</vt:lpstr>
      <vt:lpstr>C’est donc un programme passionnant… mais dense !!!</vt:lpstr>
      <vt:lpstr>En effet, à tout cela s’ajoute la préparation …  du bac de français!</vt:lpstr>
      <vt:lpstr>Mais en quoi consiste exactement le bac de français?</vt:lpstr>
      <vt:lpstr>L’épreuve écrite</vt:lpstr>
      <vt:lpstr>Cette partie de l’épreuve est complexe et se prépare longtemps en avance.   N’attendez donc pas le mois de novembre pour vous y mettre !   Plus vous serez sérieux et assidus dans votre travail personnel dès le début de l’année, plus la réussite vous sera facile !</vt:lpstr>
      <vt:lpstr>L’épreuve orale</vt:lpstr>
      <vt:lpstr>Alors, quelle méthode pour réussir sa 1ère?!</vt:lpstr>
      <vt:lpstr>N’oubliez pas que dès la 2nde, on vous a demandé d’être autonomes ! A vous d’organiser votre travail, de planifier vos révisions, de prendre des notes,… </vt:lpstr>
      <vt:lpstr>Et ne négligez pas un élément de réussite important : soyez curieux, ouverts, intéressés par le monde qui vous entoure! Sortez, allez au cinéma, au musée, au théâtre, à l’opéra…     </vt:lpstr>
      <vt:lpstr>Bonne route à tous!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lycée!</dc:title>
  <dc:creator>Ludivine Le Dû</dc:creator>
  <cp:lastModifiedBy>ghislaine zaneboni</cp:lastModifiedBy>
  <cp:revision>70</cp:revision>
  <dcterms:created xsi:type="dcterms:W3CDTF">2018-02-20T16:55:02Z</dcterms:created>
  <dcterms:modified xsi:type="dcterms:W3CDTF">2019-09-05T11:22:25Z</dcterms:modified>
</cp:coreProperties>
</file>