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3" r:id="rId3"/>
    <p:sldId id="264" r:id="rId4"/>
    <p:sldId id="266" r:id="rId5"/>
    <p:sldId id="262" r:id="rId6"/>
    <p:sldId id="261" r:id="rId7"/>
    <p:sldId id="267" r:id="rId8"/>
    <p:sldId id="268"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74"/>
  </p:normalViewPr>
  <p:slideViewPr>
    <p:cSldViewPr snapToGrid="0" snapToObjects="1">
      <p:cViewPr varScale="1">
        <p:scale>
          <a:sx n="124" d="100"/>
          <a:sy n="124" d="100"/>
        </p:scale>
        <p:origin x="6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C642D99-1621-7F45-BDAC-711BDD73956B}" type="datetimeFigureOut">
              <a:rPr lang="fr-FR" smtClean="0"/>
              <a:t>08/12/2019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E9AE48-2A53-624F-9737-18CADC5B3970}" type="slidenum">
              <a:rPr lang="fr-FR" smtClean="0"/>
              <a:t>‹N°›</a:t>
            </a:fld>
            <a:endParaRPr lang="fr-FR"/>
          </a:p>
        </p:txBody>
      </p:sp>
    </p:spTree>
    <p:extLst>
      <p:ext uri="{BB962C8B-B14F-4D97-AF65-F5344CB8AC3E}">
        <p14:creationId xmlns:p14="http://schemas.microsoft.com/office/powerpoint/2010/main" val="44434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642D99-1621-7F45-BDAC-711BDD73956B}" type="datetimeFigureOut">
              <a:rPr lang="fr-FR" smtClean="0"/>
              <a:t>08/12/2019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E9AE48-2A53-624F-9737-18CADC5B3970}" type="slidenum">
              <a:rPr lang="fr-FR" smtClean="0"/>
              <a:t>‹N°›</a:t>
            </a:fld>
            <a:endParaRPr lang="fr-FR"/>
          </a:p>
        </p:txBody>
      </p:sp>
    </p:spTree>
    <p:extLst>
      <p:ext uri="{BB962C8B-B14F-4D97-AF65-F5344CB8AC3E}">
        <p14:creationId xmlns:p14="http://schemas.microsoft.com/office/powerpoint/2010/main" val="32058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642D99-1621-7F45-BDAC-711BDD73956B}" type="datetimeFigureOut">
              <a:rPr lang="fr-FR" smtClean="0"/>
              <a:t>08/12/2019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E9AE48-2A53-624F-9737-18CADC5B3970}" type="slidenum">
              <a:rPr lang="fr-FR" smtClean="0"/>
              <a:t>‹N°›</a:t>
            </a:fld>
            <a:endParaRPr lang="fr-FR"/>
          </a:p>
        </p:txBody>
      </p:sp>
    </p:spTree>
    <p:extLst>
      <p:ext uri="{BB962C8B-B14F-4D97-AF65-F5344CB8AC3E}">
        <p14:creationId xmlns:p14="http://schemas.microsoft.com/office/powerpoint/2010/main" val="211497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642D99-1621-7F45-BDAC-711BDD73956B}" type="datetimeFigureOut">
              <a:rPr lang="fr-FR" smtClean="0"/>
              <a:t>08/12/2019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E9AE48-2A53-624F-9737-18CADC5B3970}" type="slidenum">
              <a:rPr lang="fr-FR" smtClean="0"/>
              <a:t>‹N°›</a:t>
            </a:fld>
            <a:endParaRPr lang="fr-FR"/>
          </a:p>
        </p:txBody>
      </p:sp>
    </p:spTree>
    <p:extLst>
      <p:ext uri="{BB962C8B-B14F-4D97-AF65-F5344CB8AC3E}">
        <p14:creationId xmlns:p14="http://schemas.microsoft.com/office/powerpoint/2010/main" val="1598874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C642D99-1621-7F45-BDAC-711BDD73956B}" type="datetimeFigureOut">
              <a:rPr lang="fr-FR" smtClean="0"/>
              <a:t>08/12/2019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E9AE48-2A53-624F-9737-18CADC5B3970}" type="slidenum">
              <a:rPr lang="fr-FR" smtClean="0"/>
              <a:t>‹N°›</a:t>
            </a:fld>
            <a:endParaRPr lang="fr-FR"/>
          </a:p>
        </p:txBody>
      </p:sp>
    </p:spTree>
    <p:extLst>
      <p:ext uri="{BB962C8B-B14F-4D97-AF65-F5344CB8AC3E}">
        <p14:creationId xmlns:p14="http://schemas.microsoft.com/office/powerpoint/2010/main" val="135522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C642D99-1621-7F45-BDAC-711BDD73956B}" type="datetimeFigureOut">
              <a:rPr lang="fr-FR" smtClean="0"/>
              <a:t>08/12/2019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E9AE48-2A53-624F-9737-18CADC5B3970}" type="slidenum">
              <a:rPr lang="fr-FR" smtClean="0"/>
              <a:t>‹N°›</a:t>
            </a:fld>
            <a:endParaRPr lang="fr-FR"/>
          </a:p>
        </p:txBody>
      </p:sp>
    </p:spTree>
    <p:extLst>
      <p:ext uri="{BB962C8B-B14F-4D97-AF65-F5344CB8AC3E}">
        <p14:creationId xmlns:p14="http://schemas.microsoft.com/office/powerpoint/2010/main" val="97289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C642D99-1621-7F45-BDAC-711BDD73956B}" type="datetimeFigureOut">
              <a:rPr lang="fr-FR" smtClean="0"/>
              <a:t>08/12/2019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BE9AE48-2A53-624F-9737-18CADC5B3970}" type="slidenum">
              <a:rPr lang="fr-FR" smtClean="0"/>
              <a:t>‹N°›</a:t>
            </a:fld>
            <a:endParaRPr lang="fr-FR"/>
          </a:p>
        </p:txBody>
      </p:sp>
    </p:spTree>
    <p:extLst>
      <p:ext uri="{BB962C8B-B14F-4D97-AF65-F5344CB8AC3E}">
        <p14:creationId xmlns:p14="http://schemas.microsoft.com/office/powerpoint/2010/main" val="52117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8C642D99-1621-7F45-BDAC-711BDD73956B}" type="datetimeFigureOut">
              <a:rPr lang="fr-FR" smtClean="0"/>
              <a:t>08/12/2019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BE9AE48-2A53-624F-9737-18CADC5B3970}" type="slidenum">
              <a:rPr lang="fr-FR" smtClean="0"/>
              <a:t>‹N°›</a:t>
            </a:fld>
            <a:endParaRPr lang="fr-FR"/>
          </a:p>
        </p:txBody>
      </p:sp>
    </p:spTree>
    <p:extLst>
      <p:ext uri="{BB962C8B-B14F-4D97-AF65-F5344CB8AC3E}">
        <p14:creationId xmlns:p14="http://schemas.microsoft.com/office/powerpoint/2010/main" val="189871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C642D99-1621-7F45-BDAC-711BDD73956B}" type="datetimeFigureOut">
              <a:rPr lang="fr-FR" smtClean="0"/>
              <a:t>08/12/2019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BE9AE48-2A53-624F-9737-18CADC5B3970}" type="slidenum">
              <a:rPr lang="fr-FR" smtClean="0"/>
              <a:t>‹N°›</a:t>
            </a:fld>
            <a:endParaRPr lang="fr-FR"/>
          </a:p>
        </p:txBody>
      </p:sp>
    </p:spTree>
    <p:extLst>
      <p:ext uri="{BB962C8B-B14F-4D97-AF65-F5344CB8AC3E}">
        <p14:creationId xmlns:p14="http://schemas.microsoft.com/office/powerpoint/2010/main" val="15335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C642D99-1621-7F45-BDAC-711BDD73956B}" type="datetimeFigureOut">
              <a:rPr lang="fr-FR" smtClean="0"/>
              <a:t>08/12/2019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E9AE48-2A53-624F-9737-18CADC5B3970}" type="slidenum">
              <a:rPr lang="fr-FR" smtClean="0"/>
              <a:t>‹N°›</a:t>
            </a:fld>
            <a:endParaRPr lang="fr-FR"/>
          </a:p>
        </p:txBody>
      </p:sp>
    </p:spTree>
    <p:extLst>
      <p:ext uri="{BB962C8B-B14F-4D97-AF65-F5344CB8AC3E}">
        <p14:creationId xmlns:p14="http://schemas.microsoft.com/office/powerpoint/2010/main" val="47499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C642D99-1621-7F45-BDAC-711BDD73956B}" type="datetimeFigureOut">
              <a:rPr lang="fr-FR" smtClean="0"/>
              <a:t>08/12/2019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E9AE48-2A53-624F-9737-18CADC5B3970}" type="slidenum">
              <a:rPr lang="fr-FR" smtClean="0"/>
              <a:t>‹N°›</a:t>
            </a:fld>
            <a:endParaRPr lang="fr-FR"/>
          </a:p>
        </p:txBody>
      </p:sp>
    </p:spTree>
    <p:extLst>
      <p:ext uri="{BB962C8B-B14F-4D97-AF65-F5344CB8AC3E}">
        <p14:creationId xmlns:p14="http://schemas.microsoft.com/office/powerpoint/2010/main" val="98118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42D99-1621-7F45-BDAC-711BDD73956B}" type="datetimeFigureOut">
              <a:rPr lang="fr-FR" smtClean="0"/>
              <a:t>08/12/2019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9AE48-2A53-624F-9737-18CADC5B3970}" type="slidenum">
              <a:rPr lang="fr-FR" smtClean="0"/>
              <a:t>‹N°›</a:t>
            </a:fld>
            <a:endParaRPr lang="fr-FR"/>
          </a:p>
        </p:txBody>
      </p:sp>
    </p:spTree>
    <p:extLst>
      <p:ext uri="{BB962C8B-B14F-4D97-AF65-F5344CB8AC3E}">
        <p14:creationId xmlns:p14="http://schemas.microsoft.com/office/powerpoint/2010/main" val="900955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365125"/>
            <a:ext cx="10497881" cy="4630980"/>
          </a:xfrm>
          <a:prstGeom prst="rect">
            <a:avLst/>
          </a:prstGeom>
        </p:spPr>
      </p:pic>
      <p:sp>
        <p:nvSpPr>
          <p:cNvPr id="5" name="Rectangle 4"/>
          <p:cNvSpPr/>
          <p:nvPr/>
        </p:nvSpPr>
        <p:spPr>
          <a:xfrm>
            <a:off x="8728538" y="6014038"/>
            <a:ext cx="2937022" cy="461665"/>
          </a:xfrm>
          <a:prstGeom prst="rect">
            <a:avLst/>
          </a:prstGeom>
        </p:spPr>
        <p:txBody>
          <a:bodyPr wrap="none">
            <a:spAutoFit/>
          </a:bodyPr>
          <a:lstStyle/>
          <a:p>
            <a:r>
              <a:rPr lang="fr-FR" sz="2400" dirty="0">
                <a:solidFill>
                  <a:srgbClr val="222222"/>
                </a:solidFill>
                <a:latin typeface="Arial" charset="0"/>
              </a:rPr>
              <a:t>Fresque de Pompéi</a:t>
            </a:r>
            <a:r>
              <a:rPr lang="fr-FR" dirty="0">
                <a:solidFill>
                  <a:srgbClr val="222222"/>
                </a:solidFill>
                <a:latin typeface="Arial" charset="0"/>
              </a:rPr>
              <a:t> </a:t>
            </a:r>
            <a:endParaRPr lang="fr-FR" dirty="0"/>
          </a:p>
        </p:txBody>
      </p:sp>
    </p:spTree>
    <p:extLst>
      <p:ext uri="{BB962C8B-B14F-4D97-AF65-F5344CB8AC3E}">
        <p14:creationId xmlns:p14="http://schemas.microsoft.com/office/powerpoint/2010/main" val="202490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527313" y="1825624"/>
            <a:ext cx="10515600" cy="5032375"/>
          </a:xfrm>
        </p:spPr>
        <p:txBody>
          <a:bodyPr>
            <a:norm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r>
              <a:rPr lang="fr-FR" i="1" dirty="0"/>
              <a:t>Naissance de Vénus</a:t>
            </a:r>
            <a:r>
              <a:rPr lang="fr-FR" dirty="0"/>
              <a:t>, Botticelli, 1484-1485</a:t>
            </a:r>
          </a:p>
        </p:txBody>
      </p:sp>
      <p:sp>
        <p:nvSpPr>
          <p:cNvPr id="4" name="Rectangle 1"/>
          <p:cNvSpPr>
            <a:spLocks noChangeArrowheads="1"/>
          </p:cNvSpPr>
          <p:nvPr/>
        </p:nvSpPr>
        <p:spPr bwMode="auto">
          <a:xfrm>
            <a:off x="689113"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charset="0"/>
              </a:rPr>
              <a:t>  </a:t>
            </a:r>
            <a:endParaRPr kumimoji="0" lang="fr-FR" altLang="fr-FR" sz="385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charset="0"/>
              </a:rPr>
              <a:t>Naissance de Vénus, Botticelli, Galerie des Offices</a:t>
            </a:r>
          </a:p>
        </p:txBody>
      </p:sp>
      <p:pic>
        <p:nvPicPr>
          <p:cNvPr id="2050" name="Picture 2" descr="aissance de Vénus, Botticel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3" y="1"/>
            <a:ext cx="9157252" cy="575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711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299288"/>
          </a:xfrm>
        </p:spPr>
        <p:txBody>
          <a:bodyPr/>
          <a:lstStyle/>
          <a:p>
            <a:r>
              <a:rPr lang="fr-FR" i="1" dirty="0">
                <a:solidFill>
                  <a:schemeClr val="tx1">
                    <a:lumMod val="95000"/>
                    <a:lumOff val="5000"/>
                  </a:schemeClr>
                </a:solidFill>
              </a:rPr>
              <a:t>Vénus anadyomène</a:t>
            </a:r>
            <a:r>
              <a:rPr lang="fr-FR" dirty="0">
                <a:solidFill>
                  <a:schemeClr val="tx1">
                    <a:lumMod val="95000"/>
                    <a:lumOff val="5000"/>
                  </a:schemeClr>
                </a:solidFill>
              </a:rPr>
              <a:t>, Ingres (1808-1848)</a:t>
            </a:r>
            <a:br>
              <a:rPr lang="fr-FR" dirty="0">
                <a:solidFill>
                  <a:schemeClr val="tx1">
                    <a:lumMod val="95000"/>
                    <a:lumOff val="5000"/>
                  </a:schemeClr>
                </a:solidFill>
              </a:rPr>
            </a:br>
            <a:endParaRPr lang="fr-FR" dirty="0"/>
          </a:p>
        </p:txBody>
      </p:sp>
      <p:pic>
        <p:nvPicPr>
          <p:cNvPr id="4" name="Espace réservé du contenu 3"/>
          <p:cNvPicPr>
            <a:picLocks noGrp="1" noChangeAspect="1"/>
          </p:cNvPicPr>
          <p:nvPr>
            <p:ph idx="1"/>
          </p:nvPr>
        </p:nvPicPr>
        <p:blipFill>
          <a:blip r:embed="rId2"/>
          <a:stretch>
            <a:fillRect/>
          </a:stretch>
        </p:blipFill>
        <p:spPr>
          <a:xfrm>
            <a:off x="4045189" y="1110802"/>
            <a:ext cx="3564835" cy="6331858"/>
          </a:xfrm>
          <a:prstGeom prst="rect">
            <a:avLst/>
          </a:prstGeom>
        </p:spPr>
      </p:pic>
    </p:spTree>
    <p:extLst>
      <p:ext uri="{BB962C8B-B14F-4D97-AF65-F5344CB8AC3E}">
        <p14:creationId xmlns:p14="http://schemas.microsoft.com/office/powerpoint/2010/main" val="1895691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dirty="0"/>
              <a:t>La naissance de Vénus</a:t>
            </a:r>
          </a:p>
        </p:txBody>
      </p:sp>
      <p:sp>
        <p:nvSpPr>
          <p:cNvPr id="4" name="Rectangle 3"/>
          <p:cNvSpPr/>
          <p:nvPr/>
        </p:nvSpPr>
        <p:spPr>
          <a:xfrm>
            <a:off x="3048000" y="2690336"/>
            <a:ext cx="6096000" cy="2308324"/>
          </a:xfrm>
          <a:prstGeom prst="rect">
            <a:avLst/>
          </a:prstGeom>
        </p:spPr>
        <p:txBody>
          <a:bodyPr>
            <a:spAutoFit/>
          </a:bodyPr>
          <a:lstStyle/>
          <a:p>
            <a:r>
              <a:rPr lang="fr-FR" sz="2400" dirty="0">
                <a:solidFill>
                  <a:srgbClr val="222222"/>
                </a:solidFill>
                <a:latin typeface="Arial" charset="0"/>
              </a:rPr>
              <a:t>Le récit mythologique indique que lorsque le tita</a:t>
            </a:r>
            <a:r>
              <a:rPr lang="fr-FR" sz="2400" dirty="0">
                <a:solidFill>
                  <a:schemeClr val="tx1">
                    <a:lumMod val="95000"/>
                    <a:lumOff val="5000"/>
                  </a:schemeClr>
                </a:solidFill>
                <a:latin typeface="Arial" charset="0"/>
              </a:rPr>
              <a:t>n Cronos </a:t>
            </a:r>
            <a:r>
              <a:rPr lang="fr-FR" sz="2400" dirty="0">
                <a:solidFill>
                  <a:srgbClr val="222222"/>
                </a:solidFill>
                <a:latin typeface="Arial" charset="0"/>
              </a:rPr>
              <a:t>s'est révolté contre son père </a:t>
            </a:r>
            <a:r>
              <a:rPr lang="fr-FR" sz="2400" dirty="0">
                <a:solidFill>
                  <a:schemeClr val="tx1">
                    <a:lumMod val="95000"/>
                    <a:lumOff val="5000"/>
                  </a:schemeClr>
                </a:solidFill>
                <a:latin typeface="Arial" charset="0"/>
              </a:rPr>
              <a:t>Ouranos</a:t>
            </a:r>
            <a:r>
              <a:rPr lang="fr-FR" sz="2400" dirty="0">
                <a:solidFill>
                  <a:srgbClr val="222222"/>
                </a:solidFill>
                <a:latin typeface="Arial" charset="0"/>
              </a:rPr>
              <a:t>, dieu du ciel, il l'a castré et a jeté ses organes génitaux dans la mer, ce qui a produit une écume fertile. Vénus est donc fille du Ciel et de la Mer.</a:t>
            </a:r>
            <a:endParaRPr lang="fr-FR" sz="2400" dirty="0"/>
          </a:p>
        </p:txBody>
      </p:sp>
    </p:spTree>
    <p:extLst>
      <p:ext uri="{BB962C8B-B14F-4D97-AF65-F5344CB8AC3E}">
        <p14:creationId xmlns:p14="http://schemas.microsoft.com/office/powerpoint/2010/main" val="171085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297850" y="463550"/>
            <a:ext cx="6018213" cy="6018213"/>
          </a:xfrm>
          <a:prstGeom prst="rect">
            <a:avLst/>
          </a:prstGeom>
        </p:spPr>
      </p:pic>
      <p:sp>
        <p:nvSpPr>
          <p:cNvPr id="5" name="ZoneTexte 4"/>
          <p:cNvSpPr txBox="1"/>
          <p:nvPr/>
        </p:nvSpPr>
        <p:spPr>
          <a:xfrm>
            <a:off x="7487478" y="5950227"/>
            <a:ext cx="4925141" cy="461665"/>
          </a:xfrm>
          <a:prstGeom prst="rect">
            <a:avLst/>
          </a:prstGeom>
          <a:noFill/>
        </p:spPr>
        <p:txBody>
          <a:bodyPr wrap="square" rtlCol="0">
            <a:spAutoFit/>
          </a:bodyPr>
          <a:lstStyle/>
          <a:p>
            <a:r>
              <a:rPr lang="fr-FR" sz="2400" dirty="0"/>
              <a:t>Ingres, </a:t>
            </a:r>
            <a:r>
              <a:rPr lang="fr-FR" sz="2400" i="1" dirty="0"/>
              <a:t>Le bain turc</a:t>
            </a:r>
            <a:r>
              <a:rPr lang="fr-FR" sz="2400" dirty="0"/>
              <a:t>, 1852-1859</a:t>
            </a:r>
          </a:p>
        </p:txBody>
      </p:sp>
    </p:spTree>
    <p:extLst>
      <p:ext uri="{BB962C8B-B14F-4D97-AF65-F5344CB8AC3E}">
        <p14:creationId xmlns:p14="http://schemas.microsoft.com/office/powerpoint/2010/main" val="175245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697" y="1106658"/>
            <a:ext cx="17469852" cy="5806452"/>
          </a:xfrm>
        </p:spPr>
        <p:txBody>
          <a:bodyPr/>
          <a:lstStyle/>
          <a:p>
            <a:pPr marL="0" indent="0">
              <a:buNone/>
            </a:pPr>
            <a:endParaRPr lang="fr-FR" dirty="0"/>
          </a:p>
        </p:txBody>
      </p:sp>
      <p:pic>
        <p:nvPicPr>
          <p:cNvPr id="1025" name="Picture 1" descr="https://elisabethitti.fr/wp-content/uploads/2012/10/Edgar-Degas-La-sortie-du-B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7" y="-80666"/>
            <a:ext cx="4810539" cy="626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19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4695" y="660463"/>
            <a:ext cx="5047926" cy="5883150"/>
          </a:xfrm>
          <a:prstGeom prst="rect">
            <a:avLst/>
          </a:prstGeom>
        </p:spPr>
      </p:pic>
      <p:sp>
        <p:nvSpPr>
          <p:cNvPr id="2" name="Title 1"/>
          <p:cNvSpPr>
            <a:spLocks noGrp="1"/>
          </p:cNvSpPr>
          <p:nvPr>
            <p:ph type="ctrTitle"/>
          </p:nvPr>
        </p:nvSpPr>
        <p:spPr>
          <a:xfrm>
            <a:off x="6534364" y="1122362"/>
            <a:ext cx="4133636" cy="3727039"/>
          </a:xfrm>
        </p:spPr>
        <p:txBody>
          <a:bodyPr>
            <a:normAutofit fontScale="90000"/>
          </a:bodyPr>
          <a:lstStyle/>
          <a:p>
            <a:r>
              <a:rPr lang="fr-FR" dirty="0"/>
              <a:t>Gustave Courbet, les baigneuses, 1853 </a:t>
            </a:r>
            <a:br>
              <a:rPr lang="fr-FR" dirty="0"/>
            </a:br>
            <a:endParaRPr lang="fr-FR" dirty="0"/>
          </a:p>
        </p:txBody>
      </p:sp>
      <p:sp>
        <p:nvSpPr>
          <p:cNvPr id="3" name="Subtitle 2"/>
          <p:cNvSpPr>
            <a:spLocks noGrp="1"/>
          </p:cNvSpPr>
          <p:nvPr>
            <p:ph type="subTitle" idx="1"/>
          </p:nvPr>
        </p:nvSpPr>
        <p:spPr>
          <a:xfrm>
            <a:off x="8157681" y="4048018"/>
            <a:ext cx="2510318" cy="82193"/>
          </a:xfrm>
        </p:spPr>
        <p:txBody>
          <a:bodyPr>
            <a:normAutofit fontScale="25000" lnSpcReduction="20000"/>
          </a:bodyPr>
          <a:lstStyle/>
          <a:p>
            <a:endParaRPr lang="fr-FR" dirty="0"/>
          </a:p>
        </p:txBody>
      </p:sp>
    </p:spTree>
    <p:extLst>
      <p:ext uri="{BB962C8B-B14F-4D97-AF65-F5344CB8AC3E}">
        <p14:creationId xmlns:p14="http://schemas.microsoft.com/office/powerpoint/2010/main" val="280760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623211"/>
          </a:xfrm>
        </p:spPr>
        <p:txBody>
          <a:bodyPr>
            <a:noAutofit/>
          </a:bodyPr>
          <a:lstStyle/>
          <a:p>
            <a:pPr algn="l">
              <a:lnSpc>
                <a:spcPct val="120000"/>
              </a:lnSpc>
              <a:spcBef>
                <a:spcPts val="0"/>
              </a:spcBef>
            </a:pPr>
            <a:r>
              <a:rPr lang="fr-FR" sz="1600" b="1" i="1" dirty="0"/>
              <a:t>Allégorie</a:t>
            </a:r>
            <a:br>
              <a:rPr lang="fr-FR" sz="1600" dirty="0"/>
            </a:br>
            <a:r>
              <a:rPr lang="fr-FR" sz="1600" dirty="0"/>
              <a:t>C'est une femme belle et de riche encolure,</a:t>
            </a:r>
            <a:br>
              <a:rPr lang="fr-FR" sz="1600" dirty="0"/>
            </a:br>
            <a:r>
              <a:rPr lang="fr-FR" sz="1600" dirty="0"/>
              <a:t>Qui laisse dans son vin traîner sa chevelure.</a:t>
            </a:r>
            <a:br>
              <a:rPr lang="fr-FR" sz="1600" dirty="0"/>
            </a:br>
            <a:r>
              <a:rPr lang="fr-FR" sz="1600" dirty="0"/>
              <a:t>Les griffes de l'amour, les poisons du tripot,</a:t>
            </a:r>
            <a:br>
              <a:rPr lang="fr-FR" sz="1600" dirty="0"/>
            </a:br>
            <a:r>
              <a:rPr lang="fr-FR" sz="1600" dirty="0"/>
              <a:t>Tout glisse et tout s'émousse au granit de sa peau.</a:t>
            </a:r>
            <a:br>
              <a:rPr lang="fr-FR" sz="1600" dirty="0"/>
            </a:br>
            <a:r>
              <a:rPr lang="fr-FR" sz="1600" dirty="0"/>
              <a:t>Elle rit à la mort et nargue la Débauche,</a:t>
            </a:r>
            <a:br>
              <a:rPr lang="fr-FR" sz="1600" dirty="0"/>
            </a:br>
            <a:r>
              <a:rPr lang="fr-FR" sz="1600" dirty="0"/>
              <a:t>Ces monstres dont la main, qui toujours gratte et fauche,</a:t>
            </a:r>
            <a:br>
              <a:rPr lang="fr-FR" sz="1600" dirty="0"/>
            </a:br>
            <a:r>
              <a:rPr lang="fr-FR" sz="1600" dirty="0"/>
              <a:t>Dans ses jeux destructeurs a pourtant respecté</a:t>
            </a:r>
            <a:br>
              <a:rPr lang="fr-FR" sz="1600" dirty="0"/>
            </a:br>
            <a:r>
              <a:rPr lang="fr-FR" sz="1600" dirty="0"/>
              <a:t>De ce corps ferme et droit la rude majesté.</a:t>
            </a:r>
            <a:br>
              <a:rPr lang="fr-FR" sz="1600" dirty="0"/>
            </a:br>
            <a:r>
              <a:rPr lang="fr-FR" sz="1600" dirty="0"/>
              <a:t>Elle marche en déesse et repose en sultane ;</a:t>
            </a:r>
            <a:br>
              <a:rPr lang="fr-FR" sz="1600" dirty="0"/>
            </a:br>
            <a:r>
              <a:rPr lang="fr-FR" sz="1600" dirty="0"/>
              <a:t>Elle a dans le plaisir la foi mahométane,</a:t>
            </a:r>
            <a:br>
              <a:rPr lang="fr-FR" sz="1600" dirty="0"/>
            </a:br>
            <a:r>
              <a:rPr lang="fr-FR" sz="1600" dirty="0"/>
              <a:t>Et dans ses bras ouverts, que remplissent ses seins,</a:t>
            </a:r>
            <a:br>
              <a:rPr lang="fr-FR" sz="1600" dirty="0"/>
            </a:br>
            <a:r>
              <a:rPr lang="fr-FR" sz="1600" dirty="0"/>
              <a:t>Elle appelle des yeux la race des humains.</a:t>
            </a:r>
            <a:br>
              <a:rPr lang="fr-FR" sz="1600" dirty="0"/>
            </a:br>
            <a:r>
              <a:rPr lang="fr-FR" sz="1600" dirty="0"/>
              <a:t>Elle croit, elle sait, cette vierge inféconde</a:t>
            </a:r>
            <a:br>
              <a:rPr lang="fr-FR" sz="1600" dirty="0"/>
            </a:br>
            <a:r>
              <a:rPr lang="fr-FR" sz="1600" dirty="0"/>
              <a:t>Et pourtant nécessaire à la marche du monde,</a:t>
            </a:r>
            <a:br>
              <a:rPr lang="fr-FR" sz="1600" dirty="0"/>
            </a:br>
            <a:r>
              <a:rPr lang="fr-FR" sz="1600" dirty="0"/>
              <a:t>Que la beauté du corps est un sublime don</a:t>
            </a:r>
            <a:br>
              <a:rPr lang="fr-FR" sz="1600" dirty="0"/>
            </a:br>
            <a:r>
              <a:rPr lang="fr-FR" sz="1600" dirty="0"/>
              <a:t>Qui de toute infamie arrache le pardon.</a:t>
            </a:r>
            <a:br>
              <a:rPr lang="fr-FR" sz="1600" dirty="0"/>
            </a:br>
            <a:r>
              <a:rPr lang="fr-FR" sz="1600" dirty="0"/>
              <a:t>Elle ignore l'Enfer comme le Purgatoire,</a:t>
            </a:r>
            <a:br>
              <a:rPr lang="fr-FR" sz="1600" dirty="0"/>
            </a:br>
            <a:r>
              <a:rPr lang="fr-FR" sz="1600" dirty="0"/>
              <a:t>Et quand l'heure viendra d'entrer dans la Nuit noire,</a:t>
            </a:r>
            <a:br>
              <a:rPr lang="fr-FR" sz="1600" dirty="0"/>
            </a:br>
            <a:r>
              <a:rPr lang="fr-FR" sz="1600" dirty="0"/>
              <a:t>Elle regardera la face de la Mort,</a:t>
            </a:r>
            <a:br>
              <a:rPr lang="fr-FR" sz="1600" dirty="0"/>
            </a:br>
            <a:r>
              <a:rPr lang="fr-FR" sz="1600" dirty="0"/>
              <a:t>Ainsi qu'un nouveau-né, - sans haine et sans remord.</a:t>
            </a:r>
            <a:br>
              <a:rPr lang="fr-FR" sz="1600" dirty="0"/>
            </a:br>
            <a:r>
              <a:rPr lang="fr-FR" sz="1600" dirty="0"/>
              <a:t>                                                                 </a:t>
            </a:r>
            <a:r>
              <a:rPr lang="fr-FR" sz="1600" b="1" i="1" dirty="0"/>
              <a:t>Charles Baudelaire, Les Fleurs du Mal</a:t>
            </a:r>
            <a:endParaRPr lang="fr-FR" sz="2000" dirty="0"/>
          </a:p>
        </p:txBody>
      </p:sp>
    </p:spTree>
    <p:extLst>
      <p:ext uri="{BB962C8B-B14F-4D97-AF65-F5344CB8AC3E}">
        <p14:creationId xmlns:p14="http://schemas.microsoft.com/office/powerpoint/2010/main" val="11123125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54</Words>
  <Application>Microsoft Macintosh PowerPoint</Application>
  <PresentationFormat>Grand écran</PresentationFormat>
  <Paragraphs>18</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Présentation PowerPoint</vt:lpstr>
      <vt:lpstr>Présentation PowerPoint</vt:lpstr>
      <vt:lpstr>Vénus anadyomène, Ingres (1808-1848) </vt:lpstr>
      <vt:lpstr>Présentation PowerPoint</vt:lpstr>
      <vt:lpstr>Présentation PowerPoint</vt:lpstr>
      <vt:lpstr>Présentation PowerPoint</vt:lpstr>
      <vt:lpstr>Gustave Courbet, les baigneuses, 1853  </vt:lpstr>
      <vt:lpstr>Allégorie C'est une femme belle et de riche encolure, Qui laisse dans son vin traîner sa chevelure. Les griffes de l'amour, les poisons du tripot, Tout glisse et tout s'émousse au granit de sa peau. Elle rit à la mort et nargue la Débauche, Ces monstres dont la main, qui toujours gratte et fauche, Dans ses jeux destructeurs a pourtant respecté De ce corps ferme et droit la rude majesté. Elle marche en déesse et repose en sultane ; Elle a dans le plaisir la foi mahométane, Et dans ses bras ouverts, que remplissent ses seins, Elle appelle des yeux la race des humains. Elle croit, elle sait, cette vierge inféconde Et pourtant nécessaire à la marche du monde, Que la beauté du corps est un sublime don Qui de toute infamie arrache le pardon. Elle ignore l'Enfer comme le Purgatoire, Et quand l'heure viendra d'entrer dans la Nuit noire, Elle regardera la face de la Mort, Ainsi qu'un nouveau-né, - sans haine et sans remord.                                                                  Charles Baudelaire, Les Fleurs du Mal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ghislaine zaneboni</cp:lastModifiedBy>
  <cp:revision>14</cp:revision>
  <dcterms:created xsi:type="dcterms:W3CDTF">2019-09-25T05:29:06Z</dcterms:created>
  <dcterms:modified xsi:type="dcterms:W3CDTF">2019-12-08T16:46:52Z</dcterms:modified>
</cp:coreProperties>
</file>