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31" r:id="rId2"/>
    <p:sldId id="471" r:id="rId3"/>
    <p:sldId id="472" r:id="rId4"/>
    <p:sldId id="532" r:id="rId5"/>
    <p:sldId id="274" r:id="rId6"/>
    <p:sldId id="529" r:id="rId7"/>
    <p:sldId id="530" r:id="rId8"/>
    <p:sldId id="533" r:id="rId9"/>
    <p:sldId id="525" r:id="rId10"/>
    <p:sldId id="492" r:id="rId11"/>
    <p:sldId id="520" r:id="rId12"/>
    <p:sldId id="526" r:id="rId13"/>
    <p:sldId id="527" r:id="rId14"/>
    <p:sldId id="528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13">
            <a:extLst>
              <a:ext uri="{FF2B5EF4-FFF2-40B4-BE49-F238E27FC236}">
                <a16:creationId xmlns:a16="http://schemas.microsoft.com/office/drawing/2014/main" id="{E1289D54-409C-448F-9000-6EDC4F87B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48DE7-682B-410E-921C-363A13E341CD}" type="datetimeFigureOut">
              <a:rPr lang="fr-FR"/>
              <a:pPr>
                <a:defRPr/>
              </a:pPr>
              <a:t>16/08/2019</a:t>
            </a:fld>
            <a:endParaRPr lang="fr-FR"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9EEC4D83-538A-433B-877B-59DA5DEF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>
            <a:extLst>
              <a:ext uri="{FF2B5EF4-FFF2-40B4-BE49-F238E27FC236}">
                <a16:creationId xmlns:a16="http://schemas.microsoft.com/office/drawing/2014/main" id="{9BBC00F3-F9FD-4308-AAFE-F86720B6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57849-FBD1-4E5B-94DA-0333091BA8F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4086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13">
            <a:extLst>
              <a:ext uri="{FF2B5EF4-FFF2-40B4-BE49-F238E27FC236}">
                <a16:creationId xmlns:a16="http://schemas.microsoft.com/office/drawing/2014/main" id="{4E237446-8A91-4C88-85EA-99A979596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5A55E-6AE5-409D-8CF1-2822BBCDBE75}" type="datetimeFigureOut">
              <a:rPr lang="fr-FR"/>
              <a:pPr>
                <a:defRPr/>
              </a:pPr>
              <a:t>16/08/2019</a:t>
            </a:fld>
            <a:endParaRPr lang="fr-FR"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C2E272B8-8102-4737-A491-673AE1F4A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>
            <a:extLst>
              <a:ext uri="{FF2B5EF4-FFF2-40B4-BE49-F238E27FC236}">
                <a16:creationId xmlns:a16="http://schemas.microsoft.com/office/drawing/2014/main" id="{6A674F06-5653-4568-9DED-D5F20F8C1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4CEE2-72A8-4ABF-B2D6-8B5919D0424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001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13">
            <a:extLst>
              <a:ext uri="{FF2B5EF4-FFF2-40B4-BE49-F238E27FC236}">
                <a16:creationId xmlns:a16="http://schemas.microsoft.com/office/drawing/2014/main" id="{892C8BBD-2CBA-4FAE-8F5D-C79310C40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57FE6-FCE2-4538-9C8C-A66141149B23}" type="datetimeFigureOut">
              <a:rPr lang="fr-FR"/>
              <a:pPr>
                <a:defRPr/>
              </a:pPr>
              <a:t>16/08/2019</a:t>
            </a:fld>
            <a:endParaRPr lang="fr-FR"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95349DDF-E85D-4959-A771-6C3BB51CA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>
            <a:extLst>
              <a:ext uri="{FF2B5EF4-FFF2-40B4-BE49-F238E27FC236}">
                <a16:creationId xmlns:a16="http://schemas.microsoft.com/office/drawing/2014/main" id="{CF66B9D2-FE65-4620-97CE-0324CB38E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CC44F-665C-4403-A6F9-E504B4E073A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00686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DA9808-2530-467A-9BBE-99842FBFF7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DF2480-18DA-4BD0-94B4-CBF0E30DDB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ABE060-DDD9-4FB1-AF11-82B28A689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21060-D0D8-487F-BFA9-12DE75E9DB6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039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13">
            <a:extLst>
              <a:ext uri="{FF2B5EF4-FFF2-40B4-BE49-F238E27FC236}">
                <a16:creationId xmlns:a16="http://schemas.microsoft.com/office/drawing/2014/main" id="{090B68BB-13E0-45D7-A02A-5E152CA5B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CECA7-E395-4EE7-8613-4BEFC0F3CC0B}" type="datetimeFigureOut">
              <a:rPr lang="fr-FR"/>
              <a:pPr>
                <a:defRPr/>
              </a:pPr>
              <a:t>16/08/2019</a:t>
            </a:fld>
            <a:endParaRPr lang="fr-FR"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F5E9B40A-9956-4B03-BAB5-C5B3BF506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>
            <a:extLst>
              <a:ext uri="{FF2B5EF4-FFF2-40B4-BE49-F238E27FC236}">
                <a16:creationId xmlns:a16="http://schemas.microsoft.com/office/drawing/2014/main" id="{FB6D8BF7-D40B-4EE0-8C1B-0A115738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0BC53-2BCC-4B49-9DC0-8768119494A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1792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785511-4530-465F-8298-A0AF6469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5CD20-F03B-49F3-944B-42031E2345E1}" type="datetimeFigureOut">
              <a:rPr lang="fr-FR"/>
              <a:pPr>
                <a:defRPr/>
              </a:pPr>
              <a:t>16/08/2019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2FB0F3-EFD9-4C81-B561-3FCC0A0C8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C7A156-4C07-474E-90BE-C212229A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FF010-B221-46C5-8772-808347A75C8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43427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13">
            <a:extLst>
              <a:ext uri="{FF2B5EF4-FFF2-40B4-BE49-F238E27FC236}">
                <a16:creationId xmlns:a16="http://schemas.microsoft.com/office/drawing/2014/main" id="{A0ADD8A6-31DE-49A8-8F32-6F318C9C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87C5B-9833-4724-9DEE-66073FC12CF3}" type="datetimeFigureOut">
              <a:rPr lang="fr-FR"/>
              <a:pPr>
                <a:defRPr/>
              </a:pPr>
              <a:t>16/08/2019</a:t>
            </a:fld>
            <a:endParaRPr lang="fr-FR"/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C262B7EE-74F3-4832-BC07-5D8A54D83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>
            <a:extLst>
              <a:ext uri="{FF2B5EF4-FFF2-40B4-BE49-F238E27FC236}">
                <a16:creationId xmlns:a16="http://schemas.microsoft.com/office/drawing/2014/main" id="{8E4C3D93-D40D-407D-94F5-705B72F0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79C3B-390A-4F59-8CD4-D4197F6B772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279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13">
            <a:extLst>
              <a:ext uri="{FF2B5EF4-FFF2-40B4-BE49-F238E27FC236}">
                <a16:creationId xmlns:a16="http://schemas.microsoft.com/office/drawing/2014/main" id="{1533F7E8-0573-4923-935E-0C64731FF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B3704-F862-4CBA-B9D1-B69D4B0D5A03}" type="datetimeFigureOut">
              <a:rPr lang="fr-FR"/>
              <a:pPr>
                <a:defRPr/>
              </a:pPr>
              <a:t>16/08/2019</a:t>
            </a:fld>
            <a:endParaRPr lang="fr-FR"/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7DAC2054-EE11-48BE-9CCC-5E8C2D42C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22">
            <a:extLst>
              <a:ext uri="{FF2B5EF4-FFF2-40B4-BE49-F238E27FC236}">
                <a16:creationId xmlns:a16="http://schemas.microsoft.com/office/drawing/2014/main" id="{2422594E-B501-40E9-8441-71B83723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829A9-0446-47F8-900E-549FECF7E9D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34881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13">
            <a:extLst>
              <a:ext uri="{FF2B5EF4-FFF2-40B4-BE49-F238E27FC236}">
                <a16:creationId xmlns:a16="http://schemas.microsoft.com/office/drawing/2014/main" id="{8FDBB71B-0B06-4030-8FDC-C309AEA4D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7F523-0B5A-4059-A15D-6E244A3532ED}" type="datetimeFigureOut">
              <a:rPr lang="fr-FR"/>
              <a:pPr>
                <a:defRPr/>
              </a:pPr>
              <a:t>16/08/2019</a:t>
            </a:fld>
            <a:endParaRPr lang="fr-FR"/>
          </a:p>
        </p:txBody>
      </p:sp>
      <p:sp>
        <p:nvSpPr>
          <p:cNvPr id="4" name="Espace réservé du pied de page 2">
            <a:extLst>
              <a:ext uri="{FF2B5EF4-FFF2-40B4-BE49-F238E27FC236}">
                <a16:creationId xmlns:a16="http://schemas.microsoft.com/office/drawing/2014/main" id="{1752B3AC-9A0A-458A-8A12-8BA9EE436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2">
            <a:extLst>
              <a:ext uri="{FF2B5EF4-FFF2-40B4-BE49-F238E27FC236}">
                <a16:creationId xmlns:a16="http://schemas.microsoft.com/office/drawing/2014/main" id="{7DC9680F-3972-4599-9AB9-3C3B3A1C4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50EB6-F20F-4B26-BB35-E5CD9D0E4D0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4358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>
            <a:extLst>
              <a:ext uri="{FF2B5EF4-FFF2-40B4-BE49-F238E27FC236}">
                <a16:creationId xmlns:a16="http://schemas.microsoft.com/office/drawing/2014/main" id="{18944618-5B69-4748-B216-B704A0738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4D498-AFDF-4720-855E-D12CB4FC5852}" type="datetimeFigureOut">
              <a:rPr lang="fr-FR"/>
              <a:pPr>
                <a:defRPr/>
              </a:pPr>
              <a:t>16/08/2019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FC9635-AF35-4252-A455-7FF9B0C4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22">
            <a:extLst>
              <a:ext uri="{FF2B5EF4-FFF2-40B4-BE49-F238E27FC236}">
                <a16:creationId xmlns:a16="http://schemas.microsoft.com/office/drawing/2014/main" id="{57A2C525-9AD3-412A-869A-2E8BCC83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7CECE-000C-4019-AA0A-CBA73F48673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0558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13">
            <a:extLst>
              <a:ext uri="{FF2B5EF4-FFF2-40B4-BE49-F238E27FC236}">
                <a16:creationId xmlns:a16="http://schemas.microsoft.com/office/drawing/2014/main" id="{1958B702-C7B5-4AD6-B7DD-660B20B6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43DC9-98A3-490C-A4AB-F7743C724285}" type="datetimeFigureOut">
              <a:rPr lang="fr-FR"/>
              <a:pPr>
                <a:defRPr/>
              </a:pPr>
              <a:t>16/08/2019</a:t>
            </a:fld>
            <a:endParaRPr lang="fr-FR"/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E3906F35-CF59-4EAF-A391-A359B5F0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>
            <a:extLst>
              <a:ext uri="{FF2B5EF4-FFF2-40B4-BE49-F238E27FC236}">
                <a16:creationId xmlns:a16="http://schemas.microsoft.com/office/drawing/2014/main" id="{FCC6C5EB-1EBC-47D7-B0B8-06D7804D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73652-8FB0-4CCE-94E9-76507DBE732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7334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13">
            <a:extLst>
              <a:ext uri="{FF2B5EF4-FFF2-40B4-BE49-F238E27FC236}">
                <a16:creationId xmlns:a16="http://schemas.microsoft.com/office/drawing/2014/main" id="{3CBCD08B-6CB5-4831-A300-1F923FB8D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72829-E22C-4BBD-A65D-AE54F01206EF}" type="datetimeFigureOut">
              <a:rPr lang="fr-FR"/>
              <a:pPr>
                <a:defRPr/>
              </a:pPr>
              <a:t>16/08/2019</a:t>
            </a:fld>
            <a:endParaRPr lang="fr-FR"/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4BAB7D5D-E263-4669-88C4-B700222E6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>
            <a:extLst>
              <a:ext uri="{FF2B5EF4-FFF2-40B4-BE49-F238E27FC236}">
                <a16:creationId xmlns:a16="http://schemas.microsoft.com/office/drawing/2014/main" id="{28D3D655-61F9-43B7-B6F1-63188106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58172-0630-4F0B-BFA7-C99F1961695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171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>
            <a:extLst>
              <a:ext uri="{FF2B5EF4-FFF2-40B4-BE49-F238E27FC236}">
                <a16:creationId xmlns:a16="http://schemas.microsoft.com/office/drawing/2014/main" id="{D58F4FC3-9924-4867-ACA0-F7C93355B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27" name="Espace réservé du texte 12">
            <a:extLst>
              <a:ext uri="{FF2B5EF4-FFF2-40B4-BE49-F238E27FC236}">
                <a16:creationId xmlns:a16="http://schemas.microsoft.com/office/drawing/2014/main" id="{BB93D86E-FEBF-4203-ADB9-75FD0E4F29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42487DAC-52AE-4919-A484-87CD10D90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5667FD-4C42-44DC-B497-0236E598469E}" type="datetimeFigureOut">
              <a:rPr lang="fr-FR"/>
              <a:pPr>
                <a:defRPr/>
              </a:pPr>
              <a:t>16/08/2019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62BC923-5599-4A54-BF56-D1AC363E7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D644AC04-19F3-4E6C-8BA0-BBD106124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fld id="{F3CBBE8A-6484-4D5E-8BFE-ACFCC031F52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12226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B1D79F-4E42-498D-BF3E-7DE768D8CB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Marcel Duchamp</a:t>
            </a:r>
          </a:p>
        </p:txBody>
      </p:sp>
      <p:sp>
        <p:nvSpPr>
          <p:cNvPr id="4099" name="Sous-titre 2">
            <a:extLst>
              <a:ext uri="{FF2B5EF4-FFF2-40B4-BE49-F238E27FC236}">
                <a16:creationId xmlns:a16="http://schemas.microsoft.com/office/drawing/2014/main" id="{1327357C-C0F7-42E4-8E8C-DB40ECC58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3332163"/>
            <a:ext cx="6400800" cy="1752600"/>
          </a:xfrm>
        </p:spPr>
        <p:txBody>
          <a:bodyPr/>
          <a:lstStyle/>
          <a:p>
            <a:pPr eaLnBrk="1" hangingPunct="1"/>
            <a:r>
              <a:rPr lang="fr-FR" altLang="fr-FR"/>
              <a:t>(1887 – 1968)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F920B8-0287-43C8-9935-BD2F7FB56613}"/>
              </a:ext>
            </a:extLst>
          </p:cNvPr>
          <p:cNvSpPr/>
          <p:nvPr/>
        </p:nvSpPr>
        <p:spPr>
          <a:xfrm>
            <a:off x="3489752" y="4315322"/>
            <a:ext cx="5118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4400" b="1" i="1" dirty="0">
                <a:solidFill>
                  <a:prstClr val="white"/>
                </a:solidFill>
                <a:cs typeface="Arial" panose="020B0604020202020204" pitchFamily="34" charset="0"/>
              </a:rPr>
              <a:t>Fontaine</a:t>
            </a:r>
            <a:r>
              <a:rPr lang="fr-FR" altLang="fr-FR" sz="4400" b="1" dirty="0">
                <a:solidFill>
                  <a:prstClr val="white"/>
                </a:solidFill>
                <a:cs typeface="Arial" panose="020B0604020202020204" pitchFamily="34" charset="0"/>
              </a:rPr>
              <a:t>, 1917/196</a:t>
            </a:r>
            <a:r>
              <a:rPr lang="fr-FR" altLang="fr-FR" sz="4400" dirty="0">
                <a:solidFill>
                  <a:prstClr val="white"/>
                </a:solidFill>
                <a:cs typeface="Arial" panose="020B0604020202020204" pitchFamily="34" charset="0"/>
              </a:rPr>
              <a:t>4</a:t>
            </a:r>
            <a:endParaRPr lang="fr-FR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>
            <a:extLst>
              <a:ext uri="{FF2B5EF4-FFF2-40B4-BE49-F238E27FC236}">
                <a16:creationId xmlns:a16="http://schemas.microsoft.com/office/drawing/2014/main" id="{09A9BB2F-3383-4BB0-B77E-E11BF8EC2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60350"/>
            <a:ext cx="381635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07" name="Rectangle 1">
            <a:extLst>
              <a:ext uri="{FF2B5EF4-FFF2-40B4-BE49-F238E27FC236}">
                <a16:creationId xmlns:a16="http://schemas.microsoft.com/office/drawing/2014/main" id="{C26B981B-ADD7-44B4-A131-72161C4B3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3573463"/>
            <a:ext cx="4500563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1800">
                <a:solidFill>
                  <a:prstClr val="white"/>
                </a:solidFill>
                <a:cs typeface="Arial" panose="020B0604020202020204" pitchFamily="34" charset="0"/>
              </a:rPr>
              <a:t>DELVOYE Wim (né en 1965), </a:t>
            </a:r>
            <a:r>
              <a:rPr lang="fr-FR" altLang="fr-FR" sz="1800" i="1">
                <a:solidFill>
                  <a:prstClr val="white"/>
                </a:solidFill>
                <a:cs typeface="Arial" panose="020B0604020202020204" pitchFamily="34" charset="0"/>
              </a:rPr>
              <a:t>Cloaca, New &amp; Improved</a:t>
            </a:r>
            <a:r>
              <a:rPr lang="fr-FR" altLang="fr-FR" sz="1800">
                <a:solidFill>
                  <a:prstClr val="white"/>
                </a:solidFill>
                <a:cs typeface="Arial" panose="020B0604020202020204" pitchFamily="34" charset="0"/>
              </a:rPr>
              <a:t>, 2001,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1800">
                <a:solidFill>
                  <a:prstClr val="white"/>
                </a:solidFill>
                <a:cs typeface="Arial" panose="020B0604020202020204" pitchFamily="34" charset="0"/>
              </a:rPr>
              <a:t>installation, technique mixte, 1000x75x200 cm, Zurich, Migros Museum,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1800">
                <a:solidFill>
                  <a:prstClr val="white"/>
                </a:solidFill>
                <a:cs typeface="Arial" panose="020B0604020202020204" pitchFamily="34" charset="0"/>
              </a:rPr>
              <a:t>(installation biotechnologique - pilotée par ordinateur, avec enzymes et bactéries, reproduisant le cycle complet -27 heures- des aliments depuis l'ingestion et la mastication jusqu'à la défécation, avec bruits et odeurs).</a:t>
            </a:r>
          </a:p>
        </p:txBody>
      </p:sp>
      <p:pic>
        <p:nvPicPr>
          <p:cNvPr id="200708" name="Picture 4">
            <a:extLst>
              <a:ext uri="{FF2B5EF4-FFF2-40B4-BE49-F238E27FC236}">
                <a16:creationId xmlns:a16="http://schemas.microsoft.com/office/drawing/2014/main" id="{E941E67E-DEEB-4C59-B65F-5B8F71596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908051"/>
            <a:ext cx="379730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">
            <a:extLst>
              <a:ext uri="{FF2B5EF4-FFF2-40B4-BE49-F238E27FC236}">
                <a16:creationId xmlns:a16="http://schemas.microsoft.com/office/drawing/2014/main" id="{55168EE8-D042-48DC-9E7B-81B425CED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724401"/>
            <a:ext cx="799306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1800">
                <a:solidFill>
                  <a:prstClr val="white"/>
                </a:solidFill>
                <a:cs typeface="Arial" panose="020B0604020202020204" pitchFamily="34" charset="0"/>
              </a:rPr>
              <a:t>Une dizaine de versions de </a:t>
            </a:r>
            <a:r>
              <a:rPr lang="fr-FR" altLang="fr-FR" sz="1800" i="1">
                <a:solidFill>
                  <a:prstClr val="white"/>
                </a:solidFill>
                <a:cs typeface="Arial" panose="020B0604020202020204" pitchFamily="34" charset="0"/>
              </a:rPr>
              <a:t>Cloaca</a:t>
            </a:r>
            <a:r>
              <a:rPr lang="fr-FR" altLang="fr-FR" sz="1800">
                <a:solidFill>
                  <a:prstClr val="white"/>
                </a:solidFill>
                <a:cs typeface="Arial" panose="020B0604020202020204" pitchFamily="34" charset="0"/>
              </a:rPr>
              <a:t> ont été réalisées depuis l'an 2000, certaines horizontales, d'autres verticales avec une version </a:t>
            </a:r>
            <a:r>
              <a:rPr lang="fr-FR" altLang="fr-FR" sz="1800" i="1">
                <a:solidFill>
                  <a:prstClr val="white"/>
                </a:solidFill>
                <a:cs typeface="Arial" panose="020B0604020202020204" pitchFamily="34" charset="0"/>
              </a:rPr>
              <a:t>Turbo</a:t>
            </a:r>
            <a:r>
              <a:rPr lang="fr-FR" altLang="fr-FR" sz="1800">
                <a:solidFill>
                  <a:prstClr val="white"/>
                </a:solidFill>
                <a:cs typeface="Arial" panose="020B0604020202020204" pitchFamily="34" charset="0"/>
              </a:rPr>
              <a:t> (à digestion rapide avec machines à laver et sécher), une version </a:t>
            </a:r>
            <a:r>
              <a:rPr lang="fr-FR" altLang="fr-FR" sz="1800" i="1">
                <a:solidFill>
                  <a:prstClr val="white"/>
                </a:solidFill>
                <a:cs typeface="Arial" panose="020B0604020202020204" pitchFamily="34" charset="0"/>
              </a:rPr>
              <a:t>Mini </a:t>
            </a:r>
            <a:r>
              <a:rPr lang="fr-FR" altLang="fr-FR" sz="1800">
                <a:solidFill>
                  <a:prstClr val="white"/>
                </a:solidFill>
                <a:cs typeface="Arial" panose="020B0604020202020204" pitchFamily="34" charset="0"/>
              </a:rPr>
              <a:t>(petite taille), une version </a:t>
            </a:r>
            <a:r>
              <a:rPr lang="fr-FR" altLang="fr-FR" sz="1800" i="1">
                <a:solidFill>
                  <a:prstClr val="white"/>
                </a:solidFill>
                <a:cs typeface="Arial" panose="020B0604020202020204" pitchFamily="34" charset="0"/>
              </a:rPr>
              <a:t>Personal </a:t>
            </a:r>
            <a:r>
              <a:rPr lang="fr-FR" altLang="fr-FR" sz="1800">
                <a:solidFill>
                  <a:prstClr val="white"/>
                </a:solidFill>
                <a:cs typeface="Arial" panose="020B0604020202020204" pitchFamily="34" charset="0"/>
              </a:rPr>
              <a:t>(végétarienne) ... Les machines ne sont pas vendues mais les excréments sont eux vendus emballés sous vide, marqués d'un logo pastichant les marques (Ford et Coca-Cola ...).</a:t>
            </a:r>
          </a:p>
        </p:txBody>
      </p:sp>
      <p:pic>
        <p:nvPicPr>
          <p:cNvPr id="201731" name="Picture 2">
            <a:extLst>
              <a:ext uri="{FF2B5EF4-FFF2-40B4-BE49-F238E27FC236}">
                <a16:creationId xmlns:a16="http://schemas.microsoft.com/office/drawing/2014/main" id="{9394787D-ABAB-4612-A420-EB4994252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4" y="260350"/>
            <a:ext cx="4421187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2" name="Picture 4">
            <a:extLst>
              <a:ext uri="{FF2B5EF4-FFF2-40B4-BE49-F238E27FC236}">
                <a16:creationId xmlns:a16="http://schemas.microsoft.com/office/drawing/2014/main" id="{FC12A368-8041-4042-B97A-61AEC6C80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549275"/>
            <a:ext cx="4129088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3" name="Rectangle 2">
            <a:extLst>
              <a:ext uri="{FF2B5EF4-FFF2-40B4-BE49-F238E27FC236}">
                <a16:creationId xmlns:a16="http://schemas.microsoft.com/office/drawing/2014/main" id="{23508BB9-2EE6-43DC-9284-BE1E50B85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13" y="332740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1800">
                <a:solidFill>
                  <a:prstClr val="white"/>
                </a:solidFill>
                <a:cs typeface="Arial" panose="020B0604020202020204" pitchFamily="34" charset="0"/>
              </a:rPr>
              <a:t>Wim DELVOYE (né en 1965), </a:t>
            </a:r>
            <a:r>
              <a:rPr lang="fr-FR" altLang="fr-FR" sz="1800" i="1">
                <a:solidFill>
                  <a:prstClr val="white"/>
                </a:solidFill>
                <a:cs typeface="Arial" panose="020B0604020202020204" pitchFamily="34" charset="0"/>
              </a:rPr>
              <a:t>Cloaca n°5,</a:t>
            </a:r>
            <a:r>
              <a:rPr lang="fr-FR" altLang="fr-FR" sz="1800">
                <a:solidFill>
                  <a:prstClr val="white"/>
                </a:solidFill>
                <a:cs typeface="Arial" panose="020B0604020202020204" pitchFamily="34" charset="0"/>
              </a:rPr>
              <a:t>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1800">
                <a:solidFill>
                  <a:prstClr val="white"/>
                </a:solidFill>
                <a:cs typeface="Arial" panose="020B0604020202020204" pitchFamily="34" charset="0"/>
              </a:rPr>
              <a:t>ensemble et détail, 2006,</a:t>
            </a:r>
            <a:br>
              <a:rPr lang="fr-FR" altLang="fr-FR" sz="180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fr-FR" altLang="fr-FR" sz="1800">
                <a:solidFill>
                  <a:prstClr val="white"/>
                </a:solidFill>
                <a:cs typeface="Arial" panose="020B0604020202020204" pitchFamily="34" charset="0"/>
              </a:rPr>
              <a:t>technique mixte, 390x70x300 cm.</a:t>
            </a:r>
            <a:br>
              <a:rPr lang="fr-FR" altLang="fr-FR" sz="1800">
                <a:solidFill>
                  <a:prstClr val="white"/>
                </a:solidFill>
                <a:cs typeface="Arial" panose="020B0604020202020204" pitchFamily="34" charset="0"/>
              </a:rPr>
            </a:br>
            <a:endParaRPr lang="fr-FR" altLang="fr-FR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Image 1">
            <a:extLst>
              <a:ext uri="{FF2B5EF4-FFF2-40B4-BE49-F238E27FC236}">
                <a16:creationId xmlns:a16="http://schemas.microsoft.com/office/drawing/2014/main" id="{EADE1F1D-A28E-460A-8C71-E624A8B4E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333375"/>
            <a:ext cx="45593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Image 1">
            <a:extLst>
              <a:ext uri="{FF2B5EF4-FFF2-40B4-BE49-F238E27FC236}">
                <a16:creationId xmlns:a16="http://schemas.microsoft.com/office/drawing/2014/main" id="{55BA6351-5294-4DCD-926B-1E7AC2416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333376"/>
            <a:ext cx="4556125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Image 1">
            <a:extLst>
              <a:ext uri="{FF2B5EF4-FFF2-40B4-BE49-F238E27FC236}">
                <a16:creationId xmlns:a16="http://schemas.microsoft.com/office/drawing/2014/main" id="{243F5757-0F80-43B1-A37A-A008E74DC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4" y="549276"/>
            <a:ext cx="4389437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">
            <a:extLst>
              <a:ext uri="{FF2B5EF4-FFF2-40B4-BE49-F238E27FC236}">
                <a16:creationId xmlns:a16="http://schemas.microsoft.com/office/drawing/2014/main" id="{6771182D-57CA-41AA-B83C-F4502D857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914901"/>
            <a:ext cx="457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1800" dirty="0">
                <a:solidFill>
                  <a:prstClr val="white"/>
                </a:solidFill>
                <a:cs typeface="Arial" panose="020B0604020202020204" pitchFamily="34" charset="0"/>
              </a:rPr>
              <a:t>Marcel Duchamp, Fontaine, photo par Alfred Stieglitz, in </a:t>
            </a:r>
            <a:r>
              <a:rPr lang="fr-FR" altLang="fr-FR" sz="1800" i="1" dirty="0" err="1">
                <a:solidFill>
                  <a:prstClr val="white"/>
                </a:solidFill>
                <a:cs typeface="Arial" panose="020B0604020202020204" pitchFamily="34" charset="0"/>
              </a:rPr>
              <a:t>Blindman</a:t>
            </a:r>
            <a:r>
              <a:rPr lang="fr-FR" altLang="fr-FR" sz="1800" i="1" dirty="0">
                <a:solidFill>
                  <a:prstClr val="white"/>
                </a:solidFill>
                <a:cs typeface="Arial" panose="020B0604020202020204" pitchFamily="34" charset="0"/>
              </a:rPr>
              <a:t> </a:t>
            </a:r>
            <a:r>
              <a:rPr lang="fr-FR" altLang="fr-FR" sz="1800" dirty="0">
                <a:solidFill>
                  <a:prstClr val="white"/>
                </a:solidFill>
                <a:cs typeface="Arial" panose="020B0604020202020204" pitchFamily="34" charset="0"/>
              </a:rPr>
              <a:t>No. 2, 1917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br>
              <a:rPr lang="fr-FR" altLang="fr-FR" sz="1800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fr-FR" altLang="fr-FR" sz="1800" dirty="0">
                <a:solidFill>
                  <a:prstClr val="white"/>
                </a:solidFill>
                <a:cs typeface="Arial" panose="020B0604020202020204" pitchFamily="34" charset="0"/>
              </a:rPr>
              <a:t>© 2000 Succession Marcel Duchamp, ARS, NY / ADAGP, Paris</a:t>
            </a:r>
          </a:p>
        </p:txBody>
      </p:sp>
      <p:pic>
        <p:nvPicPr>
          <p:cNvPr id="132099" name="Picture 4">
            <a:extLst>
              <a:ext uri="{FF2B5EF4-FFF2-40B4-BE49-F238E27FC236}">
                <a16:creationId xmlns:a16="http://schemas.microsoft.com/office/drawing/2014/main" id="{0D101ED3-C4E8-4A13-B63E-F750A5B56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4" y="284163"/>
            <a:ext cx="32670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>
            <a:extLst>
              <a:ext uri="{FF2B5EF4-FFF2-40B4-BE49-F238E27FC236}">
                <a16:creationId xmlns:a16="http://schemas.microsoft.com/office/drawing/2014/main" id="{5B3C18DA-DC4C-4AA6-8CE1-2BCA7D85F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17" y="376239"/>
            <a:ext cx="5843921" cy="552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Rectangle 1">
            <a:extLst>
              <a:ext uri="{FF2B5EF4-FFF2-40B4-BE49-F238E27FC236}">
                <a16:creationId xmlns:a16="http://schemas.microsoft.com/office/drawing/2014/main" id="{328A8E34-57C8-4684-AC6A-47FDB47AA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6438" y="1951287"/>
            <a:ext cx="377983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1800" b="1" i="1" dirty="0">
                <a:solidFill>
                  <a:prstClr val="white"/>
                </a:solidFill>
                <a:cs typeface="Arial" panose="020B0604020202020204" pitchFamily="34" charset="0"/>
              </a:rPr>
              <a:t>Fontaine</a:t>
            </a:r>
            <a:r>
              <a:rPr lang="fr-FR" altLang="fr-FR" sz="1800" b="1" dirty="0">
                <a:solidFill>
                  <a:prstClr val="white"/>
                </a:solidFill>
                <a:cs typeface="Arial" panose="020B0604020202020204" pitchFamily="34" charset="0"/>
              </a:rPr>
              <a:t>, 1917/196</a:t>
            </a:r>
            <a:r>
              <a:rPr lang="fr-FR" altLang="fr-FR" sz="1800" dirty="0">
                <a:solidFill>
                  <a:prstClr val="white"/>
                </a:solidFill>
                <a:cs typeface="Arial" panose="020B0604020202020204" pitchFamily="34" charset="0"/>
              </a:rPr>
              <a:t>4</a:t>
            </a:r>
            <a:br>
              <a:rPr lang="fr-FR" altLang="fr-FR" sz="1800" b="1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fr-FR" altLang="fr-FR" sz="1600" dirty="0">
                <a:solidFill>
                  <a:prstClr val="white"/>
                </a:solidFill>
                <a:cs typeface="Arial" panose="020B0604020202020204" pitchFamily="34" charset="0"/>
              </a:rPr>
              <a:t>Titre attribué : </a:t>
            </a:r>
            <a:r>
              <a:rPr lang="fr-FR" altLang="fr-FR" sz="1600" i="1" dirty="0">
                <a:solidFill>
                  <a:prstClr val="white"/>
                </a:solidFill>
                <a:cs typeface="Arial" panose="020B0604020202020204" pitchFamily="34" charset="0"/>
              </a:rPr>
              <a:t>Urinoir</a:t>
            </a:r>
            <a:br>
              <a:rPr lang="fr-FR" altLang="fr-FR" sz="1600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fr-FR" altLang="fr-FR" sz="1400" dirty="0">
                <a:solidFill>
                  <a:prstClr val="white"/>
                </a:solidFill>
                <a:cs typeface="Arial" panose="020B0604020202020204" pitchFamily="34" charset="0"/>
              </a:rPr>
              <a:t>L'original, perdu, a été réalisé à New York en 1917. La réplique a été réalisée sous la direction de Marcel Duchamp en 1964 par la Galerie Schwarz, Milan et constitue la 3e version.</a:t>
            </a:r>
            <a:br>
              <a:rPr lang="fr-FR" altLang="fr-FR" sz="1400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fr-FR" altLang="fr-FR" sz="1600" dirty="0">
                <a:solidFill>
                  <a:prstClr val="white"/>
                </a:solidFill>
                <a:cs typeface="Arial" panose="020B0604020202020204" pitchFamily="34" charset="0"/>
              </a:rPr>
              <a:t>Faïence blanche recouverte de glaçure céramique et de peinture</a:t>
            </a:r>
            <a:br>
              <a:rPr lang="fr-FR" altLang="fr-FR" sz="1600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fr-FR" altLang="fr-FR" sz="1600" dirty="0">
                <a:solidFill>
                  <a:prstClr val="white"/>
                </a:solidFill>
                <a:cs typeface="Arial" panose="020B0604020202020204" pitchFamily="34" charset="0"/>
              </a:rPr>
              <a:t>63 x 48 x 35 cm</a:t>
            </a:r>
            <a:br>
              <a:rPr lang="fr-FR" altLang="fr-FR" sz="1600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fr-FR" altLang="fr-FR" sz="1600" dirty="0">
                <a:solidFill>
                  <a:prstClr val="white"/>
                </a:solidFill>
                <a:cs typeface="Arial" panose="020B0604020202020204" pitchFamily="34" charset="0"/>
              </a:rPr>
              <a:t>Exemplaire : </a:t>
            </a:r>
            <a:r>
              <a:rPr lang="fr-FR" altLang="fr-FR" sz="1600" dirty="0" err="1">
                <a:solidFill>
                  <a:prstClr val="white"/>
                </a:solidFill>
                <a:cs typeface="Arial" panose="020B0604020202020204" pitchFamily="34" charset="0"/>
              </a:rPr>
              <a:t>Rrose</a:t>
            </a:r>
            <a:br>
              <a:rPr lang="fr-FR" altLang="fr-FR" sz="1600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fr-FR" altLang="fr-FR" sz="1600" dirty="0">
                <a:solidFill>
                  <a:prstClr val="white"/>
                </a:solidFill>
                <a:cs typeface="Arial" panose="020B0604020202020204" pitchFamily="34" charset="0"/>
              </a:rPr>
              <a:t>S.D. : R.MUTT / 1917</a:t>
            </a:r>
            <a:br>
              <a:rPr lang="fr-FR" altLang="fr-FR" sz="1600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fr-FR" altLang="fr-FR" sz="1600" dirty="0">
                <a:solidFill>
                  <a:prstClr val="white"/>
                </a:solidFill>
                <a:cs typeface="Arial" panose="020B0604020202020204" pitchFamily="34" charset="0"/>
              </a:rPr>
              <a:t>S.D.R. : Marcel Duchamp 1964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9878F36-3930-4BAB-B966-40CDD835C4E9}"/>
              </a:ext>
            </a:extLst>
          </p:cNvPr>
          <p:cNvSpPr txBox="1"/>
          <p:nvPr/>
        </p:nvSpPr>
        <p:spPr>
          <a:xfrm>
            <a:off x="3180522" y="2003729"/>
            <a:ext cx="4015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Et après…</a:t>
            </a:r>
          </a:p>
        </p:txBody>
      </p:sp>
    </p:spTree>
    <p:extLst>
      <p:ext uri="{BB962C8B-B14F-4D97-AF65-F5344CB8AC3E}">
        <p14:creationId xmlns:p14="http://schemas.microsoft.com/office/powerpoint/2010/main" val="1292096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>
            <a:extLst>
              <a:ext uri="{FF2B5EF4-FFF2-40B4-BE49-F238E27FC236}">
                <a16:creationId xmlns:a16="http://schemas.microsoft.com/office/drawing/2014/main" id="{A9360E9E-4A8D-46FA-AFB0-4D9D71FCD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685801"/>
            <a:ext cx="4752975" cy="56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1" name="Rectangle 1">
            <a:extLst>
              <a:ext uri="{FF2B5EF4-FFF2-40B4-BE49-F238E27FC236}">
                <a16:creationId xmlns:a16="http://schemas.microsoft.com/office/drawing/2014/main" id="{EDBC572C-8B5B-4780-9D85-7A9D67885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6" y="3538538"/>
            <a:ext cx="3275013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2000" b="1">
                <a:solidFill>
                  <a:prstClr val="white"/>
                </a:solidFill>
                <a:cs typeface="Arial" panose="020B0604020202020204" pitchFamily="34" charset="0"/>
              </a:rPr>
              <a:t>Sherrie Levine, </a:t>
            </a:r>
            <a:r>
              <a:rPr lang="fr-FR" altLang="fr-FR" sz="2000" b="1" i="1">
                <a:solidFill>
                  <a:prstClr val="white"/>
                </a:solidFill>
                <a:cs typeface="Arial" panose="020B0604020202020204" pitchFamily="34" charset="0"/>
              </a:rPr>
              <a:t>Fountain (after Marcel Duchamp</a:t>
            </a:r>
            <a:r>
              <a:rPr lang="fr-FR" altLang="fr-FR" sz="2000" b="1">
                <a:solidFill>
                  <a:prstClr val="white"/>
                </a:solidFill>
                <a:cs typeface="Arial" panose="020B0604020202020204" pitchFamily="34" charset="0"/>
              </a:rPr>
              <a:t>), 1991.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1800">
                <a:solidFill>
                  <a:prstClr val="white"/>
                </a:solidFill>
                <a:cs typeface="Arial" panose="020B0604020202020204" pitchFamily="34" charset="0"/>
              </a:rPr>
              <a:t>Bronze, 37 x 36 x 63 cm. 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1800">
                <a:solidFill>
                  <a:prstClr val="white"/>
                </a:solidFill>
                <a:cs typeface="Arial" panose="020B0604020202020204" pitchFamily="34" charset="0"/>
              </a:rPr>
              <a:t>Minneapolis, Collection Walker Art Center.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4" descr="Afficher l'image d'origine">
            <a:extLst>
              <a:ext uri="{FF2B5EF4-FFF2-40B4-BE49-F238E27FC236}">
                <a16:creationId xmlns:a16="http://schemas.microsoft.com/office/drawing/2014/main" id="{82D745CB-BA5A-47D0-94A2-2D4974DC6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88913"/>
            <a:ext cx="5097462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5" name="Rectangle 1">
            <a:extLst>
              <a:ext uri="{FF2B5EF4-FFF2-40B4-BE49-F238E27FC236}">
                <a16:creationId xmlns:a16="http://schemas.microsoft.com/office/drawing/2014/main" id="{85E9E048-05E7-47D7-82C0-2CDB4B106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6" y="4870451"/>
            <a:ext cx="3167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b="1">
                <a:solidFill>
                  <a:prstClr val="white"/>
                </a:solidFill>
                <a:latin typeface="Calibri" panose="020F0502020204030204" pitchFamily="34" charset="0"/>
              </a:rPr>
              <a:t>Pierre Pinoncelli : </a:t>
            </a:r>
            <a:r>
              <a:rPr lang="fr-FR" altLang="fr-FR" i="1">
                <a:solidFill>
                  <a:prstClr val="white"/>
                </a:solidFill>
              </a:rPr>
              <a:t>Urinoir série « ecce homo », </a:t>
            </a:r>
            <a:r>
              <a:rPr lang="fr-FR" altLang="fr-FR">
                <a:solidFill>
                  <a:prstClr val="white"/>
                </a:solidFill>
              </a:rPr>
              <a:t>1917/1993</a:t>
            </a:r>
            <a:endParaRPr lang="fr-FR" altLang="fr-FR" b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97636" name="Rectangle 2">
            <a:extLst>
              <a:ext uri="{FF2B5EF4-FFF2-40B4-BE49-F238E27FC236}">
                <a16:creationId xmlns:a16="http://schemas.microsoft.com/office/drawing/2014/main" id="{E98A4E18-DD47-48D7-9EC3-930B58669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6" y="188914"/>
            <a:ext cx="3275013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>
                <a:solidFill>
                  <a:prstClr val="white"/>
                </a:solidFill>
              </a:rPr>
              <a:t>le 25 août 1993, Pierre Pinnoncelli se rend au Carré d'Art de Nîmes afin de réactiver la fonction initiale de cet objet ready-made et urine dedans. Il récidive le 4 janvier 2006 lors de l'exposition « DADA » au Centre Pompidou, en ébréchant l'objet d'un violent coup de marteau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Pinoncelli1">
            <a:extLst>
              <a:ext uri="{FF2B5EF4-FFF2-40B4-BE49-F238E27FC236}">
                <a16:creationId xmlns:a16="http://schemas.microsoft.com/office/drawing/2014/main" id="{C24BD68A-F6AC-4B86-A7C8-B790F58D8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404813"/>
            <a:ext cx="47053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59" name="Picture 2">
            <a:extLst>
              <a:ext uri="{FF2B5EF4-FFF2-40B4-BE49-F238E27FC236}">
                <a16:creationId xmlns:a16="http://schemas.microsoft.com/office/drawing/2014/main" id="{413F315E-0757-4EDD-9354-4E6B7F7A4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60351"/>
            <a:ext cx="30765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0" name="Picture 4" descr="Pinoncelli3">
            <a:extLst>
              <a:ext uri="{FF2B5EF4-FFF2-40B4-BE49-F238E27FC236}">
                <a16:creationId xmlns:a16="http://schemas.microsoft.com/office/drawing/2014/main" id="{8C70CA97-F357-4C67-9D98-810DEC908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3811588"/>
            <a:ext cx="2227262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61" name="Rectangle 1">
            <a:extLst>
              <a:ext uri="{FF2B5EF4-FFF2-40B4-BE49-F238E27FC236}">
                <a16:creationId xmlns:a16="http://schemas.microsoft.com/office/drawing/2014/main" id="{82FDE821-95E5-4EF1-A581-52D4AFB1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425" y="5661026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b="1">
                <a:solidFill>
                  <a:prstClr val="white"/>
                </a:solidFill>
              </a:rPr>
              <a:t>Pierre Pinoncelli lors de la signature du livre </a:t>
            </a:r>
            <a:r>
              <a:rPr lang="fr-FR" altLang="fr-FR" b="1" i="1">
                <a:solidFill>
                  <a:prstClr val="white"/>
                </a:solidFill>
              </a:rPr>
              <a:t>Ecce homo ! ou l'urine noire de Marcel Duchamp</a:t>
            </a:r>
            <a:r>
              <a:rPr lang="fr-FR" altLang="fr-FR" b="1">
                <a:solidFill>
                  <a:prstClr val="white"/>
                </a:solidFill>
              </a:rPr>
              <a:t>, 2009</a:t>
            </a:r>
            <a:r>
              <a:rPr lang="fr-FR" altLang="fr-FR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198662" name="ZoneTexte 3">
            <a:extLst>
              <a:ext uri="{FF2B5EF4-FFF2-40B4-BE49-F238E27FC236}">
                <a16:creationId xmlns:a16="http://schemas.microsoft.com/office/drawing/2014/main" id="{612631DB-3BC9-4A40-9B47-929D5FFB3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4437063"/>
            <a:ext cx="33115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200">
                <a:solidFill>
                  <a:prstClr val="white"/>
                </a:solidFill>
              </a:rPr>
              <a:t>Chez lui à St Remy de Provence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34B62C9-22B0-4429-A83F-2A24A195461F}"/>
              </a:ext>
            </a:extLst>
          </p:cNvPr>
          <p:cNvSpPr txBox="1"/>
          <p:nvPr/>
        </p:nvSpPr>
        <p:spPr>
          <a:xfrm>
            <a:off x="963434" y="2204272"/>
            <a:ext cx="10265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L’art et les fonctions premières de l’homme. </a:t>
            </a:r>
          </a:p>
          <a:p>
            <a:r>
              <a:rPr lang="fr-FR" sz="4000" dirty="0"/>
              <a:t>Le stade anal ?</a:t>
            </a:r>
          </a:p>
        </p:txBody>
      </p:sp>
    </p:spTree>
    <p:extLst>
      <p:ext uri="{BB962C8B-B14F-4D97-AF65-F5344CB8AC3E}">
        <p14:creationId xmlns:p14="http://schemas.microsoft.com/office/powerpoint/2010/main" val="4266297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Afficher l'image d'origine">
            <a:extLst>
              <a:ext uri="{FF2B5EF4-FFF2-40B4-BE49-F238E27FC236}">
                <a16:creationId xmlns:a16="http://schemas.microsoft.com/office/drawing/2014/main" id="{6A21D260-6F2C-487E-BB5F-ED7E687B9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2"/>
          <a:stretch>
            <a:fillRect/>
          </a:stretch>
        </p:blipFill>
        <p:spPr bwMode="auto">
          <a:xfrm>
            <a:off x="2495550" y="476251"/>
            <a:ext cx="6891338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3" name="Rectangle 2">
            <a:extLst>
              <a:ext uri="{FF2B5EF4-FFF2-40B4-BE49-F238E27FC236}">
                <a16:creationId xmlns:a16="http://schemas.microsoft.com/office/drawing/2014/main" id="{1681509D-DA37-469F-953D-4337A80B3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6013" y="4076701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1800" b="1">
                <a:solidFill>
                  <a:prstClr val="white"/>
                </a:solidFill>
                <a:cs typeface="Arial" panose="020B0604020202020204" pitchFamily="34" charset="0"/>
              </a:rPr>
              <a:t>Piero Manzoni (1933 – 1963) : Merde d’Artiste (Merda d’Artista), 1961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1800">
                <a:solidFill>
                  <a:prstClr val="white"/>
                </a:solidFill>
                <a:cs typeface="Arial" panose="020B0604020202020204" pitchFamily="34" charset="0"/>
              </a:rPr>
              <a:t>Diam. 6 cm, œuvre composée de 90 boîtes</a:t>
            </a:r>
          </a:p>
        </p:txBody>
      </p:sp>
      <p:sp>
        <p:nvSpPr>
          <p:cNvPr id="199684" name="Rectangle 3">
            <a:extLst>
              <a:ext uri="{FF2B5EF4-FFF2-40B4-BE49-F238E27FC236}">
                <a16:creationId xmlns:a16="http://schemas.microsoft.com/office/drawing/2014/main" id="{663F0721-80AD-4825-B6AB-86CA3366B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800" y="5103814"/>
            <a:ext cx="61928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1600">
                <a:solidFill>
                  <a:prstClr val="white"/>
                </a:solidFill>
                <a:cs typeface="Arial" panose="020B0604020202020204" pitchFamily="34" charset="0"/>
              </a:rPr>
              <a:t>Il est écrit dessus en italien, anglais, français et allemand 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1600">
                <a:solidFill>
                  <a:prstClr val="white"/>
                </a:solidFill>
                <a:cs typeface="Arial" panose="020B0604020202020204" pitchFamily="34" charset="0"/>
              </a:rPr>
              <a:t>Merde d'Artiste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1600">
                <a:solidFill>
                  <a:prstClr val="white"/>
                </a:solidFill>
                <a:cs typeface="Arial" panose="020B0604020202020204" pitchFamily="34" charset="0"/>
              </a:rPr>
              <a:t>contenu net gr 30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1600">
                <a:solidFill>
                  <a:prstClr val="white"/>
                </a:solidFill>
                <a:cs typeface="Arial" panose="020B0604020202020204" pitchFamily="34" charset="0"/>
              </a:rPr>
              <a:t>conservée au naturel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1600">
                <a:solidFill>
                  <a:prstClr val="white"/>
                </a:solidFill>
                <a:cs typeface="Arial" panose="020B0604020202020204" pitchFamily="34" charset="0"/>
              </a:rPr>
              <a:t>produite et mise en boite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1600">
                <a:solidFill>
                  <a:prstClr val="white"/>
                </a:solidFill>
                <a:cs typeface="Arial" panose="020B0604020202020204" pitchFamily="34" charset="0"/>
              </a:rPr>
              <a:t>au mois de mai 1961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224</Words>
  <Application>Microsoft Office PowerPoint</Application>
  <PresentationFormat>Grand écran</PresentationFormat>
  <Paragraphs>30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Marcel Duchamp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Marcel Duchamp</dc:title>
  <dc:creator>sophi</dc:creator>
  <cp:lastModifiedBy> </cp:lastModifiedBy>
  <cp:revision>1</cp:revision>
  <dcterms:created xsi:type="dcterms:W3CDTF">2019-08-16T21:42:41Z</dcterms:created>
  <dcterms:modified xsi:type="dcterms:W3CDTF">2019-08-16T21:50:44Z</dcterms:modified>
</cp:coreProperties>
</file>