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0080625" cy="567055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50" d="100"/>
          <a:sy n="150" d="100"/>
        </p:scale>
        <p:origin x="6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41599BF-BCFD-6E48-841A-A52AC6D1360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2E84CFF-42AD-4A4D-8277-340C9E8A6BE6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ED19D64-D046-DD48-806E-D666F6DD7006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24F184-3A17-274F-A302-CE21EC8587C7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>
            <a:sp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A87608EA-62B4-024E-AABC-AE16BFBC354E}" type="slidenum">
              <a:t>‹N°›</a:t>
            </a:fld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363576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3AE0F64-BF6A-004B-8043-E10E908ABD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1D82918-8D2B-C847-85FA-50E6E19DD271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>
            <a:extLst>
              <a:ext uri="{FF2B5EF4-FFF2-40B4-BE49-F238E27FC236}">
                <a16:creationId xmlns:a16="http://schemas.microsoft.com/office/drawing/2014/main" id="{5AF612C7-C4A3-3F47-BCFB-79E1C0E65C40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spAutoFit/>
          </a:bodyPr>
          <a:lstStyle>
            <a:lvl1pPr lv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006218D-E567-7E45-A1B9-B4E15562D978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spAutoFit/>
          </a:bodyPr>
          <a:lstStyle>
            <a:lvl1pPr lvl="0" algn="r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6311D0E-735C-DE41-96CF-D0E0508CF98B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spAutoFit/>
          </a:bodyPr>
          <a:lstStyle>
            <a:lvl1pPr lv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F3CE8BC-8BDE-974C-8198-D60F70351A3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spAutoFit/>
          </a:bodyPr>
          <a:lstStyle>
            <a:lvl1pPr lvl="0" algn="r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2FBD8A0D-BB3D-9B4F-8DE6-7AB02249D9D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6663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buNone/>
      <a:tabLst/>
      <a:defRPr lang="fr-FR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C032230-E360-FB45-B896-F3587F231EC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82D55C0D-2647-8943-B514-D230CE2A60DB}" type="slidenum">
              <a:t>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7104282-C40B-2C4A-83A1-052C6440D55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B755AC6-A98A-AC44-B87D-BCA056D8200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5D20AC9-3C6E-3043-B98A-DE256DB166A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5DE4CE05-626B-3544-8888-D87EF7FB0385}" type="slidenum">
              <a:t>10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B2E687C-D885-E34D-A60C-0146DD71FF3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1E4BA75-611F-9549-B880-A52854A6F0A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03BAE25-C5B2-C848-BEAD-666B2C4D02D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E91D44AE-B714-5A4D-9642-193B7118CB79}" type="slidenum">
              <a:t>11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3DCCB9A-F008-1E46-95AC-00CF88887B4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475FAED-B1B0-D345-B176-D8AAC0D2EC5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805126E-0ED0-3D4F-901C-55306E4F681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AA35B0CD-E204-5F4E-9838-4B9A4833C1F5}" type="slidenum">
              <a:t>12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C402980-F979-6E4E-AFD4-84E998BAF18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FD77ABC-19BF-2D49-9262-773BB4D5802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C39FEA4-B77B-A940-B7A8-ADA8D12F20C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6EE828FD-ABD5-6D41-926F-9289A7B4E317}" type="slidenum">
              <a:t>13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6C8FED1-5E39-2940-902E-54EF8A4A5A4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0AE2E05-6856-9247-936A-7CB3E893BBD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37D6136-464D-7140-B46D-151F317E98D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5E884A93-3C10-234D-B9AB-CAF8BE32A6FA}" type="slidenum">
              <a:t>14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53BAA6C-40A4-5344-9651-1BBA4918772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1F3976F-5DDA-1942-981F-667064C376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D88D203-5A7C-0042-BFD3-61CFC55C7BD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6795781C-9DD7-314B-99F4-890FA97A6546}" type="slidenum">
              <a:t>15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E30D682-0FAD-F045-9E58-A3FA8A01407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3F07108-BD01-4D4F-B0B3-AE90CAA4BEA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1E2A97-1516-4144-847C-A73FAC646A8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D1288127-E278-AA4F-A756-0333F9C3A0C3}" type="slidenum">
              <a:t>16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B85F21F-32E8-1440-8B32-7EBE87F86A0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138210D-2E62-F546-BD99-07275D99E9F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9602922-234F-FB4D-9828-BF6A4DF5AC0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DA796C0B-9C6F-A942-BE85-D96822AE783B}" type="slidenum">
              <a:t>17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6F139EB-547A-3244-8BA7-CB47650F574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19A6E4C-D459-4C47-AB35-93B04934481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22DA402-8AB3-3F49-B562-E77A231BA44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A93754DF-81CB-AE44-BB6A-B441541AF297}" type="slidenum">
              <a:t>18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1EF811A-41AE-7945-BD56-8488BD8C107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8F5D1AF-F3B5-5243-8434-0E151D1751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C840B3-5EE2-4F48-BADD-582195E1F7A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238B3282-3621-964C-BAF0-B4ED0F68A8F0}" type="slidenum">
              <a:t>19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F2E3843-B5D5-8140-AE81-6CBCFAC1087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49877B4-082B-0D40-A081-9EAE75D7BCC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A3C98A2-DFEE-2349-80BF-D316AAD6C0F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E531AD4E-9FBD-F243-A0DF-10B0737A223A}" type="slidenum">
              <a:t>2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32C6D15-D89F-BE40-9380-4CA0071FFE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43E336D-6615-314E-8BE6-F09C547A280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31F12AD-29A1-764A-9529-98627D62940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6951CC2B-E07F-104A-BA59-71DDCF0D14B0}" type="slidenum">
              <a:t>20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B78D5B7-3F28-2848-887E-040104F9872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C06A29C-88D2-2E48-914B-DD83B9AC86A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A5FDA75-CAA1-984D-9D95-0345D2ABE6F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17193CF6-1D64-E04C-9C7D-C7DEDF3E6B44}" type="slidenum">
              <a:t>21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8036E46-EF3B-F74D-A51A-106AF5ECF23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A5B5400-CD99-B146-98FC-C245702CFE9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3C0809D-1C0D-7A4B-B674-64730B6BF1B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07EEEE29-B0FF-8748-9057-A233A1A8D434}" type="slidenum">
              <a:t>22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CDD1C80-0A9B-E046-ABB3-5DEF1D89F69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1B4D406-F943-7F41-B565-327EC6AFA5D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BCDB6CB-E1EC-D546-AFF3-0D5A871EA83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F0683C06-E5EE-4E41-AB28-AD36F356ADC3}" type="slidenum">
              <a:t>3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FC4E903-97D8-2C49-8BD2-62EC4C9A9EA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9B92E28-D2E9-6944-A54C-20D25D3EF6B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45990DC-83D4-6C4A-B6E8-23C6B01B4D8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816ACCAA-CB8A-CB4A-B11C-DEB3B3E67219}" type="slidenum">
              <a:t>4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FECD42E-2F6A-6B40-852A-3CBC96A81B3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E75281E-0204-724C-91D2-AAAB3B4F518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DAE6870-DEC3-894B-9F04-DA77AA8DD70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6F2096C7-6DDA-4846-9C79-4D5BA720F74D}" type="slidenum">
              <a:t>5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79EB2EE-AD45-0749-899C-F3F6325AD84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22727EA-CF68-4E45-92F1-929BC70B59D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4E5792-2456-464D-92C3-9E57A21CE57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1049225A-F59A-9843-A061-00A2326AEA1C}" type="slidenum">
              <a:t>6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89E3D5E-4500-D74A-82AD-5D0E7761157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0711A0F-E34F-B947-A358-5A4A3FF9929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34D0FC2-BB6E-784B-A996-CFCC098731B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8CE7686E-F3CD-E84E-B20B-6AFD4A4CE8B1}" type="slidenum">
              <a:t>7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38E285E-A421-7A4A-BBAF-512F09FB287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FC75EAC-2158-9B43-9F7A-3FB2B4997A1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87BAB6-C95D-5E4A-9D7D-2F9E6D4D255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92A3EA39-835B-1D4D-9D3E-21A670DDD7BE}" type="slidenum">
              <a:t>8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DE69182-A0A7-0F4B-AE87-8B64F2B380E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9C10E12-F27E-F742-83A6-392B3FFD11C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1C639DC-E313-4D4D-A612-C362D23E3E1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A1A44CBC-A4E4-5144-AFF8-9D4356CA4BD1}" type="slidenum">
              <a:t>9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62657D5-8DE8-324B-AF85-9188B4A9F0B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18F1BE2-BE42-2147-BC0F-7962F7DF399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976E3A-26ED-8141-A769-8EE1CA61BD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C849555-6D3D-B449-8772-D74EBD4D5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B657D1-06C2-B046-8E9F-A98CCE8E5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1C5A0E-8A65-9E48-8E65-35671B169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652D0C-2824-FE4D-A178-11920774F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AD8BD0D-4165-D347-866C-53D18690AAE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167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859CFC-73A3-6145-B6B9-05938FE0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14C95E4-DFA6-DD46-BDC9-DE73874C7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6060BE-24A4-2A4E-A8A2-97CF748BC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C266B3-DBD9-9344-8C07-857DBE5D3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AAE303-3F70-2945-85DA-0BD4C6177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45F81EF-7552-7F4F-B2BB-D9DEB10E1B8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8986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F256246-B02F-9D47-B0EE-BBB42A8E7A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225425"/>
            <a:ext cx="2266950" cy="43894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5F6148B-3028-3C46-80B1-BDEB117411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53212" cy="43894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2CF07E-19BB-6049-9BD6-C4A950930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7FB1EC-3BF3-8D48-9E8D-9D3D7EAE9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98BE69-A4B4-9B45-BF78-6D882CF9E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4C4E51D-6702-A641-92D6-E088A6EDE0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58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CC692F-5BAE-D743-A602-F0F07A221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C9FC65-C13C-7246-A20E-AC6F5D023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C5CA1F-31C2-074B-851D-5F4F115C4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E3AC7F-593A-BA46-91ED-50CC60C1E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142F51-0E4C-AD4D-8417-FF9833F35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59E5EE-D042-8F4E-8821-8FAA27DED58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3935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3A5491-2F9C-6548-824D-DF81CCC65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87D117-221F-1948-88D7-A05DD14A0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CBF3EF-C4A0-EA42-B917-8158D1929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716C9F-A388-5546-AE18-D4F13068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E34FFF-0152-B949-86B0-52EC4EF45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7585EE-9242-3B4E-BAF5-A2A9DCCF989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0053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1049EE-20DF-3042-BDFD-8540AFAFE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40D19E-086A-6748-B68D-E74D400402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9287" cy="3287713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0571A5-98CF-3C44-820E-FB2F5CAFA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327150"/>
            <a:ext cx="4460875" cy="3287713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D3C26AD-75C0-9347-8CD0-D2F6ED13E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79E06E-A1A2-4A4F-9096-9BA929E28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5D2C845-521B-C549-8175-02F2DCE1C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77ECF16-C60C-7244-A527-FA81BF82BCB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791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FD038A-4669-3D44-B494-DD83A13AD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41BC3A-10E4-3B42-9540-DB2DDA99F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3E043D1-714C-2143-B81E-DCFD74EFAD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5A659C7-83BE-D446-A892-3DFC815D11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3F12345-5FB0-3844-A3E3-0FF78DE5DE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3BD372C-23A8-F644-9415-2CFF11D09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F6DB380-D9DF-6A41-88F3-5F46E2314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4E9B6D8-B22A-EF4B-8494-9292DF50F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447BB1F-1079-AB47-AB4E-66105F03C15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09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FB2F2A-B3D3-B04F-8733-01A4FF7A1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045AAA4-CD28-3D44-97BF-E619BCDA2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DD78AF0-C4E7-BD42-AA54-29553A50F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0FE3C0-657F-B04C-8E1D-CFB85A511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35DE17-9C59-E245-9560-5DCB7C4C70F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624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3F78CB6-3899-524D-B8C8-6F5354D56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DBECF7D-437D-1A45-9DDB-999A001A0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5EF1454-CC89-6A41-8A19-C42E1557B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8F47AC-56D4-0E42-9004-677BCB74489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732302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FC3E82-396D-764B-BBB6-E76A8A352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F9F0BA-10B4-EE46-A2A1-9F7BA5668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4BE0D88-8628-3746-8463-0B6BD307A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05EA01A-C2AA-5C43-B6BF-1987E6E60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856137B-096C-5543-B0B6-CC8A3D90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41614BA-736F-2942-8D8A-762D41224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721A02B-24EF-774A-994F-161EC7A2A78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484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DF966D-66CC-D443-AA5F-481B50319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7789FA8-F916-6F47-B036-BC0FD868CD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3B2D61E-78C2-1946-933C-485E23F3F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55B0F4A-A488-2D40-B459-FAAE58A8F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07DA24B-81B4-3B4D-A263-89C98B49B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8A3D14-0ABA-7844-97D4-BB2FB9A2D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CCB1B22-68FE-9D40-99D0-E94B51179B3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7847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F7ADF41-B602-E34E-80CC-71490F5075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A44C90-2559-A94C-962D-176149C3CE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326600"/>
            <a:ext cx="9071640" cy="3288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E8B7EA-55D2-574E-B3AE-B4D6CAFB0CB7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spAutoFit/>
          </a:bodyPr>
          <a:lstStyle>
            <a:lvl1pPr lv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664FA0-915F-BC41-8572-B529EA462EC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spAutoFit/>
          </a:bodyPr>
          <a:lstStyle>
            <a:lvl1pPr lvl="0" algn="ctr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06455D-6B08-EE4F-BBB5-8B6C4E9242A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spAutoFit/>
          </a:bodyPr>
          <a:lstStyle>
            <a:lvl1pPr lvl="0" algn="r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07B723CA-299E-314B-B551-1815D2F82A21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hangingPunct="0">
        <a:tabLst/>
        <a:defRPr lang="fr-FR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Arial" pitchFamily="2"/>
        </a:defRPr>
      </a:lvl1pPr>
    </p:titleStyle>
    <p:bodyStyle>
      <a:lvl1pPr hangingPunct="0">
        <a:spcBef>
          <a:spcPts val="1417"/>
        </a:spcBef>
        <a:spcAft>
          <a:spcPts val="0"/>
        </a:spcAft>
        <a:tabLst/>
        <a:defRPr lang="fr-FR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Ari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hyperlink" Target="https://www.lemonde.fr/m-actu/article/2017/12/25/feminicides-et-mauvaises-blagues_5234330_4497186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emonde.fr/les-decodeurs/article/2018/02/02/qu-est-ce-que-le-feminicide_5251053_4355770.html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late.fr/story/163820/culture-series-tele-femmes-torture-porn-humiliation-feminicides-hyperviolence-handmaids-tale-sharp-objects-expert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emonde.fr/societe/article/2018/11/26/violences-conjugales-109-femmes-tuees-par-leur-conjoint-ou-ex-compagnon-en-2017_5388901_3224.html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hyperlink" Target="https://www.lemonde.fr/police-justice/article/2019/01/03/meurtres-conjugaux-plus-de-200-femmes-tuees-en-deux-ans-selon-le-recensement-de-liberation_5404787_1653578.html" TargetMode="Externa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hyperlink" Target="https://www.lemonde.fr/societe/article/2019/03/09/les-feminicides-conjugaux-ce-fleau-qui-ne-faiblit-pas_5433627_3224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hyperlink" Target="https://www.lemonde.fr/societe/article/2019/07/06/feminicides-l-urgence-nationale-pour-mettre-fin-au-massacre_5486212_3224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hyperlink" Target="https://www.lemonde.fr/societe/article/2019/08/23/feminicide-ce-mot-qui-embarrasse-la-magistrature_5501884_3224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hyperlink" Target="https://www.lemonde.fr/les-decodeurs/article/2019/09/04/le-terme-feminicide-est-il-trompeur_5506348_4355770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lemonde.fr/ameriques/article/2011/11/22/le-perou-instaure-le-crime-de-feminicide_1607799_3222.html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hyperlink" Target="https://www.lemonde.fr/idees/article/2019/09/12/le-droit-penal-doit-definir-clairement-le-feminicide_5509350_3232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g"/><Relationship Id="rId4" Type="http://schemas.openxmlformats.org/officeDocument/2006/relationships/hyperlink" Target="https://www.lemonde.fr/societe/article/2019/09/14/sur-les-murs-de-paris-des-collages-pour-denoncer-la-persistance-des-feminicides_5510378_3224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hyperlink" Target="https://www.lemonde.fr/police-justice/article/2019/10/15/violences-conjugales-les-deputes-donnent-leur-feu-vert-au-bracelet-antirapprochement_6015638_1653578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lemonde.fr/ameriques/article/2016/12/14/argentine-le-harcelement-de-rue-devient-un-delit-a-buenos-aires_5048777_3222.html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https://www.lemonde.fr/ameriques/article/2015/06/06/feminicides-pourquoi-les-argentins-manifestent_4648644_3222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lemonde.fr/big-browser/article/2017/07/10/a-ciudad-juarez-une-appli-pour-que-les-femmes-en-danger-puissent-alerter-leurs-proches_5158606_4832693.html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emonde.fr/idees/article/2011/12/07/la-loi-peruvienne-sur-le-feminicide-est-un-recul-historique_1614033_3232.html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lemonde.fr/europe/article/2012/12/28/don-piero-corsi-cure-italien-misogyne-et-homophobe_1811109_3214.html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lemonde.fr/idees/article/2011/10/05/reconnaitre-le-crime-de-feminicide_1582523_3232.html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www.lemonde.fr/societe/article/2017/11/24/les-feminicides-des-meurtres-invisibles_5219790_3224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960BD9-97A3-0546-8264-85CEDC9BB1C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80280"/>
            <a:ext cx="9071640" cy="1238039"/>
          </a:xfrm>
        </p:spPr>
        <p:txBody>
          <a:bodyPr/>
          <a:lstStyle/>
          <a:p>
            <a:pPr lvl="0"/>
            <a:r>
              <a:rPr lang="fr-FR" u="sng">
                <a:solidFill>
                  <a:srgbClr val="C9211E"/>
                </a:solidFill>
                <a:latin typeface="Times New Roman" pitchFamily="18"/>
              </a:rPr>
              <a:t>Anthologie :</a:t>
            </a:r>
            <a:br>
              <a:rPr lang="fr-FR" u="sng">
                <a:solidFill>
                  <a:srgbClr val="C9211E"/>
                </a:solidFill>
                <a:latin typeface="Times New Roman" pitchFamily="18"/>
              </a:rPr>
            </a:br>
            <a:r>
              <a:rPr lang="fr-FR" u="sng">
                <a:solidFill>
                  <a:srgbClr val="C9211E"/>
                </a:solidFill>
                <a:latin typeface="Times New Roman" pitchFamily="18"/>
              </a:rPr>
              <a:t> les féminicides à travers le temps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540D2E31-EE19-434C-9710-9E029CFDFE1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t="19168" b="15864"/>
          <a:stretch>
            <a:fillRect/>
          </a:stretch>
        </p:blipFill>
        <p:spPr>
          <a:xfrm>
            <a:off x="2376000" y="1296360"/>
            <a:ext cx="5524200" cy="4175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4A2F55E7-8477-4544-B46B-4EDCA3D9405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96000" y="216000"/>
            <a:ext cx="7744320" cy="20188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647811B-96DE-B64B-BCFB-F85A075D550C}"/>
              </a:ext>
            </a:extLst>
          </p:cNvPr>
          <p:cNvSpPr txBox="1"/>
          <p:nvPr/>
        </p:nvSpPr>
        <p:spPr>
          <a:xfrm>
            <a:off x="864000" y="5395320"/>
            <a:ext cx="9504000" cy="27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3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  <a:hlinkClick r:id="rId4"/>
              </a:rPr>
              <a:t>https://www.lemonde.fr/m-actu/article/2017/12/25/feminicides-et-mauvaises-blagues_5234330_4497186.html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54C65F98-C96B-1F47-A9FF-52E3D1EFAE3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672199" y="2391120"/>
            <a:ext cx="6391800" cy="2504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0DDE7965-F9A8-DC47-8A04-610BA4B5740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55120" y="1972800"/>
            <a:ext cx="5276880" cy="177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>
            <a:extLst>
              <a:ext uri="{FF2B5EF4-FFF2-40B4-BE49-F238E27FC236}">
                <a16:creationId xmlns:a16="http://schemas.microsoft.com/office/drawing/2014/main" id="{8B931AF4-1347-8C42-A8BC-C7FB74DFDE2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580760" y="216000"/>
            <a:ext cx="7563240" cy="1361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3C6C44E0-9F4B-F445-9A4A-1053A4CF432C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304000" y="4062600"/>
            <a:ext cx="5324759" cy="7613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43D7FED-B1AA-D34C-BB38-154F0A130AF9}"/>
              </a:ext>
            </a:extLst>
          </p:cNvPr>
          <p:cNvSpPr txBox="1"/>
          <p:nvPr/>
        </p:nvSpPr>
        <p:spPr>
          <a:xfrm>
            <a:off x="503999" y="5395320"/>
            <a:ext cx="9504000" cy="27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3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  <a:hlinkClick r:id="rId6"/>
              </a:rPr>
              <a:t>https://www.lemonde.fr/les-decodeurs/article/2018/02/02/qu-est-ce-que-le-feminicide_5251053_4355770.html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27B04780-8AA7-B24D-B538-299C5D36DBE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28000" y="503999"/>
            <a:ext cx="6763320" cy="41432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0BD8382-919A-0744-81CA-132E0F9C033D}"/>
              </a:ext>
            </a:extLst>
          </p:cNvPr>
          <p:cNvSpPr txBox="1"/>
          <p:nvPr/>
        </p:nvSpPr>
        <p:spPr>
          <a:xfrm>
            <a:off x="648000" y="5328000"/>
            <a:ext cx="9576000" cy="2322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  <a:hlinkClick r:id="rId4"/>
              </a:rPr>
              <a:t>http://www.slate.fr/story/163820/culture-series-tele-femmes-torture-porn-humiliation-feminicides-hyperviolence-handmaids-tale-sharp-objects-experts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34C1E25B-7B16-2E4B-B4FD-798EED67E4E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96000" y="373680"/>
            <a:ext cx="7506360" cy="1714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>
            <a:extLst>
              <a:ext uri="{FF2B5EF4-FFF2-40B4-BE49-F238E27FC236}">
                <a16:creationId xmlns:a16="http://schemas.microsoft.com/office/drawing/2014/main" id="{2AAB93A4-F1CA-7548-BA8E-55B85BEE0AE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088000" y="2208600"/>
            <a:ext cx="5248440" cy="124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439743DB-04C9-724E-9794-D574AEFCA71C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072160" y="3888000"/>
            <a:ext cx="5343840" cy="11235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C8CACD7-F90E-094A-AE25-2AC28B4F72D9}"/>
              </a:ext>
            </a:extLst>
          </p:cNvPr>
          <p:cNvSpPr txBox="1"/>
          <p:nvPr/>
        </p:nvSpPr>
        <p:spPr>
          <a:xfrm>
            <a:off x="432000" y="5305679"/>
            <a:ext cx="9432000" cy="238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05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  <a:hlinkClick r:id="rId6"/>
              </a:rPr>
              <a:t>https://www.lemonde.fr/societe/article/2018/11/26/violences-conjugales-109-femmes-tuees-par-leur-conjoint-ou-ex-compagnon-en-2017_5388901_3224.html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EFEA1417-7BFB-3D4E-9E7E-D55B8DC14ED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40000" y="133560"/>
            <a:ext cx="7449120" cy="2314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>
            <a:extLst>
              <a:ext uri="{FF2B5EF4-FFF2-40B4-BE49-F238E27FC236}">
                <a16:creationId xmlns:a16="http://schemas.microsoft.com/office/drawing/2014/main" id="{33201EF0-C637-1446-8A2C-B469B4763B4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376000" y="2912759"/>
            <a:ext cx="5105520" cy="104723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EE3B63D-6881-EE48-B5F3-5B513DA23768}"/>
              </a:ext>
            </a:extLst>
          </p:cNvPr>
          <p:cNvSpPr txBox="1"/>
          <p:nvPr/>
        </p:nvSpPr>
        <p:spPr>
          <a:xfrm>
            <a:off x="144000" y="5311800"/>
            <a:ext cx="9576000" cy="2322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  <a:hlinkClick r:id="rId5"/>
              </a:rPr>
              <a:t>https://www.lemonde.fr/police-justice/article/2019/01/03/meurtres-conjugaux-plus-de-200-femmes-tuees-en-deux-ans-selon-le-recensement-de-liberation_5404787_1653578.html</a:t>
            </a: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3E08D276-6A56-5440-AAC4-F94FBD71BCC6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3264840" y="4392000"/>
            <a:ext cx="3143159" cy="313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1566A742-29FC-1043-BC55-512D8008185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40000" y="217080"/>
            <a:ext cx="7496640" cy="19429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CB4464D-3DF2-4445-B0DF-29FAB26723B8}"/>
              </a:ext>
            </a:extLst>
          </p:cNvPr>
          <p:cNvSpPr txBox="1"/>
          <p:nvPr/>
        </p:nvSpPr>
        <p:spPr>
          <a:xfrm>
            <a:off x="864000" y="5298120"/>
            <a:ext cx="9576000" cy="2458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1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  <a:hlinkClick r:id="rId4"/>
              </a:rPr>
              <a:t>https://www.lemonde.fr/societe/article/2019/03/09/les-feminicides-conjugaux-ce-fleau-qui-ne-faiblit-pas_5433627_3224.html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E749FBD3-0EC9-1F4F-A02F-4782D6BE6E7D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872000" y="2808000"/>
            <a:ext cx="6458399" cy="1304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A094025D-8AAB-3B42-8B91-BD24214A1D3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64760" y="188640"/>
            <a:ext cx="7563240" cy="19713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10049DA-3C9D-E442-AAD0-7C6C962AFD5E}"/>
              </a:ext>
            </a:extLst>
          </p:cNvPr>
          <p:cNvSpPr txBox="1"/>
          <p:nvPr/>
        </p:nvSpPr>
        <p:spPr>
          <a:xfrm>
            <a:off x="216000" y="5269319"/>
            <a:ext cx="9648000" cy="27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3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  <a:hlinkClick r:id="rId4"/>
              </a:rPr>
              <a:t>https://www.lemonde.fr/societe/article/2019/07/06/feminicides-l-urgence-nationale-pour-mettre-fin-au-massacre_5486212_3224.html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8D5A5BA1-36F0-2E4A-B530-053368D8117F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728000" y="2560319"/>
            <a:ext cx="6363000" cy="2047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C3D05B68-3721-2C47-A561-8B353A3F5E2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44880" y="216000"/>
            <a:ext cx="7611120" cy="17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262B8FC-B5C9-BC4D-88A5-25A4EB3BBB69}"/>
              </a:ext>
            </a:extLst>
          </p:cNvPr>
          <p:cNvSpPr txBox="1"/>
          <p:nvPr/>
        </p:nvSpPr>
        <p:spPr>
          <a:xfrm>
            <a:off x="792000" y="5328000"/>
            <a:ext cx="9648000" cy="2610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2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  <a:hlinkClick r:id="rId4"/>
              </a:rPr>
              <a:t>https://www.lemonde.fr/societe/article/2019/08/23/feminicide-ce-mot-qui-embarrasse-la-magistrature_5501884_3224.html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F88534C3-0659-C04C-816F-AE51E28FFCBB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800000" y="2736000"/>
            <a:ext cx="6496560" cy="1514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FB8CE6D5-5C8E-EB4C-8699-9CBF27C31B6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91959" y="288000"/>
            <a:ext cx="7592039" cy="13330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A03711D-5DB2-7D48-A230-10F34FC6C840}"/>
              </a:ext>
            </a:extLst>
          </p:cNvPr>
          <p:cNvSpPr txBox="1"/>
          <p:nvPr/>
        </p:nvSpPr>
        <p:spPr>
          <a:xfrm>
            <a:off x="792000" y="5400000"/>
            <a:ext cx="9576000" cy="2610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2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  <a:hlinkClick r:id="rId4"/>
              </a:rPr>
              <a:t>https://www.lemonde.fr/les-decodeurs/article/2019/09/04/le-terme-feminicide-est-il-trompeur_5506348_4355770.html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13DCCC3B-F6E3-E343-83F7-757E36C06AA1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743119" y="2345400"/>
            <a:ext cx="6591600" cy="154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65787F0D-7860-164F-B464-90475562D0C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04960" y="66600"/>
            <a:ext cx="6667919" cy="5543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E3FB9C2E-0D98-364C-B773-427ED944F20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46760" y="527400"/>
            <a:ext cx="7725240" cy="170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>
            <a:extLst>
              <a:ext uri="{FF2B5EF4-FFF2-40B4-BE49-F238E27FC236}">
                <a16:creationId xmlns:a16="http://schemas.microsoft.com/office/drawing/2014/main" id="{DD09F900-8936-C844-8835-D6A553799F3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298960" y="2632320"/>
            <a:ext cx="5477039" cy="20476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F5D1CDC-0791-EA42-B7B4-7581C35E6F27}"/>
              </a:ext>
            </a:extLst>
          </p:cNvPr>
          <p:cNvSpPr txBox="1"/>
          <p:nvPr/>
        </p:nvSpPr>
        <p:spPr>
          <a:xfrm>
            <a:off x="720000" y="5395320"/>
            <a:ext cx="8568000" cy="27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3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  <a:hlinkClick r:id="rId5"/>
              </a:rPr>
              <a:t>https://www.lemonde.fr/ameriques/article/2011/11/22/le-perou-instaure-le-crime-de-feminicide_1607799_3222.html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FE8AFD2A-FD13-4645-B7D1-2865E6C7268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40679" y="216000"/>
            <a:ext cx="6439320" cy="21333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D168355-5731-2644-892B-8D022B31AC19}"/>
              </a:ext>
            </a:extLst>
          </p:cNvPr>
          <p:cNvSpPr txBox="1"/>
          <p:nvPr/>
        </p:nvSpPr>
        <p:spPr>
          <a:xfrm>
            <a:off x="432000" y="5395320"/>
            <a:ext cx="9720000" cy="27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3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  <a:hlinkClick r:id="rId4"/>
              </a:rPr>
              <a:t>https://www.lemonde.fr/idees/article/2019/09/12/le-droit-penal-doit-definir-clairement-le-feminicide_5509350_3232.html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A38E0118-BFE7-F148-AACD-E69CBE460A2A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788840" y="2502360"/>
            <a:ext cx="6563160" cy="260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6AAAEB1F-9F64-3245-BBEF-AF652F5A0F7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168000" y="72000"/>
            <a:ext cx="3830039" cy="29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80579A0-5948-8442-A81D-4F89C15D6AF3}"/>
              </a:ext>
            </a:extLst>
          </p:cNvPr>
          <p:cNvSpPr txBox="1"/>
          <p:nvPr/>
        </p:nvSpPr>
        <p:spPr>
          <a:xfrm>
            <a:off x="432000" y="5431680"/>
            <a:ext cx="9720000" cy="238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05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  <a:hlinkClick r:id="rId4"/>
              </a:rPr>
              <a:t>https://www.lemonde.fr/societe/article/2019/09/14/sur-les-murs-de-paris-des-collages-pour-denoncer-la-persistance-des-feminicides_5510378_3224.html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DFDB8D6F-D292-DF4C-A7B3-BC289A8B57F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518920" y="3024000"/>
            <a:ext cx="4897080" cy="2444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D8A50DD3-A574-5245-B60D-56D3DE4FDFD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64760" y="216000"/>
            <a:ext cx="7563240" cy="20951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7989167-E41E-7E4F-A122-DBE3430EE8C2}"/>
              </a:ext>
            </a:extLst>
          </p:cNvPr>
          <p:cNvSpPr txBox="1"/>
          <p:nvPr/>
        </p:nvSpPr>
        <p:spPr>
          <a:xfrm>
            <a:off x="288000" y="5344200"/>
            <a:ext cx="9720000" cy="2322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  <a:hlinkClick r:id="rId4"/>
              </a:rPr>
              <a:t>https://www.lemonde.fr/police-justice/article/2019/10/15/violences-conjugales-les-deputes-donnent-leur-feu-vert-au-bracelet-antirapprochement_6015638_1653578.html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2C5C0391-5C4D-3443-8AD3-4365117F997C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16000" y="2418120"/>
            <a:ext cx="6563160" cy="1037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3C6DEF20-E907-2F40-B876-E9BB137F9B94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1787760" y="4824000"/>
            <a:ext cx="6420240" cy="580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>
            <a:extLst>
              <a:ext uri="{FF2B5EF4-FFF2-40B4-BE49-F238E27FC236}">
                <a16:creationId xmlns:a16="http://schemas.microsoft.com/office/drawing/2014/main" id="{3863AE95-5895-F24E-9C6D-0CCC3C3164EB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5565240" y="3240000"/>
            <a:ext cx="4298760" cy="1435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05D31600-4EE5-8245-9E1F-3BEAD096A3A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63680" y="316800"/>
            <a:ext cx="7420320" cy="177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>
            <a:extLst>
              <a:ext uri="{FF2B5EF4-FFF2-40B4-BE49-F238E27FC236}">
                <a16:creationId xmlns:a16="http://schemas.microsoft.com/office/drawing/2014/main" id="{A59DE113-9396-E849-964F-AEDFE31A604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448000" y="2070360"/>
            <a:ext cx="4752000" cy="27536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022EEDF-8690-5A49-B260-8A5E27955471}"/>
              </a:ext>
            </a:extLst>
          </p:cNvPr>
          <p:cNvSpPr txBox="1"/>
          <p:nvPr/>
        </p:nvSpPr>
        <p:spPr>
          <a:xfrm>
            <a:off x="432000" y="5328000"/>
            <a:ext cx="9576000" cy="2458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1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  <a:hlinkClick r:id="rId5"/>
              </a:rPr>
              <a:t>https://www.lemonde.fr/ameriques/article/2016/12/14/argentine-le-harcelement-de-rue-devient-un-delit-a-buenos-aires_5048777_3222.html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DD1F908C-DA68-EF4F-A398-1C436D520A9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12000" y="216000"/>
            <a:ext cx="7658640" cy="1742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>
            <a:hlinkClick r:id="rId4"/>
            <a:extLst>
              <a:ext uri="{FF2B5EF4-FFF2-40B4-BE49-F238E27FC236}">
                <a16:creationId xmlns:a16="http://schemas.microsoft.com/office/drawing/2014/main" id="{1F40FBC9-E7F3-2A49-8330-4070E9823D98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376000" y="2077560"/>
            <a:ext cx="5343840" cy="2314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5F41023-29D8-6A4A-ACF5-0BDBE4C3FEF4}"/>
              </a:ext>
            </a:extLst>
          </p:cNvPr>
          <p:cNvSpPr txBox="1"/>
          <p:nvPr/>
        </p:nvSpPr>
        <p:spPr>
          <a:xfrm>
            <a:off x="503999" y="5341320"/>
            <a:ext cx="9216000" cy="27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3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  <a:hlinkClick r:id="rId4"/>
              </a:rPr>
              <a:t>https://www.lemonde.fr/ameriques/article/2015/06/06/feminicides-pourquoi-les-argentins-manifestent_4648644_3222.html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23F2CEA0-86C5-1B46-B160-C783F578472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021759" y="216000"/>
            <a:ext cx="6258240" cy="2361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>
            <a:extLst>
              <a:ext uri="{FF2B5EF4-FFF2-40B4-BE49-F238E27FC236}">
                <a16:creationId xmlns:a16="http://schemas.microsoft.com/office/drawing/2014/main" id="{BF18E809-51BE-9F40-B325-949AE5D4C8A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304000" y="2808000"/>
            <a:ext cx="5391360" cy="1704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5B86A93-162F-1043-820C-99E39728E7B5}"/>
              </a:ext>
            </a:extLst>
          </p:cNvPr>
          <p:cNvSpPr txBox="1"/>
          <p:nvPr/>
        </p:nvSpPr>
        <p:spPr>
          <a:xfrm>
            <a:off x="4176000" y="5040000"/>
            <a:ext cx="5760000" cy="2901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4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  <a:hlinkClick r:id="rId5"/>
              </a:rPr>
              <a:t>https://www.lemonde.fr/big-browser/article/2017/07/10/a-ciudad-juarez-une-appli-pour-que-les-femmes-en-danger-puissent-alerter-leurs-proches_5158606_4832693.html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4EA107B0-BA77-DD41-8738-7FB376FF27E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50840" y="288000"/>
            <a:ext cx="6401160" cy="1981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>
            <a:extLst>
              <a:ext uri="{FF2B5EF4-FFF2-40B4-BE49-F238E27FC236}">
                <a16:creationId xmlns:a16="http://schemas.microsoft.com/office/drawing/2014/main" id="{3068CFFE-6907-F24F-8B30-D5E5CA09D87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330640" y="2318400"/>
            <a:ext cx="5229360" cy="5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82CA8517-3552-7F41-9776-52273A7E69F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376000" y="3150000"/>
            <a:ext cx="5258160" cy="1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hlinkClick r:id="rId6"/>
            <a:extLst>
              <a:ext uri="{FF2B5EF4-FFF2-40B4-BE49-F238E27FC236}">
                <a16:creationId xmlns:a16="http://schemas.microsoft.com/office/drawing/2014/main" id="{730476E5-53AA-2E45-AA95-2429D64E963F}"/>
              </a:ext>
            </a:extLst>
          </p:cNvPr>
          <p:cNvSpPr txBox="1"/>
          <p:nvPr/>
        </p:nvSpPr>
        <p:spPr>
          <a:xfrm>
            <a:off x="126720" y="4752000"/>
            <a:ext cx="9809280" cy="6026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5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rPr>
              <a:t>-</a:t>
            </a:r>
            <a:r>
              <a:rPr lang="fr-FR" sz="15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  <a:hlinkClick r:id="rId6"/>
              </a:rPr>
              <a:t>https://www.lemonde.fr/idees/article/2011/12/07/la-loi-peruvienne-sur-le-feminicide-est-un-recul-historique_1614033_3232.html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CB9C713B-7080-434B-A570-0B242A71B3D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44600" y="255240"/>
            <a:ext cx="7439400" cy="1904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>
            <a:extLst>
              <a:ext uri="{FF2B5EF4-FFF2-40B4-BE49-F238E27FC236}">
                <a16:creationId xmlns:a16="http://schemas.microsoft.com/office/drawing/2014/main" id="{2D89A52D-1252-3048-A04F-B2360FBCD98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376000" y="2592000"/>
            <a:ext cx="5324759" cy="15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38CD002-1E87-A849-BFF1-1438201A4744}"/>
              </a:ext>
            </a:extLst>
          </p:cNvPr>
          <p:cNvSpPr txBox="1"/>
          <p:nvPr/>
        </p:nvSpPr>
        <p:spPr>
          <a:xfrm>
            <a:off x="444599" y="5044680"/>
            <a:ext cx="15395400" cy="427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3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  <a:hlinkClick r:id="rId5"/>
              </a:rPr>
              <a:t>https://www.lemonde.fr/europe/article/2012/12/28/don-piero-corsi-cure-italien-misogyne-et-homophobe_1811109_3214.html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AEC5170A-95D0-6D40-A181-51FBDD59639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015999" y="216000"/>
            <a:ext cx="6239160" cy="147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>
            <a:extLst>
              <a:ext uri="{FF2B5EF4-FFF2-40B4-BE49-F238E27FC236}">
                <a16:creationId xmlns:a16="http://schemas.microsoft.com/office/drawing/2014/main" id="{595895B7-4BD3-4749-BED3-B52D6AC5EBE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448000" y="2528639"/>
            <a:ext cx="5362920" cy="16473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0AB63E5-7F84-BA41-9477-7E0A01181E53}"/>
              </a:ext>
            </a:extLst>
          </p:cNvPr>
          <p:cNvSpPr txBox="1"/>
          <p:nvPr/>
        </p:nvSpPr>
        <p:spPr>
          <a:xfrm>
            <a:off x="864000" y="5325840"/>
            <a:ext cx="9576000" cy="2901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4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  <a:hlinkClick r:id="rId5"/>
              </a:rPr>
              <a:t>https://www.lemonde.fr/idees/article/2011/10/05/reconnaitre-le-crime-de-feminicide_1582523_3232.html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78EF72C4-1A5F-5042-838C-A3D677F08D2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24000" y="285120"/>
            <a:ext cx="7696800" cy="20188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3009168-D4AE-2441-9497-BC92DA11E26E}"/>
              </a:ext>
            </a:extLst>
          </p:cNvPr>
          <p:cNvSpPr txBox="1"/>
          <p:nvPr/>
        </p:nvSpPr>
        <p:spPr>
          <a:xfrm>
            <a:off x="360000" y="5325840"/>
            <a:ext cx="9720000" cy="2901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4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  <a:hlinkClick r:id="rId4"/>
              </a:rPr>
              <a:t>https://www.lemonde.fr/societe/article/2017/11/24/les-feminicides-des-meurtres-invisibles_5219790_3224.html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854AE7DE-CF07-2A4A-B832-3C7DA0F62DF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735440" y="2592000"/>
            <a:ext cx="3616560" cy="233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B13B7D6B-016C-1E44-BE20-AB3758B50C13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2298960" y="2376000"/>
            <a:ext cx="1445039" cy="2921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396</Words>
  <Application>Microsoft Macintosh PowerPoint</Application>
  <PresentationFormat>Grand écran</PresentationFormat>
  <Paragraphs>43</Paragraphs>
  <Slides>22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0" baseType="lpstr">
      <vt:lpstr>Microsoft YaHei</vt:lpstr>
      <vt:lpstr>Arial</vt:lpstr>
      <vt:lpstr>Liberation Sans</vt:lpstr>
      <vt:lpstr>Liberation Serif</vt:lpstr>
      <vt:lpstr>Segoe UI</vt:lpstr>
      <vt:lpstr>Tahoma</vt:lpstr>
      <vt:lpstr>Times New Roman</vt:lpstr>
      <vt:lpstr>Standard</vt:lpstr>
      <vt:lpstr>Anthologie :  les féminicides à travers le temps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Anthologie :  les féminicides à travers le temps</dc:title>
  <cp:lastModifiedBy>ghislaine zaneboni</cp:lastModifiedBy>
  <cp:revision>5</cp:revision>
  <dcterms:created xsi:type="dcterms:W3CDTF">2019-10-29T17:42:27Z</dcterms:created>
  <dcterms:modified xsi:type="dcterms:W3CDTF">2019-11-24T14:37:51Z</dcterms:modified>
</cp:coreProperties>
</file>