
<file path=[Content_Types].xml><?xml version="1.0" encoding="utf-8"?>
<Types xmlns="http://schemas.openxmlformats.org/package/2006/content-types">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57" r:id="rId1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snapToObjects="1">
      <p:cViewPr varScale="1">
        <p:scale>
          <a:sx n="104" d="100"/>
          <a:sy n="104" d="100"/>
        </p:scale>
        <p:origin x="232" y="5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8AC53A-3A7C-4C14-A268-4ECAAEA6F8AA}"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791EDAB2-0EB6-4AC0-B7AE-ABB5DC643523}">
      <dgm:prSet/>
      <dgm:spPr/>
      <dgm:t>
        <a:bodyPr/>
        <a:lstStyle/>
        <a:p>
          <a:r>
            <a:rPr lang="fr-FR"/>
            <a:t>Les personnages de Mme Perrin, l’ex de Nemours et Marie n’existent pas dans le roman.</a:t>
          </a:r>
          <a:endParaRPr lang="en-US"/>
        </a:p>
      </dgm:t>
    </dgm:pt>
    <dgm:pt modelId="{C64514F0-0201-489B-8EEE-2C0E0DC79641}" type="parTrans" cxnId="{836600B5-16EB-47E1-A25B-A4D0570A1717}">
      <dgm:prSet/>
      <dgm:spPr/>
      <dgm:t>
        <a:bodyPr/>
        <a:lstStyle/>
        <a:p>
          <a:endParaRPr lang="en-US"/>
        </a:p>
      </dgm:t>
    </dgm:pt>
    <dgm:pt modelId="{6FF2126A-7E32-4442-AEA3-EA203D13DCAF}" type="sibTrans" cxnId="{836600B5-16EB-47E1-A25B-A4D0570A1717}">
      <dgm:prSet/>
      <dgm:spPr/>
      <dgm:t>
        <a:bodyPr/>
        <a:lstStyle/>
        <a:p>
          <a:endParaRPr lang="en-US"/>
        </a:p>
      </dgm:t>
    </dgm:pt>
    <dgm:pt modelId="{8A71AE72-A625-433E-9F3E-5910D120B905}">
      <dgm:prSet/>
      <dgm:spPr/>
      <dgm:t>
        <a:bodyPr/>
        <a:lstStyle/>
        <a:p>
          <a:r>
            <a:rPr lang="fr-FR" dirty="0"/>
            <a:t>Le roman suggérait la légèreté de Nemours.</a:t>
          </a:r>
          <a:endParaRPr lang="en-US" dirty="0"/>
        </a:p>
      </dgm:t>
    </dgm:pt>
    <dgm:pt modelId="{4AFE1F8D-CBF3-4357-95A2-EEFB9DE99EDF}" type="parTrans" cxnId="{19F7E770-B4F7-45AA-9B9E-09ABA6E6B837}">
      <dgm:prSet/>
      <dgm:spPr/>
      <dgm:t>
        <a:bodyPr/>
        <a:lstStyle/>
        <a:p>
          <a:endParaRPr lang="en-US"/>
        </a:p>
      </dgm:t>
    </dgm:pt>
    <dgm:pt modelId="{F5027472-B933-4CCF-9AFA-6CDE02B7DD74}" type="sibTrans" cxnId="{19F7E770-B4F7-45AA-9B9E-09ABA6E6B837}">
      <dgm:prSet/>
      <dgm:spPr/>
      <dgm:t>
        <a:bodyPr/>
        <a:lstStyle/>
        <a:p>
          <a:endParaRPr lang="en-US"/>
        </a:p>
      </dgm:t>
    </dgm:pt>
    <dgm:pt modelId="{3B66F11A-8DB3-410D-BB87-81BC72E2FEE8}">
      <dgm:prSet/>
      <dgm:spPr/>
      <dgm:t>
        <a:bodyPr/>
        <a:lstStyle/>
        <a:p>
          <a:r>
            <a:rPr lang="fr-FR" dirty="0"/>
            <a:t>- Autre personnage inventé : Celui de Nicole la patronne du café, figure prosaïque et bienveillante. Rôle presque maternel </a:t>
          </a:r>
          <a:endParaRPr lang="en-US" dirty="0"/>
        </a:p>
      </dgm:t>
    </dgm:pt>
    <dgm:pt modelId="{4529DD06-1339-45F0-8425-AC231056DBBA}" type="parTrans" cxnId="{BB7A5FD4-30E2-43DB-9CED-14CD2D4E39B0}">
      <dgm:prSet/>
      <dgm:spPr/>
      <dgm:t>
        <a:bodyPr/>
        <a:lstStyle/>
        <a:p>
          <a:endParaRPr lang="en-US"/>
        </a:p>
      </dgm:t>
    </dgm:pt>
    <dgm:pt modelId="{8B54C613-85CC-47F5-8243-E8379DE269DB}" type="sibTrans" cxnId="{BB7A5FD4-30E2-43DB-9CED-14CD2D4E39B0}">
      <dgm:prSet/>
      <dgm:spPr/>
      <dgm:t>
        <a:bodyPr/>
        <a:lstStyle/>
        <a:p>
          <a:endParaRPr lang="en-US"/>
        </a:p>
      </dgm:t>
    </dgm:pt>
    <dgm:pt modelId="{8A9964E3-0EA3-4620-A1DB-32DDE9A16C48}">
      <dgm:prSet/>
      <dgm:spPr/>
      <dgm:t>
        <a:bodyPr/>
        <a:lstStyle/>
        <a:p>
          <a:r>
            <a:rPr lang="fr-FR"/>
            <a:t>- Absence de Mme de Chartres (mère de Junie  morte récemment)</a:t>
          </a:r>
          <a:endParaRPr lang="en-US"/>
        </a:p>
      </dgm:t>
    </dgm:pt>
    <dgm:pt modelId="{4A849C78-7232-4F0F-8A0A-BA64EB97812E}" type="parTrans" cxnId="{9E1F9C93-1437-4B7E-B27B-F3A91E799B5D}">
      <dgm:prSet/>
      <dgm:spPr/>
      <dgm:t>
        <a:bodyPr/>
        <a:lstStyle/>
        <a:p>
          <a:endParaRPr lang="en-US"/>
        </a:p>
      </dgm:t>
    </dgm:pt>
    <dgm:pt modelId="{E4C28464-965A-43A9-8E90-57CE47D27611}" type="sibTrans" cxnId="{9E1F9C93-1437-4B7E-B27B-F3A91E799B5D}">
      <dgm:prSet/>
      <dgm:spPr/>
      <dgm:t>
        <a:bodyPr/>
        <a:lstStyle/>
        <a:p>
          <a:endParaRPr lang="en-US"/>
        </a:p>
      </dgm:t>
    </dgm:pt>
    <dgm:pt modelId="{E02AB14D-FB78-9D48-987C-C9C6D554BEF8}" type="pres">
      <dgm:prSet presAssocID="{7E8AC53A-3A7C-4C14-A268-4ECAAEA6F8AA}" presName="linear" presStyleCnt="0">
        <dgm:presLayoutVars>
          <dgm:animLvl val="lvl"/>
          <dgm:resizeHandles val="exact"/>
        </dgm:presLayoutVars>
      </dgm:prSet>
      <dgm:spPr/>
    </dgm:pt>
    <dgm:pt modelId="{3A318D20-41D2-C94A-8769-130FFB78FF3E}" type="pres">
      <dgm:prSet presAssocID="{791EDAB2-0EB6-4AC0-B7AE-ABB5DC643523}" presName="parentText" presStyleLbl="node1" presStyleIdx="0" presStyleCnt="4">
        <dgm:presLayoutVars>
          <dgm:chMax val="0"/>
          <dgm:bulletEnabled val="1"/>
        </dgm:presLayoutVars>
      </dgm:prSet>
      <dgm:spPr/>
    </dgm:pt>
    <dgm:pt modelId="{E2349E24-3C0C-CD45-A18A-B708F610319F}" type="pres">
      <dgm:prSet presAssocID="{6FF2126A-7E32-4442-AEA3-EA203D13DCAF}" presName="spacer" presStyleCnt="0"/>
      <dgm:spPr/>
    </dgm:pt>
    <dgm:pt modelId="{DF4E689E-A0F4-5B4C-9C5F-E04A50795E78}" type="pres">
      <dgm:prSet presAssocID="{8A71AE72-A625-433E-9F3E-5910D120B905}" presName="parentText" presStyleLbl="node1" presStyleIdx="1" presStyleCnt="4">
        <dgm:presLayoutVars>
          <dgm:chMax val="0"/>
          <dgm:bulletEnabled val="1"/>
        </dgm:presLayoutVars>
      </dgm:prSet>
      <dgm:spPr/>
    </dgm:pt>
    <dgm:pt modelId="{2A9A9609-13DC-C842-A862-C84AD5DA7C45}" type="pres">
      <dgm:prSet presAssocID="{F5027472-B933-4CCF-9AFA-6CDE02B7DD74}" presName="spacer" presStyleCnt="0"/>
      <dgm:spPr/>
    </dgm:pt>
    <dgm:pt modelId="{449EDBD5-27FB-ED47-AD6F-1B27FD0561CC}" type="pres">
      <dgm:prSet presAssocID="{3B66F11A-8DB3-410D-BB87-81BC72E2FEE8}" presName="parentText" presStyleLbl="node1" presStyleIdx="2" presStyleCnt="4">
        <dgm:presLayoutVars>
          <dgm:chMax val="0"/>
          <dgm:bulletEnabled val="1"/>
        </dgm:presLayoutVars>
      </dgm:prSet>
      <dgm:spPr/>
    </dgm:pt>
    <dgm:pt modelId="{BA937FE4-AF31-E04F-B382-756E0606A57E}" type="pres">
      <dgm:prSet presAssocID="{8B54C613-85CC-47F5-8243-E8379DE269DB}" presName="spacer" presStyleCnt="0"/>
      <dgm:spPr/>
    </dgm:pt>
    <dgm:pt modelId="{D4047558-6C9A-4741-A360-509CB934AEE4}" type="pres">
      <dgm:prSet presAssocID="{8A9964E3-0EA3-4620-A1DB-32DDE9A16C48}" presName="parentText" presStyleLbl="node1" presStyleIdx="3" presStyleCnt="4">
        <dgm:presLayoutVars>
          <dgm:chMax val="0"/>
          <dgm:bulletEnabled val="1"/>
        </dgm:presLayoutVars>
      </dgm:prSet>
      <dgm:spPr/>
    </dgm:pt>
  </dgm:ptLst>
  <dgm:cxnLst>
    <dgm:cxn modelId="{DCED5E02-4639-1A47-BD2F-C21D03E8BACF}" type="presOf" srcId="{7E8AC53A-3A7C-4C14-A268-4ECAAEA6F8AA}" destId="{E02AB14D-FB78-9D48-987C-C9C6D554BEF8}" srcOrd="0" destOrd="0" presId="urn:microsoft.com/office/officeart/2005/8/layout/vList2"/>
    <dgm:cxn modelId="{19F7E770-B4F7-45AA-9B9E-09ABA6E6B837}" srcId="{7E8AC53A-3A7C-4C14-A268-4ECAAEA6F8AA}" destId="{8A71AE72-A625-433E-9F3E-5910D120B905}" srcOrd="1" destOrd="0" parTransId="{4AFE1F8D-CBF3-4357-95A2-EEFB9DE99EDF}" sibTransId="{F5027472-B933-4CCF-9AFA-6CDE02B7DD74}"/>
    <dgm:cxn modelId="{9E1F9C93-1437-4B7E-B27B-F3A91E799B5D}" srcId="{7E8AC53A-3A7C-4C14-A268-4ECAAEA6F8AA}" destId="{8A9964E3-0EA3-4620-A1DB-32DDE9A16C48}" srcOrd="3" destOrd="0" parTransId="{4A849C78-7232-4F0F-8A0A-BA64EB97812E}" sibTransId="{E4C28464-965A-43A9-8E90-57CE47D27611}"/>
    <dgm:cxn modelId="{793E1E99-C6AC-3749-82AF-37954FD56F61}" type="presOf" srcId="{791EDAB2-0EB6-4AC0-B7AE-ABB5DC643523}" destId="{3A318D20-41D2-C94A-8769-130FFB78FF3E}" srcOrd="0" destOrd="0" presId="urn:microsoft.com/office/officeart/2005/8/layout/vList2"/>
    <dgm:cxn modelId="{270C6BAC-EC7A-B041-8DCB-7D1200737E5C}" type="presOf" srcId="{3B66F11A-8DB3-410D-BB87-81BC72E2FEE8}" destId="{449EDBD5-27FB-ED47-AD6F-1B27FD0561CC}" srcOrd="0" destOrd="0" presId="urn:microsoft.com/office/officeart/2005/8/layout/vList2"/>
    <dgm:cxn modelId="{836600B5-16EB-47E1-A25B-A4D0570A1717}" srcId="{7E8AC53A-3A7C-4C14-A268-4ECAAEA6F8AA}" destId="{791EDAB2-0EB6-4AC0-B7AE-ABB5DC643523}" srcOrd="0" destOrd="0" parTransId="{C64514F0-0201-489B-8EEE-2C0E0DC79641}" sibTransId="{6FF2126A-7E32-4442-AEA3-EA203D13DCAF}"/>
    <dgm:cxn modelId="{CB42C1CF-59FE-CE40-B002-20250AF57E08}" type="presOf" srcId="{8A71AE72-A625-433E-9F3E-5910D120B905}" destId="{DF4E689E-A0F4-5B4C-9C5F-E04A50795E78}" srcOrd="0" destOrd="0" presId="urn:microsoft.com/office/officeart/2005/8/layout/vList2"/>
    <dgm:cxn modelId="{BB7A5FD4-30E2-43DB-9CED-14CD2D4E39B0}" srcId="{7E8AC53A-3A7C-4C14-A268-4ECAAEA6F8AA}" destId="{3B66F11A-8DB3-410D-BB87-81BC72E2FEE8}" srcOrd="2" destOrd="0" parTransId="{4529DD06-1339-45F0-8425-AC231056DBBA}" sibTransId="{8B54C613-85CC-47F5-8243-E8379DE269DB}"/>
    <dgm:cxn modelId="{CEBBD2FD-1208-2C4D-A657-7A8B5A7D8376}" type="presOf" srcId="{8A9964E3-0EA3-4620-A1DB-32DDE9A16C48}" destId="{D4047558-6C9A-4741-A360-509CB934AEE4}" srcOrd="0" destOrd="0" presId="urn:microsoft.com/office/officeart/2005/8/layout/vList2"/>
    <dgm:cxn modelId="{DB243800-FF27-4B4A-A3D4-A51A7C6556D3}" type="presParOf" srcId="{E02AB14D-FB78-9D48-987C-C9C6D554BEF8}" destId="{3A318D20-41D2-C94A-8769-130FFB78FF3E}" srcOrd="0" destOrd="0" presId="urn:microsoft.com/office/officeart/2005/8/layout/vList2"/>
    <dgm:cxn modelId="{4331194D-1855-2642-B140-64F73C72494E}" type="presParOf" srcId="{E02AB14D-FB78-9D48-987C-C9C6D554BEF8}" destId="{E2349E24-3C0C-CD45-A18A-B708F610319F}" srcOrd="1" destOrd="0" presId="urn:microsoft.com/office/officeart/2005/8/layout/vList2"/>
    <dgm:cxn modelId="{9F202FC0-B44F-0148-982D-FC34607DDA65}" type="presParOf" srcId="{E02AB14D-FB78-9D48-987C-C9C6D554BEF8}" destId="{DF4E689E-A0F4-5B4C-9C5F-E04A50795E78}" srcOrd="2" destOrd="0" presId="urn:microsoft.com/office/officeart/2005/8/layout/vList2"/>
    <dgm:cxn modelId="{22E35E72-D62C-7249-9267-E610D5A8A569}" type="presParOf" srcId="{E02AB14D-FB78-9D48-987C-C9C6D554BEF8}" destId="{2A9A9609-13DC-C842-A862-C84AD5DA7C45}" srcOrd="3" destOrd="0" presId="urn:microsoft.com/office/officeart/2005/8/layout/vList2"/>
    <dgm:cxn modelId="{915DF8E9-5038-4841-9D0A-5F68E92409F6}" type="presParOf" srcId="{E02AB14D-FB78-9D48-987C-C9C6D554BEF8}" destId="{449EDBD5-27FB-ED47-AD6F-1B27FD0561CC}" srcOrd="4" destOrd="0" presId="urn:microsoft.com/office/officeart/2005/8/layout/vList2"/>
    <dgm:cxn modelId="{3FE60AE3-1EB4-6044-B0D0-BC64DA8641EE}" type="presParOf" srcId="{E02AB14D-FB78-9D48-987C-C9C6D554BEF8}" destId="{BA937FE4-AF31-E04F-B382-756E0606A57E}" srcOrd="5" destOrd="0" presId="urn:microsoft.com/office/officeart/2005/8/layout/vList2"/>
    <dgm:cxn modelId="{55509DB6-94F4-CB48-A1D2-4308AB16161A}" type="presParOf" srcId="{E02AB14D-FB78-9D48-987C-C9C6D554BEF8}" destId="{D4047558-6C9A-4741-A360-509CB934AEE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1FB718-F353-4E29-9E91-7FE0FD67883D}"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E2CB26D2-5C82-42A9-AC62-D3CB9886C25C}">
      <dgm:prSet/>
      <dgm:spPr/>
      <dgm:t>
        <a:bodyPr/>
        <a:lstStyle/>
        <a:p>
          <a:r>
            <a:rPr lang="fr-FR"/>
            <a:t>Dans le film, la lettre est écrite par Martin à Matthias après qu’Henri, par jalousie, a menacé de révéler leur histoire.</a:t>
          </a:r>
          <a:endParaRPr lang="en-US"/>
        </a:p>
      </dgm:t>
    </dgm:pt>
    <dgm:pt modelId="{39AD36CA-9D5F-445E-9AE8-6E9663F25A2C}" type="parTrans" cxnId="{C160543A-9F53-4FD5-B10D-00D7ABE9F452}">
      <dgm:prSet/>
      <dgm:spPr/>
      <dgm:t>
        <a:bodyPr/>
        <a:lstStyle/>
        <a:p>
          <a:endParaRPr lang="en-US"/>
        </a:p>
      </dgm:t>
    </dgm:pt>
    <dgm:pt modelId="{3D596CDE-4D26-4629-879A-5812159A02C6}" type="sibTrans" cxnId="{C160543A-9F53-4FD5-B10D-00D7ABE9F452}">
      <dgm:prSet/>
      <dgm:spPr/>
      <dgm:t>
        <a:bodyPr/>
        <a:lstStyle/>
        <a:p>
          <a:endParaRPr lang="en-US"/>
        </a:p>
      </dgm:t>
    </dgm:pt>
    <dgm:pt modelId="{8F3A227E-C208-4C2E-B0B2-892B000C2EC9}">
      <dgm:prSet/>
      <dgm:spPr/>
      <dgm:t>
        <a:bodyPr/>
        <a:lstStyle/>
        <a:p>
          <a:r>
            <a:rPr lang="fr-FR"/>
            <a:t>Dans le roman, le vidame craignait la jalousie de la reine, ici, Mathias, le vidame, est victime du double cinématographique d’Henri II.</a:t>
          </a:r>
          <a:endParaRPr lang="en-US"/>
        </a:p>
      </dgm:t>
    </dgm:pt>
    <dgm:pt modelId="{AAD1EFEE-EC9F-4B7A-82B6-548FDF6BB31D}" type="parTrans" cxnId="{5172913A-2F2D-4681-8BAA-0B56DF1DD411}">
      <dgm:prSet/>
      <dgm:spPr/>
      <dgm:t>
        <a:bodyPr/>
        <a:lstStyle/>
        <a:p>
          <a:endParaRPr lang="en-US"/>
        </a:p>
      </dgm:t>
    </dgm:pt>
    <dgm:pt modelId="{2E9A2436-974F-4598-B1E4-5E4F6A17E429}" type="sibTrans" cxnId="{5172913A-2F2D-4681-8BAA-0B56DF1DD411}">
      <dgm:prSet/>
      <dgm:spPr/>
      <dgm:t>
        <a:bodyPr/>
        <a:lstStyle/>
        <a:p>
          <a:endParaRPr lang="en-US"/>
        </a:p>
      </dgm:t>
    </dgm:pt>
    <dgm:pt modelId="{56AD097C-B2A2-4734-9557-AAD528846209}">
      <dgm:prSet/>
      <dgm:spPr/>
      <dgm:t>
        <a:bodyPr/>
        <a:lstStyle/>
        <a:p>
          <a:r>
            <a:rPr lang="fr-FR"/>
            <a:t>L’éveil à l’homosexualité : thème récurrent du cinéaste. L’adaptation cinématographique permet de métamorphoser le matériau. </a:t>
          </a:r>
          <a:endParaRPr lang="en-US"/>
        </a:p>
      </dgm:t>
    </dgm:pt>
    <dgm:pt modelId="{C801AF59-071A-4EA3-B04E-AC83742C792E}" type="parTrans" cxnId="{3FD28266-AF52-41FE-95A1-636F35369534}">
      <dgm:prSet/>
      <dgm:spPr/>
      <dgm:t>
        <a:bodyPr/>
        <a:lstStyle/>
        <a:p>
          <a:endParaRPr lang="en-US"/>
        </a:p>
      </dgm:t>
    </dgm:pt>
    <dgm:pt modelId="{C9F4E273-AD88-40EA-BFDF-2A0757CDA3D1}" type="sibTrans" cxnId="{3FD28266-AF52-41FE-95A1-636F35369534}">
      <dgm:prSet/>
      <dgm:spPr/>
      <dgm:t>
        <a:bodyPr/>
        <a:lstStyle/>
        <a:p>
          <a:endParaRPr lang="en-US"/>
        </a:p>
      </dgm:t>
    </dgm:pt>
    <dgm:pt modelId="{E5F2EBC8-79CB-9944-883F-BB9B2571C6B7}" type="pres">
      <dgm:prSet presAssocID="{D41FB718-F353-4E29-9E91-7FE0FD67883D}" presName="linear" presStyleCnt="0">
        <dgm:presLayoutVars>
          <dgm:animLvl val="lvl"/>
          <dgm:resizeHandles val="exact"/>
        </dgm:presLayoutVars>
      </dgm:prSet>
      <dgm:spPr/>
    </dgm:pt>
    <dgm:pt modelId="{DA002C2A-ACD0-F447-BD02-ECF6D364C40B}" type="pres">
      <dgm:prSet presAssocID="{E2CB26D2-5C82-42A9-AC62-D3CB9886C25C}" presName="parentText" presStyleLbl="node1" presStyleIdx="0" presStyleCnt="3">
        <dgm:presLayoutVars>
          <dgm:chMax val="0"/>
          <dgm:bulletEnabled val="1"/>
        </dgm:presLayoutVars>
      </dgm:prSet>
      <dgm:spPr/>
    </dgm:pt>
    <dgm:pt modelId="{E8573A9E-A8F5-7F44-B255-627C5E9FA8B1}" type="pres">
      <dgm:prSet presAssocID="{3D596CDE-4D26-4629-879A-5812159A02C6}" presName="spacer" presStyleCnt="0"/>
      <dgm:spPr/>
    </dgm:pt>
    <dgm:pt modelId="{70DAE891-3509-D240-B6A7-5567F693356B}" type="pres">
      <dgm:prSet presAssocID="{8F3A227E-C208-4C2E-B0B2-892B000C2EC9}" presName="parentText" presStyleLbl="node1" presStyleIdx="1" presStyleCnt="3">
        <dgm:presLayoutVars>
          <dgm:chMax val="0"/>
          <dgm:bulletEnabled val="1"/>
        </dgm:presLayoutVars>
      </dgm:prSet>
      <dgm:spPr/>
    </dgm:pt>
    <dgm:pt modelId="{738ED3BB-B6EA-1C4C-9F55-3266943A21AA}" type="pres">
      <dgm:prSet presAssocID="{2E9A2436-974F-4598-B1E4-5E4F6A17E429}" presName="spacer" presStyleCnt="0"/>
      <dgm:spPr/>
    </dgm:pt>
    <dgm:pt modelId="{68817DDA-B572-4F4B-BC82-0772F3FD0A0E}" type="pres">
      <dgm:prSet presAssocID="{56AD097C-B2A2-4734-9557-AAD528846209}" presName="parentText" presStyleLbl="node1" presStyleIdx="2" presStyleCnt="3">
        <dgm:presLayoutVars>
          <dgm:chMax val="0"/>
          <dgm:bulletEnabled val="1"/>
        </dgm:presLayoutVars>
      </dgm:prSet>
      <dgm:spPr/>
    </dgm:pt>
  </dgm:ptLst>
  <dgm:cxnLst>
    <dgm:cxn modelId="{C160543A-9F53-4FD5-B10D-00D7ABE9F452}" srcId="{D41FB718-F353-4E29-9E91-7FE0FD67883D}" destId="{E2CB26D2-5C82-42A9-AC62-D3CB9886C25C}" srcOrd="0" destOrd="0" parTransId="{39AD36CA-9D5F-445E-9AE8-6E9663F25A2C}" sibTransId="{3D596CDE-4D26-4629-879A-5812159A02C6}"/>
    <dgm:cxn modelId="{5172913A-2F2D-4681-8BAA-0B56DF1DD411}" srcId="{D41FB718-F353-4E29-9E91-7FE0FD67883D}" destId="{8F3A227E-C208-4C2E-B0B2-892B000C2EC9}" srcOrd="1" destOrd="0" parTransId="{AAD1EFEE-EC9F-4B7A-82B6-548FDF6BB31D}" sibTransId="{2E9A2436-974F-4598-B1E4-5E4F6A17E429}"/>
    <dgm:cxn modelId="{CDA36C51-C89C-2244-A601-3C93CD49C22E}" type="presOf" srcId="{56AD097C-B2A2-4734-9557-AAD528846209}" destId="{68817DDA-B572-4F4B-BC82-0772F3FD0A0E}" srcOrd="0" destOrd="0" presId="urn:microsoft.com/office/officeart/2005/8/layout/vList2"/>
    <dgm:cxn modelId="{3FD28266-AF52-41FE-95A1-636F35369534}" srcId="{D41FB718-F353-4E29-9E91-7FE0FD67883D}" destId="{56AD097C-B2A2-4734-9557-AAD528846209}" srcOrd="2" destOrd="0" parTransId="{C801AF59-071A-4EA3-B04E-AC83742C792E}" sibTransId="{C9F4E273-AD88-40EA-BFDF-2A0757CDA3D1}"/>
    <dgm:cxn modelId="{51FC966A-A556-E14F-A8B3-303B267A3F56}" type="presOf" srcId="{D41FB718-F353-4E29-9E91-7FE0FD67883D}" destId="{E5F2EBC8-79CB-9944-883F-BB9B2571C6B7}" srcOrd="0" destOrd="0" presId="urn:microsoft.com/office/officeart/2005/8/layout/vList2"/>
    <dgm:cxn modelId="{6B05D2AB-BCC9-C840-B1CC-47DED05E6825}" type="presOf" srcId="{E2CB26D2-5C82-42A9-AC62-D3CB9886C25C}" destId="{DA002C2A-ACD0-F447-BD02-ECF6D364C40B}" srcOrd="0" destOrd="0" presId="urn:microsoft.com/office/officeart/2005/8/layout/vList2"/>
    <dgm:cxn modelId="{FA3115AD-6E3E-AB49-BE85-7271AB24C821}" type="presOf" srcId="{8F3A227E-C208-4C2E-B0B2-892B000C2EC9}" destId="{70DAE891-3509-D240-B6A7-5567F693356B}" srcOrd="0" destOrd="0" presId="urn:microsoft.com/office/officeart/2005/8/layout/vList2"/>
    <dgm:cxn modelId="{9D7E8F17-3AEE-EF42-A509-A8ADB22E9120}" type="presParOf" srcId="{E5F2EBC8-79CB-9944-883F-BB9B2571C6B7}" destId="{DA002C2A-ACD0-F447-BD02-ECF6D364C40B}" srcOrd="0" destOrd="0" presId="urn:microsoft.com/office/officeart/2005/8/layout/vList2"/>
    <dgm:cxn modelId="{CEFFC692-1789-DF42-8CD5-09555E4136BC}" type="presParOf" srcId="{E5F2EBC8-79CB-9944-883F-BB9B2571C6B7}" destId="{E8573A9E-A8F5-7F44-B255-627C5E9FA8B1}" srcOrd="1" destOrd="0" presId="urn:microsoft.com/office/officeart/2005/8/layout/vList2"/>
    <dgm:cxn modelId="{1D328831-8531-2048-834E-5E408D96537E}" type="presParOf" srcId="{E5F2EBC8-79CB-9944-883F-BB9B2571C6B7}" destId="{70DAE891-3509-D240-B6A7-5567F693356B}" srcOrd="2" destOrd="0" presId="urn:microsoft.com/office/officeart/2005/8/layout/vList2"/>
    <dgm:cxn modelId="{1DB96E80-88FD-B94E-83F8-189691948977}" type="presParOf" srcId="{E5F2EBC8-79CB-9944-883F-BB9B2571C6B7}" destId="{738ED3BB-B6EA-1C4C-9F55-3266943A21AA}" srcOrd="3" destOrd="0" presId="urn:microsoft.com/office/officeart/2005/8/layout/vList2"/>
    <dgm:cxn modelId="{6CBC0C81-41C0-7C46-AFB8-BC40FB4EC574}" type="presParOf" srcId="{E5F2EBC8-79CB-9944-883F-BB9B2571C6B7}" destId="{68817DDA-B572-4F4B-BC82-0772F3FD0A0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318D20-41D2-C94A-8769-130FFB78FF3E}">
      <dsp:nvSpPr>
        <dsp:cNvPr id="0" name=""/>
        <dsp:cNvSpPr/>
      </dsp:nvSpPr>
      <dsp:spPr>
        <a:xfrm>
          <a:off x="0" y="37681"/>
          <a:ext cx="6513603" cy="139851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fr-FR" sz="2500" kern="1200"/>
            <a:t>Les personnages de Mme Perrin, l’ex de Nemours et Marie n’existent pas dans le roman.</a:t>
          </a:r>
          <a:endParaRPr lang="en-US" sz="2500" kern="1200"/>
        </a:p>
      </dsp:txBody>
      <dsp:txXfrm>
        <a:off x="68270" y="105951"/>
        <a:ext cx="6377063" cy="1261975"/>
      </dsp:txXfrm>
    </dsp:sp>
    <dsp:sp modelId="{DF4E689E-A0F4-5B4C-9C5F-E04A50795E78}">
      <dsp:nvSpPr>
        <dsp:cNvPr id="0" name=""/>
        <dsp:cNvSpPr/>
      </dsp:nvSpPr>
      <dsp:spPr>
        <a:xfrm>
          <a:off x="0" y="1508197"/>
          <a:ext cx="6513603" cy="1398515"/>
        </a:xfrm>
        <a:prstGeom prst="roundRect">
          <a:avLst/>
        </a:prstGeom>
        <a:solidFill>
          <a:schemeClr val="accent5">
            <a:hueOff val="1771018"/>
            <a:satOff val="-761"/>
            <a:lumOff val="-35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fr-FR" sz="2500" kern="1200" dirty="0"/>
            <a:t>Le roman suggérait la légèreté de Nemours.</a:t>
          </a:r>
          <a:endParaRPr lang="en-US" sz="2500" kern="1200" dirty="0"/>
        </a:p>
      </dsp:txBody>
      <dsp:txXfrm>
        <a:off x="68270" y="1576467"/>
        <a:ext cx="6377063" cy="1261975"/>
      </dsp:txXfrm>
    </dsp:sp>
    <dsp:sp modelId="{449EDBD5-27FB-ED47-AD6F-1B27FD0561CC}">
      <dsp:nvSpPr>
        <dsp:cNvPr id="0" name=""/>
        <dsp:cNvSpPr/>
      </dsp:nvSpPr>
      <dsp:spPr>
        <a:xfrm>
          <a:off x="0" y="2978713"/>
          <a:ext cx="6513603" cy="1398515"/>
        </a:xfrm>
        <a:prstGeom prst="roundRect">
          <a:avLst/>
        </a:prstGeom>
        <a:solidFill>
          <a:schemeClr val="accent5">
            <a:hueOff val="3542036"/>
            <a:satOff val="-1523"/>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fr-FR" sz="2500" kern="1200" dirty="0"/>
            <a:t>- Autre personnage inventé : Celui de Nicole la patronne du café, figure prosaïque et bienveillante. Rôle presque maternel </a:t>
          </a:r>
          <a:endParaRPr lang="en-US" sz="2500" kern="1200" dirty="0"/>
        </a:p>
      </dsp:txBody>
      <dsp:txXfrm>
        <a:off x="68270" y="3046983"/>
        <a:ext cx="6377063" cy="1261975"/>
      </dsp:txXfrm>
    </dsp:sp>
    <dsp:sp modelId="{D4047558-6C9A-4741-A360-509CB934AEE4}">
      <dsp:nvSpPr>
        <dsp:cNvPr id="0" name=""/>
        <dsp:cNvSpPr/>
      </dsp:nvSpPr>
      <dsp:spPr>
        <a:xfrm>
          <a:off x="0" y="4449228"/>
          <a:ext cx="6513603" cy="1398515"/>
        </a:xfrm>
        <a:prstGeom prst="roundRect">
          <a:avLst/>
        </a:prstGeom>
        <a:solidFill>
          <a:schemeClr val="accent5">
            <a:hueOff val="5313054"/>
            <a:satOff val="-2284"/>
            <a:lumOff val="-10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fr-FR" sz="2500" kern="1200"/>
            <a:t>- Absence de Mme de Chartres (mère de Junie  morte récemment)</a:t>
          </a:r>
          <a:endParaRPr lang="en-US" sz="2500" kern="1200"/>
        </a:p>
      </dsp:txBody>
      <dsp:txXfrm>
        <a:off x="68270" y="4517498"/>
        <a:ext cx="6377063" cy="12619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002C2A-ACD0-F447-BD02-ECF6D364C40B}">
      <dsp:nvSpPr>
        <dsp:cNvPr id="0" name=""/>
        <dsp:cNvSpPr/>
      </dsp:nvSpPr>
      <dsp:spPr>
        <a:xfrm>
          <a:off x="0" y="11487"/>
          <a:ext cx="6513603" cy="190231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fr-FR" sz="2700" kern="1200"/>
            <a:t>Dans le film, la lettre est écrite par Martin à Matthias après qu’Henri, par jalousie, a menacé de révéler leur histoire.</a:t>
          </a:r>
          <a:endParaRPr lang="en-US" sz="2700" kern="1200"/>
        </a:p>
      </dsp:txBody>
      <dsp:txXfrm>
        <a:off x="92863" y="104350"/>
        <a:ext cx="6327877" cy="1716584"/>
      </dsp:txXfrm>
    </dsp:sp>
    <dsp:sp modelId="{70DAE891-3509-D240-B6A7-5567F693356B}">
      <dsp:nvSpPr>
        <dsp:cNvPr id="0" name=""/>
        <dsp:cNvSpPr/>
      </dsp:nvSpPr>
      <dsp:spPr>
        <a:xfrm>
          <a:off x="0" y="1991557"/>
          <a:ext cx="6513603" cy="1902310"/>
        </a:xfrm>
        <a:prstGeom prst="roundRect">
          <a:avLst/>
        </a:prstGeom>
        <a:solidFill>
          <a:schemeClr val="accent5">
            <a:hueOff val="2656527"/>
            <a:satOff val="-1142"/>
            <a:lumOff val="-5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fr-FR" sz="2700" kern="1200"/>
            <a:t>Dans le roman, le vidame craignait la jalousie de la reine, ici, Mathias, le vidame, est victime du double cinématographique d’Henri II.</a:t>
          </a:r>
          <a:endParaRPr lang="en-US" sz="2700" kern="1200"/>
        </a:p>
      </dsp:txBody>
      <dsp:txXfrm>
        <a:off x="92863" y="2084420"/>
        <a:ext cx="6327877" cy="1716584"/>
      </dsp:txXfrm>
    </dsp:sp>
    <dsp:sp modelId="{68817DDA-B572-4F4B-BC82-0772F3FD0A0E}">
      <dsp:nvSpPr>
        <dsp:cNvPr id="0" name=""/>
        <dsp:cNvSpPr/>
      </dsp:nvSpPr>
      <dsp:spPr>
        <a:xfrm>
          <a:off x="0" y="3971628"/>
          <a:ext cx="6513603" cy="1902310"/>
        </a:xfrm>
        <a:prstGeom prst="roundRect">
          <a:avLst/>
        </a:prstGeom>
        <a:solidFill>
          <a:schemeClr val="accent5">
            <a:hueOff val="5313054"/>
            <a:satOff val="-2284"/>
            <a:lumOff val="-10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fr-FR" sz="2700" kern="1200"/>
            <a:t>L’éveil à l’homosexualité : thème récurrent du cinéaste. L’adaptation cinématographique permet de métamorphoser le matériau. </a:t>
          </a:r>
          <a:endParaRPr lang="en-US" sz="2700" kern="1200"/>
        </a:p>
      </dsp:txBody>
      <dsp:txXfrm>
        <a:off x="92863" y="4064491"/>
        <a:ext cx="6327877" cy="171658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82C4A5-3943-AE41-8596-DDE095BFA5B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8C36564-2557-9C48-ADF4-90AC4A5DE4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38977FE6-C693-1445-8283-87F254D8D00E}"/>
              </a:ext>
            </a:extLst>
          </p:cNvPr>
          <p:cNvSpPr>
            <a:spLocks noGrp="1"/>
          </p:cNvSpPr>
          <p:nvPr>
            <p:ph type="dt" sz="half" idx="10"/>
          </p:nvPr>
        </p:nvSpPr>
        <p:spPr/>
        <p:txBody>
          <a:bodyPr/>
          <a:lstStyle/>
          <a:p>
            <a:fld id="{D9D4AC5E-06F0-8448-9A8C-787BF26623BC}" type="datetimeFigureOut">
              <a:rPr lang="fr-FR" smtClean="0"/>
              <a:t>30/03/2020</a:t>
            </a:fld>
            <a:endParaRPr lang="fr-FR"/>
          </a:p>
        </p:txBody>
      </p:sp>
      <p:sp>
        <p:nvSpPr>
          <p:cNvPr id="5" name="Espace réservé du pied de page 4">
            <a:extLst>
              <a:ext uri="{FF2B5EF4-FFF2-40B4-BE49-F238E27FC236}">
                <a16:creationId xmlns:a16="http://schemas.microsoft.com/office/drawing/2014/main" id="{4C317B85-A807-9D4A-8DEC-A99301C7C42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6488DE2-AF77-AF46-B220-EC6D351B8EF1}"/>
              </a:ext>
            </a:extLst>
          </p:cNvPr>
          <p:cNvSpPr>
            <a:spLocks noGrp="1"/>
          </p:cNvSpPr>
          <p:nvPr>
            <p:ph type="sldNum" sz="quarter" idx="12"/>
          </p:nvPr>
        </p:nvSpPr>
        <p:spPr/>
        <p:txBody>
          <a:bodyPr/>
          <a:lstStyle/>
          <a:p>
            <a:fld id="{1462F9AE-4CDD-5B48-8C5D-BB65D5A80E1B}" type="slidenum">
              <a:rPr lang="fr-FR" smtClean="0"/>
              <a:t>‹N°›</a:t>
            </a:fld>
            <a:endParaRPr lang="fr-FR"/>
          </a:p>
        </p:txBody>
      </p:sp>
    </p:spTree>
    <p:extLst>
      <p:ext uri="{BB962C8B-B14F-4D97-AF65-F5344CB8AC3E}">
        <p14:creationId xmlns:p14="http://schemas.microsoft.com/office/powerpoint/2010/main" val="2490320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5901FB-F17D-4C44-81D2-EA0247DC30D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15FCF0E-B456-C54F-92D7-A97616A9B39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2D39E6F-EA5C-6543-91C4-CDD31FBB227F}"/>
              </a:ext>
            </a:extLst>
          </p:cNvPr>
          <p:cNvSpPr>
            <a:spLocks noGrp="1"/>
          </p:cNvSpPr>
          <p:nvPr>
            <p:ph type="dt" sz="half" idx="10"/>
          </p:nvPr>
        </p:nvSpPr>
        <p:spPr/>
        <p:txBody>
          <a:bodyPr/>
          <a:lstStyle/>
          <a:p>
            <a:fld id="{D9D4AC5E-06F0-8448-9A8C-787BF26623BC}" type="datetimeFigureOut">
              <a:rPr lang="fr-FR" smtClean="0"/>
              <a:t>30/03/2020</a:t>
            </a:fld>
            <a:endParaRPr lang="fr-FR"/>
          </a:p>
        </p:txBody>
      </p:sp>
      <p:sp>
        <p:nvSpPr>
          <p:cNvPr id="5" name="Espace réservé du pied de page 4">
            <a:extLst>
              <a:ext uri="{FF2B5EF4-FFF2-40B4-BE49-F238E27FC236}">
                <a16:creationId xmlns:a16="http://schemas.microsoft.com/office/drawing/2014/main" id="{65004037-5177-C142-99B2-553EB89ECB6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9BE3FC7-89DF-F845-9E76-6D8039D2DF6C}"/>
              </a:ext>
            </a:extLst>
          </p:cNvPr>
          <p:cNvSpPr>
            <a:spLocks noGrp="1"/>
          </p:cNvSpPr>
          <p:nvPr>
            <p:ph type="sldNum" sz="quarter" idx="12"/>
          </p:nvPr>
        </p:nvSpPr>
        <p:spPr/>
        <p:txBody>
          <a:bodyPr/>
          <a:lstStyle/>
          <a:p>
            <a:fld id="{1462F9AE-4CDD-5B48-8C5D-BB65D5A80E1B}" type="slidenum">
              <a:rPr lang="fr-FR" smtClean="0"/>
              <a:t>‹N°›</a:t>
            </a:fld>
            <a:endParaRPr lang="fr-FR"/>
          </a:p>
        </p:txBody>
      </p:sp>
    </p:spTree>
    <p:extLst>
      <p:ext uri="{BB962C8B-B14F-4D97-AF65-F5344CB8AC3E}">
        <p14:creationId xmlns:p14="http://schemas.microsoft.com/office/powerpoint/2010/main" val="2376877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35896C67-C8D8-B04B-8AC2-D4038DAA8471}"/>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AD5A429F-DBD2-414D-AC3A-EB3EDF6EEAF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E0F7F8C-EBD2-1A40-B585-E424486EEF90}"/>
              </a:ext>
            </a:extLst>
          </p:cNvPr>
          <p:cNvSpPr>
            <a:spLocks noGrp="1"/>
          </p:cNvSpPr>
          <p:nvPr>
            <p:ph type="dt" sz="half" idx="10"/>
          </p:nvPr>
        </p:nvSpPr>
        <p:spPr/>
        <p:txBody>
          <a:bodyPr/>
          <a:lstStyle/>
          <a:p>
            <a:fld id="{D9D4AC5E-06F0-8448-9A8C-787BF26623BC}" type="datetimeFigureOut">
              <a:rPr lang="fr-FR" smtClean="0"/>
              <a:t>30/03/2020</a:t>
            </a:fld>
            <a:endParaRPr lang="fr-FR"/>
          </a:p>
        </p:txBody>
      </p:sp>
      <p:sp>
        <p:nvSpPr>
          <p:cNvPr id="5" name="Espace réservé du pied de page 4">
            <a:extLst>
              <a:ext uri="{FF2B5EF4-FFF2-40B4-BE49-F238E27FC236}">
                <a16:creationId xmlns:a16="http://schemas.microsoft.com/office/drawing/2014/main" id="{45232511-A51E-1C4B-B73F-4EECD624DF1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D4C6086-DD35-8149-A18E-72D3E37C479A}"/>
              </a:ext>
            </a:extLst>
          </p:cNvPr>
          <p:cNvSpPr>
            <a:spLocks noGrp="1"/>
          </p:cNvSpPr>
          <p:nvPr>
            <p:ph type="sldNum" sz="quarter" idx="12"/>
          </p:nvPr>
        </p:nvSpPr>
        <p:spPr/>
        <p:txBody>
          <a:bodyPr/>
          <a:lstStyle/>
          <a:p>
            <a:fld id="{1462F9AE-4CDD-5B48-8C5D-BB65D5A80E1B}" type="slidenum">
              <a:rPr lang="fr-FR" smtClean="0"/>
              <a:t>‹N°›</a:t>
            </a:fld>
            <a:endParaRPr lang="fr-FR"/>
          </a:p>
        </p:txBody>
      </p:sp>
    </p:spTree>
    <p:extLst>
      <p:ext uri="{BB962C8B-B14F-4D97-AF65-F5344CB8AC3E}">
        <p14:creationId xmlns:p14="http://schemas.microsoft.com/office/powerpoint/2010/main" val="1293142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3BF160-29F7-B346-8F18-E517E06108F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413C7A9-518C-954D-B2B6-9833BFB39781}"/>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A225158-51AD-6E47-938C-248A0AF39788}"/>
              </a:ext>
            </a:extLst>
          </p:cNvPr>
          <p:cNvSpPr>
            <a:spLocks noGrp="1"/>
          </p:cNvSpPr>
          <p:nvPr>
            <p:ph type="dt" sz="half" idx="10"/>
          </p:nvPr>
        </p:nvSpPr>
        <p:spPr/>
        <p:txBody>
          <a:bodyPr/>
          <a:lstStyle/>
          <a:p>
            <a:fld id="{D9D4AC5E-06F0-8448-9A8C-787BF26623BC}" type="datetimeFigureOut">
              <a:rPr lang="fr-FR" smtClean="0"/>
              <a:t>30/03/2020</a:t>
            </a:fld>
            <a:endParaRPr lang="fr-FR"/>
          </a:p>
        </p:txBody>
      </p:sp>
      <p:sp>
        <p:nvSpPr>
          <p:cNvPr id="5" name="Espace réservé du pied de page 4">
            <a:extLst>
              <a:ext uri="{FF2B5EF4-FFF2-40B4-BE49-F238E27FC236}">
                <a16:creationId xmlns:a16="http://schemas.microsoft.com/office/drawing/2014/main" id="{37A761D7-1B10-F445-B609-F6923E9BC04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E8A4812-280E-4D4B-919C-C6A90309F533}"/>
              </a:ext>
            </a:extLst>
          </p:cNvPr>
          <p:cNvSpPr>
            <a:spLocks noGrp="1"/>
          </p:cNvSpPr>
          <p:nvPr>
            <p:ph type="sldNum" sz="quarter" idx="12"/>
          </p:nvPr>
        </p:nvSpPr>
        <p:spPr/>
        <p:txBody>
          <a:bodyPr/>
          <a:lstStyle/>
          <a:p>
            <a:fld id="{1462F9AE-4CDD-5B48-8C5D-BB65D5A80E1B}" type="slidenum">
              <a:rPr lang="fr-FR" smtClean="0"/>
              <a:t>‹N°›</a:t>
            </a:fld>
            <a:endParaRPr lang="fr-FR"/>
          </a:p>
        </p:txBody>
      </p:sp>
    </p:spTree>
    <p:extLst>
      <p:ext uri="{BB962C8B-B14F-4D97-AF65-F5344CB8AC3E}">
        <p14:creationId xmlns:p14="http://schemas.microsoft.com/office/powerpoint/2010/main" val="1248999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88070A-D739-E746-8A41-A6D0F8293DE5}"/>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585688B0-62B8-3E49-A2BF-7DF757BF59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968D82F-6627-4D49-BE63-4CA2D2717CD4}"/>
              </a:ext>
            </a:extLst>
          </p:cNvPr>
          <p:cNvSpPr>
            <a:spLocks noGrp="1"/>
          </p:cNvSpPr>
          <p:nvPr>
            <p:ph type="dt" sz="half" idx="10"/>
          </p:nvPr>
        </p:nvSpPr>
        <p:spPr/>
        <p:txBody>
          <a:bodyPr/>
          <a:lstStyle/>
          <a:p>
            <a:fld id="{D9D4AC5E-06F0-8448-9A8C-787BF26623BC}" type="datetimeFigureOut">
              <a:rPr lang="fr-FR" smtClean="0"/>
              <a:t>30/03/2020</a:t>
            </a:fld>
            <a:endParaRPr lang="fr-FR"/>
          </a:p>
        </p:txBody>
      </p:sp>
      <p:sp>
        <p:nvSpPr>
          <p:cNvPr id="5" name="Espace réservé du pied de page 4">
            <a:extLst>
              <a:ext uri="{FF2B5EF4-FFF2-40B4-BE49-F238E27FC236}">
                <a16:creationId xmlns:a16="http://schemas.microsoft.com/office/drawing/2014/main" id="{F20ACB01-ADC2-3844-9C30-393E1B0CB7F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3B6277C-98BD-E04C-BADE-3DAB16541F97}"/>
              </a:ext>
            </a:extLst>
          </p:cNvPr>
          <p:cNvSpPr>
            <a:spLocks noGrp="1"/>
          </p:cNvSpPr>
          <p:nvPr>
            <p:ph type="sldNum" sz="quarter" idx="12"/>
          </p:nvPr>
        </p:nvSpPr>
        <p:spPr/>
        <p:txBody>
          <a:bodyPr/>
          <a:lstStyle/>
          <a:p>
            <a:fld id="{1462F9AE-4CDD-5B48-8C5D-BB65D5A80E1B}" type="slidenum">
              <a:rPr lang="fr-FR" smtClean="0"/>
              <a:t>‹N°›</a:t>
            </a:fld>
            <a:endParaRPr lang="fr-FR"/>
          </a:p>
        </p:txBody>
      </p:sp>
    </p:spTree>
    <p:extLst>
      <p:ext uri="{BB962C8B-B14F-4D97-AF65-F5344CB8AC3E}">
        <p14:creationId xmlns:p14="http://schemas.microsoft.com/office/powerpoint/2010/main" val="1732490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47350C-3561-0C40-B28D-567B9601EE0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13DAA7A-740D-544F-B580-506B2604F973}"/>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BDC6F7D-C343-1048-AFD4-340B07F8E86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4D83F1D-12AB-A44A-8CB5-12180B14B3A2}"/>
              </a:ext>
            </a:extLst>
          </p:cNvPr>
          <p:cNvSpPr>
            <a:spLocks noGrp="1"/>
          </p:cNvSpPr>
          <p:nvPr>
            <p:ph type="dt" sz="half" idx="10"/>
          </p:nvPr>
        </p:nvSpPr>
        <p:spPr/>
        <p:txBody>
          <a:bodyPr/>
          <a:lstStyle/>
          <a:p>
            <a:fld id="{D9D4AC5E-06F0-8448-9A8C-787BF26623BC}" type="datetimeFigureOut">
              <a:rPr lang="fr-FR" smtClean="0"/>
              <a:t>30/03/2020</a:t>
            </a:fld>
            <a:endParaRPr lang="fr-FR"/>
          </a:p>
        </p:txBody>
      </p:sp>
      <p:sp>
        <p:nvSpPr>
          <p:cNvPr id="6" name="Espace réservé du pied de page 5">
            <a:extLst>
              <a:ext uri="{FF2B5EF4-FFF2-40B4-BE49-F238E27FC236}">
                <a16:creationId xmlns:a16="http://schemas.microsoft.com/office/drawing/2014/main" id="{5DD75E1C-F410-DA4F-9434-D39058304AD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894D7F0-5471-5D4D-95B9-67A6C1205B02}"/>
              </a:ext>
            </a:extLst>
          </p:cNvPr>
          <p:cNvSpPr>
            <a:spLocks noGrp="1"/>
          </p:cNvSpPr>
          <p:nvPr>
            <p:ph type="sldNum" sz="quarter" idx="12"/>
          </p:nvPr>
        </p:nvSpPr>
        <p:spPr/>
        <p:txBody>
          <a:bodyPr/>
          <a:lstStyle/>
          <a:p>
            <a:fld id="{1462F9AE-4CDD-5B48-8C5D-BB65D5A80E1B}" type="slidenum">
              <a:rPr lang="fr-FR" smtClean="0"/>
              <a:t>‹N°›</a:t>
            </a:fld>
            <a:endParaRPr lang="fr-FR"/>
          </a:p>
        </p:txBody>
      </p:sp>
    </p:spTree>
    <p:extLst>
      <p:ext uri="{BB962C8B-B14F-4D97-AF65-F5344CB8AC3E}">
        <p14:creationId xmlns:p14="http://schemas.microsoft.com/office/powerpoint/2010/main" val="2053864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07F510-9E49-F446-8CB0-05691080D28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8DF7882C-D4DD-FC41-B06C-7A0380A3F3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0638472-CA55-E74C-B35E-B72E7D5C130E}"/>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F4435532-E396-5E40-8B2C-F971DB480D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7A5AF7F8-1423-F649-B0DD-31374E6A0692}"/>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CE6BDD4-1929-9B4D-B777-CC563876F46D}"/>
              </a:ext>
            </a:extLst>
          </p:cNvPr>
          <p:cNvSpPr>
            <a:spLocks noGrp="1"/>
          </p:cNvSpPr>
          <p:nvPr>
            <p:ph type="dt" sz="half" idx="10"/>
          </p:nvPr>
        </p:nvSpPr>
        <p:spPr/>
        <p:txBody>
          <a:bodyPr/>
          <a:lstStyle/>
          <a:p>
            <a:fld id="{D9D4AC5E-06F0-8448-9A8C-787BF26623BC}" type="datetimeFigureOut">
              <a:rPr lang="fr-FR" smtClean="0"/>
              <a:t>30/03/2020</a:t>
            </a:fld>
            <a:endParaRPr lang="fr-FR"/>
          </a:p>
        </p:txBody>
      </p:sp>
      <p:sp>
        <p:nvSpPr>
          <p:cNvPr id="8" name="Espace réservé du pied de page 7">
            <a:extLst>
              <a:ext uri="{FF2B5EF4-FFF2-40B4-BE49-F238E27FC236}">
                <a16:creationId xmlns:a16="http://schemas.microsoft.com/office/drawing/2014/main" id="{BC827D02-732E-714B-9C0B-0688EAEC2B5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8CFFBCB5-A12C-4645-B67A-3386D0F11875}"/>
              </a:ext>
            </a:extLst>
          </p:cNvPr>
          <p:cNvSpPr>
            <a:spLocks noGrp="1"/>
          </p:cNvSpPr>
          <p:nvPr>
            <p:ph type="sldNum" sz="quarter" idx="12"/>
          </p:nvPr>
        </p:nvSpPr>
        <p:spPr/>
        <p:txBody>
          <a:bodyPr/>
          <a:lstStyle/>
          <a:p>
            <a:fld id="{1462F9AE-4CDD-5B48-8C5D-BB65D5A80E1B}" type="slidenum">
              <a:rPr lang="fr-FR" smtClean="0"/>
              <a:t>‹N°›</a:t>
            </a:fld>
            <a:endParaRPr lang="fr-FR"/>
          </a:p>
        </p:txBody>
      </p:sp>
    </p:spTree>
    <p:extLst>
      <p:ext uri="{BB962C8B-B14F-4D97-AF65-F5344CB8AC3E}">
        <p14:creationId xmlns:p14="http://schemas.microsoft.com/office/powerpoint/2010/main" val="3126846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50DA76-9F52-D542-977C-D8C698C40804}"/>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E01E134-A9E5-E644-9220-56164E804745}"/>
              </a:ext>
            </a:extLst>
          </p:cNvPr>
          <p:cNvSpPr>
            <a:spLocks noGrp="1"/>
          </p:cNvSpPr>
          <p:nvPr>
            <p:ph type="dt" sz="half" idx="10"/>
          </p:nvPr>
        </p:nvSpPr>
        <p:spPr/>
        <p:txBody>
          <a:bodyPr/>
          <a:lstStyle/>
          <a:p>
            <a:fld id="{D9D4AC5E-06F0-8448-9A8C-787BF26623BC}" type="datetimeFigureOut">
              <a:rPr lang="fr-FR" smtClean="0"/>
              <a:t>30/03/2020</a:t>
            </a:fld>
            <a:endParaRPr lang="fr-FR"/>
          </a:p>
        </p:txBody>
      </p:sp>
      <p:sp>
        <p:nvSpPr>
          <p:cNvPr id="4" name="Espace réservé du pied de page 3">
            <a:extLst>
              <a:ext uri="{FF2B5EF4-FFF2-40B4-BE49-F238E27FC236}">
                <a16:creationId xmlns:a16="http://schemas.microsoft.com/office/drawing/2014/main" id="{7186BAD6-3B7C-5049-A1D9-2E8EC5B9A451}"/>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618FE396-0BC1-CC4A-BCD7-DDCA759E1331}"/>
              </a:ext>
            </a:extLst>
          </p:cNvPr>
          <p:cNvSpPr>
            <a:spLocks noGrp="1"/>
          </p:cNvSpPr>
          <p:nvPr>
            <p:ph type="sldNum" sz="quarter" idx="12"/>
          </p:nvPr>
        </p:nvSpPr>
        <p:spPr/>
        <p:txBody>
          <a:bodyPr/>
          <a:lstStyle/>
          <a:p>
            <a:fld id="{1462F9AE-4CDD-5B48-8C5D-BB65D5A80E1B}" type="slidenum">
              <a:rPr lang="fr-FR" smtClean="0"/>
              <a:t>‹N°›</a:t>
            </a:fld>
            <a:endParaRPr lang="fr-FR"/>
          </a:p>
        </p:txBody>
      </p:sp>
    </p:spTree>
    <p:extLst>
      <p:ext uri="{BB962C8B-B14F-4D97-AF65-F5344CB8AC3E}">
        <p14:creationId xmlns:p14="http://schemas.microsoft.com/office/powerpoint/2010/main" val="4217292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3AEDF5F-60FD-2949-A1E1-3C17BF27E156}"/>
              </a:ext>
            </a:extLst>
          </p:cNvPr>
          <p:cNvSpPr>
            <a:spLocks noGrp="1"/>
          </p:cNvSpPr>
          <p:nvPr>
            <p:ph type="dt" sz="half" idx="10"/>
          </p:nvPr>
        </p:nvSpPr>
        <p:spPr/>
        <p:txBody>
          <a:bodyPr/>
          <a:lstStyle/>
          <a:p>
            <a:fld id="{D9D4AC5E-06F0-8448-9A8C-787BF26623BC}" type="datetimeFigureOut">
              <a:rPr lang="fr-FR" smtClean="0"/>
              <a:t>30/03/2020</a:t>
            </a:fld>
            <a:endParaRPr lang="fr-FR"/>
          </a:p>
        </p:txBody>
      </p:sp>
      <p:sp>
        <p:nvSpPr>
          <p:cNvPr id="3" name="Espace réservé du pied de page 2">
            <a:extLst>
              <a:ext uri="{FF2B5EF4-FFF2-40B4-BE49-F238E27FC236}">
                <a16:creationId xmlns:a16="http://schemas.microsoft.com/office/drawing/2014/main" id="{E8A4BAD7-11B7-D443-808F-39A6B92AD8E8}"/>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9E3558E2-4E10-834B-9324-E86EF06FD0B5}"/>
              </a:ext>
            </a:extLst>
          </p:cNvPr>
          <p:cNvSpPr>
            <a:spLocks noGrp="1"/>
          </p:cNvSpPr>
          <p:nvPr>
            <p:ph type="sldNum" sz="quarter" idx="12"/>
          </p:nvPr>
        </p:nvSpPr>
        <p:spPr/>
        <p:txBody>
          <a:bodyPr/>
          <a:lstStyle/>
          <a:p>
            <a:fld id="{1462F9AE-4CDD-5B48-8C5D-BB65D5A80E1B}" type="slidenum">
              <a:rPr lang="fr-FR" smtClean="0"/>
              <a:t>‹N°›</a:t>
            </a:fld>
            <a:endParaRPr lang="fr-FR"/>
          </a:p>
        </p:txBody>
      </p:sp>
    </p:spTree>
    <p:extLst>
      <p:ext uri="{BB962C8B-B14F-4D97-AF65-F5344CB8AC3E}">
        <p14:creationId xmlns:p14="http://schemas.microsoft.com/office/powerpoint/2010/main" val="2108730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C9E44B-B3FF-5941-B974-79E3E4256D5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F7B381E3-6189-A14C-93DA-EB01514D4F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C86FC9A2-FBCB-6D4D-8E9D-02B627C617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C0A6386-7223-FD4F-959F-0630C3A32E8A}"/>
              </a:ext>
            </a:extLst>
          </p:cNvPr>
          <p:cNvSpPr>
            <a:spLocks noGrp="1"/>
          </p:cNvSpPr>
          <p:nvPr>
            <p:ph type="dt" sz="half" idx="10"/>
          </p:nvPr>
        </p:nvSpPr>
        <p:spPr/>
        <p:txBody>
          <a:bodyPr/>
          <a:lstStyle/>
          <a:p>
            <a:fld id="{D9D4AC5E-06F0-8448-9A8C-787BF26623BC}" type="datetimeFigureOut">
              <a:rPr lang="fr-FR" smtClean="0"/>
              <a:t>30/03/2020</a:t>
            </a:fld>
            <a:endParaRPr lang="fr-FR"/>
          </a:p>
        </p:txBody>
      </p:sp>
      <p:sp>
        <p:nvSpPr>
          <p:cNvPr id="6" name="Espace réservé du pied de page 5">
            <a:extLst>
              <a:ext uri="{FF2B5EF4-FFF2-40B4-BE49-F238E27FC236}">
                <a16:creationId xmlns:a16="http://schemas.microsoft.com/office/drawing/2014/main" id="{653337C2-EEA9-F746-A546-23E2A276967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71C1A5A-7014-E94C-ABEB-E85ADC412CF6}"/>
              </a:ext>
            </a:extLst>
          </p:cNvPr>
          <p:cNvSpPr>
            <a:spLocks noGrp="1"/>
          </p:cNvSpPr>
          <p:nvPr>
            <p:ph type="sldNum" sz="quarter" idx="12"/>
          </p:nvPr>
        </p:nvSpPr>
        <p:spPr/>
        <p:txBody>
          <a:bodyPr/>
          <a:lstStyle/>
          <a:p>
            <a:fld id="{1462F9AE-4CDD-5B48-8C5D-BB65D5A80E1B}" type="slidenum">
              <a:rPr lang="fr-FR" smtClean="0"/>
              <a:t>‹N°›</a:t>
            </a:fld>
            <a:endParaRPr lang="fr-FR"/>
          </a:p>
        </p:txBody>
      </p:sp>
    </p:spTree>
    <p:extLst>
      <p:ext uri="{BB962C8B-B14F-4D97-AF65-F5344CB8AC3E}">
        <p14:creationId xmlns:p14="http://schemas.microsoft.com/office/powerpoint/2010/main" val="415608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68BDD0-CE67-A84A-BC11-B239889E44B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DE47A56B-00E3-F24C-8F8D-0A502B3FE3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BE7CD5A-553C-2746-A438-AEE39A47AE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E647CF6-4109-5344-84F0-C942419AD17B}"/>
              </a:ext>
            </a:extLst>
          </p:cNvPr>
          <p:cNvSpPr>
            <a:spLocks noGrp="1"/>
          </p:cNvSpPr>
          <p:nvPr>
            <p:ph type="dt" sz="half" idx="10"/>
          </p:nvPr>
        </p:nvSpPr>
        <p:spPr/>
        <p:txBody>
          <a:bodyPr/>
          <a:lstStyle/>
          <a:p>
            <a:fld id="{D9D4AC5E-06F0-8448-9A8C-787BF26623BC}" type="datetimeFigureOut">
              <a:rPr lang="fr-FR" smtClean="0"/>
              <a:t>30/03/2020</a:t>
            </a:fld>
            <a:endParaRPr lang="fr-FR"/>
          </a:p>
        </p:txBody>
      </p:sp>
      <p:sp>
        <p:nvSpPr>
          <p:cNvPr id="6" name="Espace réservé du pied de page 5">
            <a:extLst>
              <a:ext uri="{FF2B5EF4-FFF2-40B4-BE49-F238E27FC236}">
                <a16:creationId xmlns:a16="http://schemas.microsoft.com/office/drawing/2014/main" id="{6CFA395E-6F6C-2540-B106-361F4D7BB21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D97F590-5D63-2A4A-BE40-40DAB5D52A3F}"/>
              </a:ext>
            </a:extLst>
          </p:cNvPr>
          <p:cNvSpPr>
            <a:spLocks noGrp="1"/>
          </p:cNvSpPr>
          <p:nvPr>
            <p:ph type="sldNum" sz="quarter" idx="12"/>
          </p:nvPr>
        </p:nvSpPr>
        <p:spPr/>
        <p:txBody>
          <a:bodyPr/>
          <a:lstStyle/>
          <a:p>
            <a:fld id="{1462F9AE-4CDD-5B48-8C5D-BB65D5A80E1B}" type="slidenum">
              <a:rPr lang="fr-FR" smtClean="0"/>
              <a:t>‹N°›</a:t>
            </a:fld>
            <a:endParaRPr lang="fr-FR"/>
          </a:p>
        </p:txBody>
      </p:sp>
    </p:spTree>
    <p:extLst>
      <p:ext uri="{BB962C8B-B14F-4D97-AF65-F5344CB8AC3E}">
        <p14:creationId xmlns:p14="http://schemas.microsoft.com/office/powerpoint/2010/main" val="160158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1468860-00D5-384D-B559-226BA00C51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9CF0AE4A-849D-1D47-89E0-C8C0BB3DD0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0E0646E-265B-C64F-B2D6-A672D88D2A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D4AC5E-06F0-8448-9A8C-787BF26623BC}" type="datetimeFigureOut">
              <a:rPr lang="fr-FR" smtClean="0"/>
              <a:t>30/03/2020</a:t>
            </a:fld>
            <a:endParaRPr lang="fr-FR"/>
          </a:p>
        </p:txBody>
      </p:sp>
      <p:sp>
        <p:nvSpPr>
          <p:cNvPr id="5" name="Espace réservé du pied de page 4">
            <a:extLst>
              <a:ext uri="{FF2B5EF4-FFF2-40B4-BE49-F238E27FC236}">
                <a16:creationId xmlns:a16="http://schemas.microsoft.com/office/drawing/2014/main" id="{AA403E25-56FE-1644-A3C2-7631D5E5B7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ACC90BC3-775A-2C45-A842-A9A9D371AB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62F9AE-4CDD-5B48-8C5D-BB65D5A80E1B}" type="slidenum">
              <a:rPr lang="fr-FR" smtClean="0"/>
              <a:t>‹N°›</a:t>
            </a:fld>
            <a:endParaRPr lang="fr-FR"/>
          </a:p>
        </p:txBody>
      </p:sp>
    </p:spTree>
    <p:extLst>
      <p:ext uri="{BB962C8B-B14F-4D97-AF65-F5344CB8AC3E}">
        <p14:creationId xmlns:p14="http://schemas.microsoft.com/office/powerpoint/2010/main" val="395151791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3.tiff"/><Relationship Id="rId7" Type="http://schemas.openxmlformats.org/officeDocument/2006/relationships/image" Target="../media/image7.tiff"/><Relationship Id="rId2" Type="http://schemas.openxmlformats.org/officeDocument/2006/relationships/image" Target="../media/image2.tiff"/><Relationship Id="rId1" Type="http://schemas.openxmlformats.org/officeDocument/2006/relationships/slideLayout" Target="../slideLayouts/slideLayout2.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s>
</file>

<file path=ppt/slides/_rels/slide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E596A2F-F18A-C54B-A8CA-93E21AC7C9D0}"/>
              </a:ext>
            </a:extLst>
          </p:cNvPr>
          <p:cNvPicPr>
            <a:picLocks noChangeAspect="1"/>
          </p:cNvPicPr>
          <p:nvPr/>
        </p:nvPicPr>
        <p:blipFill rotWithShape="1">
          <a:blip r:embed="rId2"/>
          <a:srcRect l="9843"/>
          <a:stretch/>
        </p:blipFill>
        <p:spPr>
          <a:xfrm>
            <a:off x="20" y="10"/>
            <a:ext cx="4637226" cy="6857990"/>
          </a:xfrm>
          <a:prstGeom prst="rect">
            <a:avLst/>
          </a:prstGeom>
        </p:spPr>
      </p:pic>
      <p:sp>
        <p:nvSpPr>
          <p:cNvPr id="9" name="Rectangle 8">
            <a:extLst>
              <a:ext uri="{FF2B5EF4-FFF2-40B4-BE49-F238E27FC236}">
                <a16:creationId xmlns:a16="http://schemas.microsoft.com/office/drawing/2014/main" id="{B9951BD9-0868-4CDB-ACD6-9C4209B5E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E6CC32F-7FD5-C847-B1F9-F4313B266CC6}"/>
              </a:ext>
            </a:extLst>
          </p:cNvPr>
          <p:cNvSpPr>
            <a:spLocks noGrp="1"/>
          </p:cNvSpPr>
          <p:nvPr>
            <p:ph type="ctrTitle"/>
          </p:nvPr>
        </p:nvSpPr>
        <p:spPr>
          <a:xfrm>
            <a:off x="5277328" y="640082"/>
            <a:ext cx="6274591" cy="3351602"/>
          </a:xfrm>
        </p:spPr>
        <p:txBody>
          <a:bodyPr>
            <a:normAutofit/>
          </a:bodyPr>
          <a:lstStyle/>
          <a:p>
            <a:pPr algn="l"/>
            <a:r>
              <a:rPr lang="fr-FR">
                <a:solidFill>
                  <a:schemeClr val="bg1"/>
                </a:solidFill>
              </a:rPr>
              <a:t>La Belle personne</a:t>
            </a:r>
          </a:p>
        </p:txBody>
      </p:sp>
      <p:sp>
        <p:nvSpPr>
          <p:cNvPr id="3" name="Sous-titre 2">
            <a:extLst>
              <a:ext uri="{FF2B5EF4-FFF2-40B4-BE49-F238E27FC236}">
                <a16:creationId xmlns:a16="http://schemas.microsoft.com/office/drawing/2014/main" id="{6F8628A5-D6B8-9549-A92D-253F6292E522}"/>
              </a:ext>
            </a:extLst>
          </p:cNvPr>
          <p:cNvSpPr>
            <a:spLocks noGrp="1"/>
          </p:cNvSpPr>
          <p:nvPr>
            <p:ph type="subTitle" idx="1"/>
          </p:nvPr>
        </p:nvSpPr>
        <p:spPr>
          <a:xfrm>
            <a:off x="5277327" y="4156276"/>
            <a:ext cx="6274592" cy="2061645"/>
          </a:xfrm>
        </p:spPr>
        <p:txBody>
          <a:bodyPr>
            <a:normAutofit/>
          </a:bodyPr>
          <a:lstStyle/>
          <a:p>
            <a:pPr algn="l"/>
            <a:r>
              <a:rPr lang="fr-FR">
                <a:solidFill>
                  <a:schemeClr val="bg1"/>
                </a:solidFill>
              </a:rPr>
              <a:t>Une réécriture filmique de Christophe Honoré </a:t>
            </a:r>
          </a:p>
        </p:txBody>
      </p:sp>
    </p:spTree>
    <p:extLst>
      <p:ext uri="{BB962C8B-B14F-4D97-AF65-F5344CB8AC3E}">
        <p14:creationId xmlns:p14="http://schemas.microsoft.com/office/powerpoint/2010/main" val="24914879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7945A2-211F-634B-8D09-AF64CF9D9AF9}"/>
              </a:ext>
            </a:extLst>
          </p:cNvPr>
          <p:cNvSpPr>
            <a:spLocks noGrp="1"/>
          </p:cNvSpPr>
          <p:nvPr>
            <p:ph type="title"/>
          </p:nvPr>
        </p:nvSpPr>
        <p:spPr>
          <a:xfrm>
            <a:off x="1653363" y="365760"/>
            <a:ext cx="9367203" cy="1188720"/>
          </a:xfrm>
        </p:spPr>
        <p:txBody>
          <a:bodyPr>
            <a:normAutofit/>
          </a:bodyPr>
          <a:lstStyle/>
          <a:p>
            <a:r>
              <a:rPr lang="fr-FR"/>
              <a:t>La bienséance </a:t>
            </a:r>
          </a:p>
        </p:txBody>
      </p:sp>
      <p:sp>
        <p:nvSpPr>
          <p:cNvPr id="17" name="Freeform: Shape 16">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Espace réservé du contenu 2">
            <a:extLst>
              <a:ext uri="{FF2B5EF4-FFF2-40B4-BE49-F238E27FC236}">
                <a16:creationId xmlns:a16="http://schemas.microsoft.com/office/drawing/2014/main" id="{07D1F3EC-3D38-4D4D-8682-CB8078FBEA0C}"/>
              </a:ext>
            </a:extLst>
          </p:cNvPr>
          <p:cNvSpPr>
            <a:spLocks noGrp="1"/>
          </p:cNvSpPr>
          <p:nvPr>
            <p:ph idx="1"/>
          </p:nvPr>
        </p:nvSpPr>
        <p:spPr>
          <a:xfrm>
            <a:off x="1653363" y="2176272"/>
            <a:ext cx="9367204" cy="4041648"/>
          </a:xfrm>
        </p:spPr>
        <p:txBody>
          <a:bodyPr anchor="t">
            <a:normAutofit/>
          </a:bodyPr>
          <a:lstStyle/>
          <a:p>
            <a:r>
              <a:rPr lang="fr-FR" sz="2400"/>
              <a:t>La mort d’Otto </a:t>
            </a:r>
          </a:p>
          <a:p>
            <a:pPr marL="0" indent="0">
              <a:buNone/>
            </a:pPr>
            <a:endParaRPr lang="fr-FR" sz="2400"/>
          </a:p>
          <a:p>
            <a:pPr marL="0" indent="0">
              <a:buNone/>
            </a:pPr>
            <a:r>
              <a:rPr lang="fr-FR" sz="2400"/>
              <a:t>Ecart par rapport à l’esprit du roman.</a:t>
            </a:r>
          </a:p>
          <a:p>
            <a:pPr marL="0" indent="0">
              <a:buNone/>
            </a:pPr>
            <a:r>
              <a:rPr lang="fr-FR" sz="2400"/>
              <a:t>Cadavre et flaque de sang. </a:t>
            </a:r>
          </a:p>
          <a:p>
            <a:pPr marL="0" indent="0">
              <a:buNone/>
            </a:pPr>
            <a:r>
              <a:rPr lang="fr-FR" sz="2400"/>
              <a:t>Scène impossible au XVII + suicide inconcevable dans la pensée janséniste.</a:t>
            </a:r>
          </a:p>
        </p:txBody>
      </p:sp>
    </p:spTree>
    <p:extLst>
      <p:ext uri="{BB962C8B-B14F-4D97-AF65-F5344CB8AC3E}">
        <p14:creationId xmlns:p14="http://schemas.microsoft.com/office/powerpoint/2010/main" val="2050138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16">
            <a:extLst>
              <a:ext uri="{FF2B5EF4-FFF2-40B4-BE49-F238E27FC236}">
                <a16:creationId xmlns:a16="http://schemas.microsoft.com/office/drawing/2014/main" id="{B137817A-6E43-41BF-8F21-9349BDFD2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18">
            <a:extLst>
              <a:ext uri="{FF2B5EF4-FFF2-40B4-BE49-F238E27FC236}">
                <a16:creationId xmlns:a16="http://schemas.microsoft.com/office/drawing/2014/main" id="{B6EB78EB-A2E8-4932-AE5B-B1CDD24496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478"/>
          </a:xfrm>
          <a:prstGeom prst="rect">
            <a:avLst/>
          </a:prstGeom>
          <a:solidFill>
            <a:srgbClr val="40404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20">
            <a:extLst>
              <a:ext uri="{FF2B5EF4-FFF2-40B4-BE49-F238E27FC236}">
                <a16:creationId xmlns:a16="http://schemas.microsoft.com/office/drawing/2014/main" id="{79165BCC-1E0E-4BBB-80EC-7D632E894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8719566" cy="6858956"/>
          </a:xfrm>
          <a:custGeom>
            <a:avLst/>
            <a:gdLst>
              <a:gd name="connsiteX0" fmla="*/ 941070 w 8719566"/>
              <a:gd name="connsiteY0" fmla="*/ 0 h 6858956"/>
              <a:gd name="connsiteX1" fmla="*/ 4471386 w 8719566"/>
              <a:gd name="connsiteY1" fmla="*/ 0 h 6858956"/>
              <a:gd name="connsiteX2" fmla="*/ 5537614 w 8719566"/>
              <a:gd name="connsiteY2" fmla="*/ 0 h 6858956"/>
              <a:gd name="connsiteX3" fmla="*/ 5543191 w 8719566"/>
              <a:gd name="connsiteY3" fmla="*/ 0 h 6858956"/>
              <a:gd name="connsiteX4" fmla="*/ 8719566 w 8719566"/>
              <a:gd name="connsiteY4" fmla="*/ 6858478 h 6858956"/>
              <a:gd name="connsiteX5" fmla="*/ 7778275 w 8719566"/>
              <a:gd name="connsiteY5" fmla="*/ 6858478 h 6858956"/>
              <a:gd name="connsiteX6" fmla="*/ 7778496 w 8719566"/>
              <a:gd name="connsiteY6" fmla="*/ 6858956 h 6858956"/>
              <a:gd name="connsiteX7" fmla="*/ 353941 w 8719566"/>
              <a:gd name="connsiteY7" fmla="*/ 6858956 h 6858956"/>
              <a:gd name="connsiteX8" fmla="*/ 354201 w 8719566"/>
              <a:gd name="connsiteY8" fmla="*/ 6858394 h 6858956"/>
              <a:gd name="connsiteX9" fmla="*/ 0 w 8719566"/>
              <a:gd name="connsiteY9" fmla="*/ 6858394 h 6858956"/>
              <a:gd name="connsiteX10" fmla="*/ 0 w 8719566"/>
              <a:gd name="connsiteY10" fmla="*/ 478 h 6858956"/>
              <a:gd name="connsiteX11" fmla="*/ 941070 w 8719566"/>
              <a:gd name="connsiteY11" fmla="*/ 478 h 685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19566" h="6858956">
                <a:moveTo>
                  <a:pt x="941070" y="0"/>
                </a:moveTo>
                <a:lnTo>
                  <a:pt x="4471386" y="0"/>
                </a:lnTo>
                <a:lnTo>
                  <a:pt x="5537614" y="0"/>
                </a:lnTo>
                <a:lnTo>
                  <a:pt x="5543191" y="0"/>
                </a:lnTo>
                <a:lnTo>
                  <a:pt x="8719566" y="6858478"/>
                </a:lnTo>
                <a:lnTo>
                  <a:pt x="7778275" y="6858478"/>
                </a:lnTo>
                <a:lnTo>
                  <a:pt x="7778496" y="6858956"/>
                </a:lnTo>
                <a:lnTo>
                  <a:pt x="353941" y="6858956"/>
                </a:lnTo>
                <a:lnTo>
                  <a:pt x="354201" y="6858394"/>
                </a:lnTo>
                <a:lnTo>
                  <a:pt x="0" y="6858394"/>
                </a:lnTo>
                <a:lnTo>
                  <a:pt x="0" y="478"/>
                </a:lnTo>
                <a:lnTo>
                  <a:pt x="941070" y="478"/>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22">
            <a:extLst>
              <a:ext uri="{FF2B5EF4-FFF2-40B4-BE49-F238E27FC236}">
                <a16:creationId xmlns:a16="http://schemas.microsoft.com/office/drawing/2014/main" id="{4E666307-0E6C-46AF-A4C1-BD5DFC103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9392"/>
            <a:ext cx="8391456" cy="6528608"/>
          </a:xfrm>
          <a:custGeom>
            <a:avLst/>
            <a:gdLst>
              <a:gd name="connsiteX0" fmla="*/ 0 w 8391456"/>
              <a:gd name="connsiteY0" fmla="*/ 0 h 6528608"/>
              <a:gd name="connsiteX1" fmla="*/ 941070 w 8391456"/>
              <a:gd name="connsiteY1" fmla="*/ 0 h 6528608"/>
              <a:gd name="connsiteX2" fmla="*/ 2906170 w 8391456"/>
              <a:gd name="connsiteY2" fmla="*/ 0 h 6528608"/>
              <a:gd name="connsiteX3" fmla="*/ 3847240 w 8391456"/>
              <a:gd name="connsiteY3" fmla="*/ 0 h 6528608"/>
              <a:gd name="connsiteX4" fmla="*/ 3940000 w 8391456"/>
              <a:gd name="connsiteY4" fmla="*/ 0 h 6528608"/>
              <a:gd name="connsiteX5" fmla="*/ 4411669 w 8391456"/>
              <a:gd name="connsiteY5" fmla="*/ 0 h 6528608"/>
              <a:gd name="connsiteX6" fmla="*/ 4881070 w 8391456"/>
              <a:gd name="connsiteY6" fmla="*/ 0 h 6528608"/>
              <a:gd name="connsiteX7" fmla="*/ 5352739 w 8391456"/>
              <a:gd name="connsiteY7" fmla="*/ 0 h 6528608"/>
              <a:gd name="connsiteX8" fmla="*/ 8391456 w 8391456"/>
              <a:gd name="connsiteY8" fmla="*/ 6528607 h 6528608"/>
              <a:gd name="connsiteX9" fmla="*/ 8056939 w 8391456"/>
              <a:gd name="connsiteY9" fmla="*/ 6528607 h 6528608"/>
              <a:gd name="connsiteX10" fmla="*/ 8056939 w 8391456"/>
              <a:gd name="connsiteY10" fmla="*/ 6528608 h 6528608"/>
              <a:gd name="connsiteX11" fmla="*/ 7115869 w 8391456"/>
              <a:gd name="connsiteY11" fmla="*/ 6528608 h 6528608"/>
              <a:gd name="connsiteX12" fmla="*/ 1516577 w 8391456"/>
              <a:gd name="connsiteY12" fmla="*/ 6528608 h 6528608"/>
              <a:gd name="connsiteX13" fmla="*/ 575507 w 8391456"/>
              <a:gd name="connsiteY13" fmla="*/ 6528608 h 6528608"/>
              <a:gd name="connsiteX14" fmla="*/ 575737 w 8391456"/>
              <a:gd name="connsiteY14" fmla="*/ 6528115 h 6528608"/>
              <a:gd name="connsiteX15" fmla="*/ 0 w 8391456"/>
              <a:gd name="connsiteY15" fmla="*/ 6528115 h 652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91456" h="6528608">
                <a:moveTo>
                  <a:pt x="0" y="0"/>
                </a:moveTo>
                <a:lnTo>
                  <a:pt x="941070" y="0"/>
                </a:lnTo>
                <a:lnTo>
                  <a:pt x="2906170" y="0"/>
                </a:lnTo>
                <a:lnTo>
                  <a:pt x="3847240" y="0"/>
                </a:lnTo>
                <a:lnTo>
                  <a:pt x="3940000" y="0"/>
                </a:lnTo>
                <a:lnTo>
                  <a:pt x="4411669" y="0"/>
                </a:lnTo>
                <a:lnTo>
                  <a:pt x="4881070" y="0"/>
                </a:lnTo>
                <a:lnTo>
                  <a:pt x="5352739" y="0"/>
                </a:lnTo>
                <a:lnTo>
                  <a:pt x="8391456" y="6528607"/>
                </a:lnTo>
                <a:lnTo>
                  <a:pt x="8056939" y="6528607"/>
                </a:lnTo>
                <a:lnTo>
                  <a:pt x="8056939" y="6528608"/>
                </a:lnTo>
                <a:lnTo>
                  <a:pt x="7115869" y="6528608"/>
                </a:lnTo>
                <a:lnTo>
                  <a:pt x="1516577" y="6528608"/>
                </a:lnTo>
                <a:lnTo>
                  <a:pt x="575507" y="6528608"/>
                </a:lnTo>
                <a:lnTo>
                  <a:pt x="575737" y="6528115"/>
                </a:lnTo>
                <a:lnTo>
                  <a:pt x="0" y="6528115"/>
                </a:lnTo>
                <a:close/>
              </a:path>
            </a:pathLst>
          </a:custGeom>
          <a:solidFill>
            <a:srgbClr val="3E485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24">
            <a:extLst>
              <a:ext uri="{FF2B5EF4-FFF2-40B4-BE49-F238E27FC236}">
                <a16:creationId xmlns:a16="http://schemas.microsoft.com/office/drawing/2014/main" id="{DC9CF60B-33B1-406C-8706-EA1E068BC4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5258"/>
            <a:ext cx="8139513" cy="6322742"/>
          </a:xfrm>
          <a:custGeom>
            <a:avLst/>
            <a:gdLst>
              <a:gd name="connsiteX0" fmla="*/ 0 w 8139513"/>
              <a:gd name="connsiteY0" fmla="*/ 0 h 6322742"/>
              <a:gd name="connsiteX1" fmla="*/ 941070 w 8139513"/>
              <a:gd name="connsiteY1" fmla="*/ 0 h 6322742"/>
              <a:gd name="connsiteX2" fmla="*/ 2797519 w 8139513"/>
              <a:gd name="connsiteY2" fmla="*/ 0 h 6322742"/>
              <a:gd name="connsiteX3" fmla="*/ 3738589 w 8139513"/>
              <a:gd name="connsiteY3" fmla="*/ 0 h 6322742"/>
              <a:gd name="connsiteX4" fmla="*/ 3798749 w 8139513"/>
              <a:gd name="connsiteY4" fmla="*/ 0 h 6322742"/>
              <a:gd name="connsiteX5" fmla="*/ 4255545 w 8139513"/>
              <a:gd name="connsiteY5" fmla="*/ 0 h 6322742"/>
              <a:gd name="connsiteX6" fmla="*/ 4739819 w 8139513"/>
              <a:gd name="connsiteY6" fmla="*/ 0 h 6322742"/>
              <a:gd name="connsiteX7" fmla="*/ 5196615 w 8139513"/>
              <a:gd name="connsiteY7" fmla="*/ 0 h 6322742"/>
              <a:gd name="connsiteX8" fmla="*/ 8139513 w 8139513"/>
              <a:gd name="connsiteY8" fmla="*/ 6322741 h 6322742"/>
              <a:gd name="connsiteX9" fmla="*/ 7815544 w 8139513"/>
              <a:gd name="connsiteY9" fmla="*/ 6322741 h 6322742"/>
              <a:gd name="connsiteX10" fmla="*/ 7815544 w 8139513"/>
              <a:gd name="connsiteY10" fmla="*/ 6322742 h 6322742"/>
              <a:gd name="connsiteX11" fmla="*/ 6874474 w 8139513"/>
              <a:gd name="connsiteY11" fmla="*/ 6322742 h 6322742"/>
              <a:gd name="connsiteX12" fmla="*/ 1481419 w 8139513"/>
              <a:gd name="connsiteY12" fmla="*/ 6322742 h 6322742"/>
              <a:gd name="connsiteX13" fmla="*/ 540349 w 8139513"/>
              <a:gd name="connsiteY13" fmla="*/ 6322742 h 6322742"/>
              <a:gd name="connsiteX14" fmla="*/ 540571 w 8139513"/>
              <a:gd name="connsiteY14" fmla="*/ 6322264 h 6322742"/>
              <a:gd name="connsiteX15" fmla="*/ 0 w 8139513"/>
              <a:gd name="connsiteY15" fmla="*/ 6322264 h 632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9513" h="6322742">
                <a:moveTo>
                  <a:pt x="0" y="0"/>
                </a:moveTo>
                <a:lnTo>
                  <a:pt x="941070" y="0"/>
                </a:lnTo>
                <a:lnTo>
                  <a:pt x="2797519" y="0"/>
                </a:lnTo>
                <a:lnTo>
                  <a:pt x="3738589" y="0"/>
                </a:lnTo>
                <a:lnTo>
                  <a:pt x="3798749" y="0"/>
                </a:lnTo>
                <a:lnTo>
                  <a:pt x="4255545" y="0"/>
                </a:lnTo>
                <a:lnTo>
                  <a:pt x="4739819" y="0"/>
                </a:lnTo>
                <a:lnTo>
                  <a:pt x="5196615" y="0"/>
                </a:lnTo>
                <a:lnTo>
                  <a:pt x="8139513" y="6322741"/>
                </a:lnTo>
                <a:lnTo>
                  <a:pt x="7815544" y="6322741"/>
                </a:lnTo>
                <a:lnTo>
                  <a:pt x="7815544" y="6322742"/>
                </a:lnTo>
                <a:lnTo>
                  <a:pt x="6874474" y="6322742"/>
                </a:lnTo>
                <a:lnTo>
                  <a:pt x="1481419" y="6322742"/>
                </a:lnTo>
                <a:lnTo>
                  <a:pt x="540349" y="6322742"/>
                </a:lnTo>
                <a:lnTo>
                  <a:pt x="540571" y="6322264"/>
                </a:lnTo>
                <a:lnTo>
                  <a:pt x="0" y="6322264"/>
                </a:lnTo>
                <a:close/>
              </a:path>
            </a:pathLst>
          </a:custGeom>
          <a:solidFill>
            <a:srgbClr val="3E485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975E72FF-DEF2-544C-84C6-2CB2A8F63D19}"/>
              </a:ext>
            </a:extLst>
          </p:cNvPr>
          <p:cNvSpPr>
            <a:spLocks noGrp="1"/>
          </p:cNvSpPr>
          <p:nvPr>
            <p:ph type="title"/>
          </p:nvPr>
        </p:nvSpPr>
        <p:spPr>
          <a:xfrm>
            <a:off x="838200" y="914400"/>
            <a:ext cx="4582868" cy="1252728"/>
          </a:xfrm>
        </p:spPr>
        <p:txBody>
          <a:bodyPr>
            <a:normAutofit/>
          </a:bodyPr>
          <a:lstStyle/>
          <a:p>
            <a:r>
              <a:rPr lang="fr-FR" sz="4100">
                <a:solidFill>
                  <a:srgbClr val="FFFFFF"/>
                </a:solidFill>
              </a:rPr>
              <a:t>La relation Junie / Nemours</a:t>
            </a:r>
          </a:p>
        </p:txBody>
      </p:sp>
      <p:sp>
        <p:nvSpPr>
          <p:cNvPr id="3" name="Espace réservé du contenu 2">
            <a:extLst>
              <a:ext uri="{FF2B5EF4-FFF2-40B4-BE49-F238E27FC236}">
                <a16:creationId xmlns:a16="http://schemas.microsoft.com/office/drawing/2014/main" id="{F60C745F-7D72-9048-A87E-2EF53E6076D2}"/>
              </a:ext>
            </a:extLst>
          </p:cNvPr>
          <p:cNvSpPr>
            <a:spLocks noGrp="1"/>
          </p:cNvSpPr>
          <p:nvPr>
            <p:ph idx="1"/>
          </p:nvPr>
        </p:nvSpPr>
        <p:spPr>
          <a:xfrm>
            <a:off x="838200" y="2542032"/>
            <a:ext cx="5346940" cy="3538728"/>
          </a:xfrm>
        </p:spPr>
        <p:txBody>
          <a:bodyPr anchor="t">
            <a:normAutofit/>
          </a:bodyPr>
          <a:lstStyle/>
          <a:p>
            <a:pPr marL="0" indent="0">
              <a:buNone/>
            </a:pPr>
            <a:r>
              <a:rPr lang="fr-FR" sz="2000">
                <a:solidFill>
                  <a:srgbClr val="FFFFFE"/>
                </a:solidFill>
              </a:rPr>
              <a:t>Bienséance morale : Elle est réinterprétée dans le film.</a:t>
            </a:r>
          </a:p>
          <a:p>
            <a:pPr marL="0" indent="0">
              <a:buNone/>
            </a:pPr>
            <a:r>
              <a:rPr lang="fr-FR" sz="2000">
                <a:solidFill>
                  <a:srgbClr val="FFFFFE"/>
                </a:solidFill>
              </a:rPr>
              <a:t>Dans le roman, à la fin, Mme de Clèves refuse de revenir à la cour, attitude malséante.</a:t>
            </a:r>
          </a:p>
          <a:p>
            <a:pPr marL="0" indent="0">
              <a:buNone/>
            </a:pPr>
            <a:r>
              <a:rPr lang="fr-FR" sz="2000">
                <a:solidFill>
                  <a:srgbClr val="FFFFFE"/>
                </a:solidFill>
              </a:rPr>
              <a:t>Dans le film, la relation Junie/Nemours transgresse le rapport normal élève / professeur. C’est ce qui conditionne la fin : Même Otto mort, elle n’a pas le droit d’aimer Nemours. Dimension sociale de ce refus. </a:t>
            </a:r>
          </a:p>
        </p:txBody>
      </p:sp>
      <p:pic>
        <p:nvPicPr>
          <p:cNvPr id="4" name="Image 3">
            <a:extLst>
              <a:ext uri="{FF2B5EF4-FFF2-40B4-BE49-F238E27FC236}">
                <a16:creationId xmlns:a16="http://schemas.microsoft.com/office/drawing/2014/main" id="{9B6BD18F-B60D-D548-8509-422D7B448A7C}"/>
              </a:ext>
            </a:extLst>
          </p:cNvPr>
          <p:cNvPicPr>
            <a:picLocks noChangeAspect="1"/>
          </p:cNvPicPr>
          <p:nvPr/>
        </p:nvPicPr>
        <p:blipFill>
          <a:blip r:embed="rId2"/>
          <a:stretch>
            <a:fillRect/>
          </a:stretch>
        </p:blipFill>
        <p:spPr>
          <a:xfrm>
            <a:off x="7815533" y="1311586"/>
            <a:ext cx="3966394" cy="2647567"/>
          </a:xfrm>
          <a:prstGeom prst="rect">
            <a:avLst/>
          </a:prstGeom>
        </p:spPr>
      </p:pic>
    </p:spTree>
    <p:extLst>
      <p:ext uri="{BB962C8B-B14F-4D97-AF65-F5344CB8AC3E}">
        <p14:creationId xmlns:p14="http://schemas.microsoft.com/office/powerpoint/2010/main" val="563176130"/>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C32DEB-EC4E-3E49-B4F0-56086B5A3294}"/>
              </a:ext>
            </a:extLst>
          </p:cNvPr>
          <p:cNvSpPr>
            <a:spLocks noGrp="1"/>
          </p:cNvSpPr>
          <p:nvPr>
            <p:ph type="title"/>
          </p:nvPr>
        </p:nvSpPr>
        <p:spPr/>
        <p:txBody>
          <a:bodyPr/>
          <a:lstStyle/>
          <a:p>
            <a:r>
              <a:rPr lang="fr-FR" dirty="0"/>
              <a:t>Le titre ? </a:t>
            </a:r>
          </a:p>
        </p:txBody>
      </p:sp>
      <p:sp>
        <p:nvSpPr>
          <p:cNvPr id="3" name="Espace réservé du contenu 2">
            <a:extLst>
              <a:ext uri="{FF2B5EF4-FFF2-40B4-BE49-F238E27FC236}">
                <a16:creationId xmlns:a16="http://schemas.microsoft.com/office/drawing/2014/main" id="{0C147384-6BC1-9C40-B356-E18FB0320C66}"/>
              </a:ext>
            </a:extLst>
          </p:cNvPr>
          <p:cNvSpPr>
            <a:spLocks noGrp="1"/>
          </p:cNvSpPr>
          <p:nvPr>
            <p:ph idx="1"/>
          </p:nvPr>
        </p:nvSpPr>
        <p:spPr/>
        <p:txBody>
          <a:bodyPr/>
          <a:lstStyle/>
          <a:p>
            <a:pPr marL="0" indent="0">
              <a:buNone/>
            </a:pPr>
            <a:endParaRPr lang="fr-FR" dirty="0"/>
          </a:p>
        </p:txBody>
      </p:sp>
      <p:sp>
        <p:nvSpPr>
          <p:cNvPr id="4" name="Rectangle 3">
            <a:extLst>
              <a:ext uri="{FF2B5EF4-FFF2-40B4-BE49-F238E27FC236}">
                <a16:creationId xmlns:a16="http://schemas.microsoft.com/office/drawing/2014/main" id="{D537398F-E1EC-7544-AA7C-ECBDFA28B53A}"/>
              </a:ext>
            </a:extLst>
          </p:cNvPr>
          <p:cNvSpPr/>
          <p:nvPr/>
        </p:nvSpPr>
        <p:spPr>
          <a:xfrm>
            <a:off x="3146057" y="2967335"/>
            <a:ext cx="5899885" cy="923330"/>
          </a:xfrm>
          <a:prstGeom prst="rect">
            <a:avLst/>
          </a:prstGeom>
          <a:noFill/>
        </p:spPr>
        <p:txBody>
          <a:bodyPr wrap="none" lIns="91440" tIns="45720" rIns="91440" bIns="45720">
            <a:spAutoFit/>
          </a:bodyPr>
          <a:lstStyle/>
          <a:p>
            <a:pPr algn="ctr"/>
            <a:r>
              <a:rPr lang="fr-FR" sz="5400" b="0" cap="none" spc="0" dirty="0">
                <a:ln w="0"/>
                <a:solidFill>
                  <a:schemeClr val="accent1"/>
                </a:solidFill>
                <a:effectLst>
                  <a:outerShdw blurRad="38100" dist="25400" dir="5400000" algn="ctr" rotWithShape="0">
                    <a:srgbClr val="6E747A">
                      <a:alpha val="43000"/>
                    </a:srgbClr>
                  </a:outerShdw>
                </a:effectLst>
              </a:rPr>
              <a:t>LA BELLE PERSONNE</a:t>
            </a:r>
          </a:p>
        </p:txBody>
      </p:sp>
    </p:spTree>
    <p:extLst>
      <p:ext uri="{BB962C8B-B14F-4D97-AF65-F5344CB8AC3E}">
        <p14:creationId xmlns:p14="http://schemas.microsoft.com/office/powerpoint/2010/main" val="1835230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Espace réservé du contenu 2">
            <a:extLst>
              <a:ext uri="{FF2B5EF4-FFF2-40B4-BE49-F238E27FC236}">
                <a16:creationId xmlns:a16="http://schemas.microsoft.com/office/drawing/2014/main" id="{1A4F0EF6-BDD1-7D43-8457-75EA04514D2A}"/>
              </a:ext>
            </a:extLst>
          </p:cNvPr>
          <p:cNvSpPr>
            <a:spLocks noGrp="1"/>
          </p:cNvSpPr>
          <p:nvPr>
            <p:ph idx="1"/>
          </p:nvPr>
        </p:nvSpPr>
        <p:spPr>
          <a:xfrm>
            <a:off x="1653363" y="2176272"/>
            <a:ext cx="9367204" cy="4041648"/>
          </a:xfrm>
        </p:spPr>
        <p:txBody>
          <a:bodyPr anchor="t">
            <a:normAutofit/>
          </a:bodyPr>
          <a:lstStyle/>
          <a:p>
            <a:pPr marL="0" indent="0">
              <a:buNone/>
            </a:pPr>
            <a:r>
              <a:rPr lang="fr-FR" sz="2200"/>
              <a:t>Dans le roman, le GN « belle personne » est utilisé plusieurs fois pour désigner l’apparence des gens de la cour.</a:t>
            </a:r>
          </a:p>
          <a:p>
            <a:pPr marL="0" indent="0">
              <a:buNone/>
            </a:pPr>
            <a:endParaRPr lang="fr-FR" sz="2200"/>
          </a:p>
          <a:p>
            <a:pPr marL="0" indent="0">
              <a:buNone/>
            </a:pPr>
            <a:r>
              <a:rPr lang="fr-FR" sz="2200"/>
              <a:t>A notre époque, forte connotation morale à cette expression.</a:t>
            </a:r>
          </a:p>
          <a:p>
            <a:pPr marL="0" indent="0">
              <a:buNone/>
            </a:pPr>
            <a:endParaRPr lang="fr-FR" sz="2200"/>
          </a:p>
          <a:p>
            <a:pPr marL="0" indent="0">
              <a:buNone/>
            </a:pPr>
            <a:r>
              <a:rPr lang="fr-FR" sz="2200"/>
              <a:t>Le film invite à juger moralement les personnages.</a:t>
            </a:r>
          </a:p>
          <a:p>
            <a:pPr marL="0" indent="0">
              <a:buNone/>
            </a:pPr>
            <a:r>
              <a:rPr lang="fr-FR" sz="2200"/>
              <a:t>JUNIE = prénom d’une héroïne vertueuse de Racine (Britannicus)</a:t>
            </a:r>
          </a:p>
          <a:p>
            <a:pPr marL="0" indent="0">
              <a:buNone/>
            </a:pPr>
            <a:r>
              <a:rPr lang="fr-FR" sz="2200"/>
              <a:t>Dans le film, c’est plus la recherche d’absolu qui guide Junie, que celle de la vertu. Quête d’un amour absolu propre à l’adolescence. Elle a peur que l’amour de Nemours s’affadisse. </a:t>
            </a:r>
          </a:p>
        </p:txBody>
      </p:sp>
    </p:spTree>
    <p:extLst>
      <p:ext uri="{BB962C8B-B14F-4D97-AF65-F5344CB8AC3E}">
        <p14:creationId xmlns:p14="http://schemas.microsoft.com/office/powerpoint/2010/main" val="2707692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137817A-6E43-41BF-8F21-9349BDFD2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6EB78EB-A2E8-4932-AE5B-B1CDD24496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478"/>
          </a:xfrm>
          <a:prstGeom prst="rect">
            <a:avLst/>
          </a:prstGeom>
          <a:solidFill>
            <a:srgbClr val="40404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79165BCC-1E0E-4BBB-80EC-7D632E894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8719566" cy="6858956"/>
          </a:xfrm>
          <a:custGeom>
            <a:avLst/>
            <a:gdLst>
              <a:gd name="connsiteX0" fmla="*/ 941070 w 8719566"/>
              <a:gd name="connsiteY0" fmla="*/ 0 h 6858956"/>
              <a:gd name="connsiteX1" fmla="*/ 4471386 w 8719566"/>
              <a:gd name="connsiteY1" fmla="*/ 0 h 6858956"/>
              <a:gd name="connsiteX2" fmla="*/ 5537614 w 8719566"/>
              <a:gd name="connsiteY2" fmla="*/ 0 h 6858956"/>
              <a:gd name="connsiteX3" fmla="*/ 5543191 w 8719566"/>
              <a:gd name="connsiteY3" fmla="*/ 0 h 6858956"/>
              <a:gd name="connsiteX4" fmla="*/ 8719566 w 8719566"/>
              <a:gd name="connsiteY4" fmla="*/ 6858478 h 6858956"/>
              <a:gd name="connsiteX5" fmla="*/ 7778275 w 8719566"/>
              <a:gd name="connsiteY5" fmla="*/ 6858478 h 6858956"/>
              <a:gd name="connsiteX6" fmla="*/ 7778496 w 8719566"/>
              <a:gd name="connsiteY6" fmla="*/ 6858956 h 6858956"/>
              <a:gd name="connsiteX7" fmla="*/ 353941 w 8719566"/>
              <a:gd name="connsiteY7" fmla="*/ 6858956 h 6858956"/>
              <a:gd name="connsiteX8" fmla="*/ 354201 w 8719566"/>
              <a:gd name="connsiteY8" fmla="*/ 6858394 h 6858956"/>
              <a:gd name="connsiteX9" fmla="*/ 0 w 8719566"/>
              <a:gd name="connsiteY9" fmla="*/ 6858394 h 6858956"/>
              <a:gd name="connsiteX10" fmla="*/ 0 w 8719566"/>
              <a:gd name="connsiteY10" fmla="*/ 478 h 6858956"/>
              <a:gd name="connsiteX11" fmla="*/ 941070 w 8719566"/>
              <a:gd name="connsiteY11" fmla="*/ 478 h 685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19566" h="6858956">
                <a:moveTo>
                  <a:pt x="941070" y="0"/>
                </a:moveTo>
                <a:lnTo>
                  <a:pt x="4471386" y="0"/>
                </a:lnTo>
                <a:lnTo>
                  <a:pt x="5537614" y="0"/>
                </a:lnTo>
                <a:lnTo>
                  <a:pt x="5543191" y="0"/>
                </a:lnTo>
                <a:lnTo>
                  <a:pt x="8719566" y="6858478"/>
                </a:lnTo>
                <a:lnTo>
                  <a:pt x="7778275" y="6858478"/>
                </a:lnTo>
                <a:lnTo>
                  <a:pt x="7778496" y="6858956"/>
                </a:lnTo>
                <a:lnTo>
                  <a:pt x="353941" y="6858956"/>
                </a:lnTo>
                <a:lnTo>
                  <a:pt x="354201" y="6858394"/>
                </a:lnTo>
                <a:lnTo>
                  <a:pt x="0" y="6858394"/>
                </a:lnTo>
                <a:lnTo>
                  <a:pt x="0" y="478"/>
                </a:lnTo>
                <a:lnTo>
                  <a:pt x="941070" y="478"/>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E666307-0E6C-46AF-A4C1-BD5DFC103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9392"/>
            <a:ext cx="8391456" cy="6528608"/>
          </a:xfrm>
          <a:custGeom>
            <a:avLst/>
            <a:gdLst>
              <a:gd name="connsiteX0" fmla="*/ 0 w 8391456"/>
              <a:gd name="connsiteY0" fmla="*/ 0 h 6528608"/>
              <a:gd name="connsiteX1" fmla="*/ 941070 w 8391456"/>
              <a:gd name="connsiteY1" fmla="*/ 0 h 6528608"/>
              <a:gd name="connsiteX2" fmla="*/ 2906170 w 8391456"/>
              <a:gd name="connsiteY2" fmla="*/ 0 h 6528608"/>
              <a:gd name="connsiteX3" fmla="*/ 3847240 w 8391456"/>
              <a:gd name="connsiteY3" fmla="*/ 0 h 6528608"/>
              <a:gd name="connsiteX4" fmla="*/ 3940000 w 8391456"/>
              <a:gd name="connsiteY4" fmla="*/ 0 h 6528608"/>
              <a:gd name="connsiteX5" fmla="*/ 4411669 w 8391456"/>
              <a:gd name="connsiteY5" fmla="*/ 0 h 6528608"/>
              <a:gd name="connsiteX6" fmla="*/ 4881070 w 8391456"/>
              <a:gd name="connsiteY6" fmla="*/ 0 h 6528608"/>
              <a:gd name="connsiteX7" fmla="*/ 5352739 w 8391456"/>
              <a:gd name="connsiteY7" fmla="*/ 0 h 6528608"/>
              <a:gd name="connsiteX8" fmla="*/ 8391456 w 8391456"/>
              <a:gd name="connsiteY8" fmla="*/ 6528607 h 6528608"/>
              <a:gd name="connsiteX9" fmla="*/ 8056939 w 8391456"/>
              <a:gd name="connsiteY9" fmla="*/ 6528607 h 6528608"/>
              <a:gd name="connsiteX10" fmla="*/ 8056939 w 8391456"/>
              <a:gd name="connsiteY10" fmla="*/ 6528608 h 6528608"/>
              <a:gd name="connsiteX11" fmla="*/ 7115869 w 8391456"/>
              <a:gd name="connsiteY11" fmla="*/ 6528608 h 6528608"/>
              <a:gd name="connsiteX12" fmla="*/ 1516577 w 8391456"/>
              <a:gd name="connsiteY12" fmla="*/ 6528608 h 6528608"/>
              <a:gd name="connsiteX13" fmla="*/ 575507 w 8391456"/>
              <a:gd name="connsiteY13" fmla="*/ 6528608 h 6528608"/>
              <a:gd name="connsiteX14" fmla="*/ 575737 w 8391456"/>
              <a:gd name="connsiteY14" fmla="*/ 6528115 h 6528608"/>
              <a:gd name="connsiteX15" fmla="*/ 0 w 8391456"/>
              <a:gd name="connsiteY15" fmla="*/ 6528115 h 652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391456" h="6528608">
                <a:moveTo>
                  <a:pt x="0" y="0"/>
                </a:moveTo>
                <a:lnTo>
                  <a:pt x="941070" y="0"/>
                </a:lnTo>
                <a:lnTo>
                  <a:pt x="2906170" y="0"/>
                </a:lnTo>
                <a:lnTo>
                  <a:pt x="3847240" y="0"/>
                </a:lnTo>
                <a:lnTo>
                  <a:pt x="3940000" y="0"/>
                </a:lnTo>
                <a:lnTo>
                  <a:pt x="4411669" y="0"/>
                </a:lnTo>
                <a:lnTo>
                  <a:pt x="4881070" y="0"/>
                </a:lnTo>
                <a:lnTo>
                  <a:pt x="5352739" y="0"/>
                </a:lnTo>
                <a:lnTo>
                  <a:pt x="8391456" y="6528607"/>
                </a:lnTo>
                <a:lnTo>
                  <a:pt x="8056939" y="6528607"/>
                </a:lnTo>
                <a:lnTo>
                  <a:pt x="8056939" y="6528608"/>
                </a:lnTo>
                <a:lnTo>
                  <a:pt x="7115869" y="6528608"/>
                </a:lnTo>
                <a:lnTo>
                  <a:pt x="1516577" y="6528608"/>
                </a:lnTo>
                <a:lnTo>
                  <a:pt x="575507" y="6528608"/>
                </a:lnTo>
                <a:lnTo>
                  <a:pt x="575737" y="6528115"/>
                </a:lnTo>
                <a:lnTo>
                  <a:pt x="0" y="6528115"/>
                </a:lnTo>
                <a:close/>
              </a:path>
            </a:pathLst>
          </a:custGeom>
          <a:solidFill>
            <a:srgbClr val="3E566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DC9CF60B-33B1-406C-8706-EA1E068BC4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5258"/>
            <a:ext cx="8139513" cy="6322742"/>
          </a:xfrm>
          <a:custGeom>
            <a:avLst/>
            <a:gdLst>
              <a:gd name="connsiteX0" fmla="*/ 0 w 8139513"/>
              <a:gd name="connsiteY0" fmla="*/ 0 h 6322742"/>
              <a:gd name="connsiteX1" fmla="*/ 941070 w 8139513"/>
              <a:gd name="connsiteY1" fmla="*/ 0 h 6322742"/>
              <a:gd name="connsiteX2" fmla="*/ 2797519 w 8139513"/>
              <a:gd name="connsiteY2" fmla="*/ 0 h 6322742"/>
              <a:gd name="connsiteX3" fmla="*/ 3738589 w 8139513"/>
              <a:gd name="connsiteY3" fmla="*/ 0 h 6322742"/>
              <a:gd name="connsiteX4" fmla="*/ 3798749 w 8139513"/>
              <a:gd name="connsiteY4" fmla="*/ 0 h 6322742"/>
              <a:gd name="connsiteX5" fmla="*/ 4255545 w 8139513"/>
              <a:gd name="connsiteY5" fmla="*/ 0 h 6322742"/>
              <a:gd name="connsiteX6" fmla="*/ 4739819 w 8139513"/>
              <a:gd name="connsiteY6" fmla="*/ 0 h 6322742"/>
              <a:gd name="connsiteX7" fmla="*/ 5196615 w 8139513"/>
              <a:gd name="connsiteY7" fmla="*/ 0 h 6322742"/>
              <a:gd name="connsiteX8" fmla="*/ 8139513 w 8139513"/>
              <a:gd name="connsiteY8" fmla="*/ 6322741 h 6322742"/>
              <a:gd name="connsiteX9" fmla="*/ 7815544 w 8139513"/>
              <a:gd name="connsiteY9" fmla="*/ 6322741 h 6322742"/>
              <a:gd name="connsiteX10" fmla="*/ 7815544 w 8139513"/>
              <a:gd name="connsiteY10" fmla="*/ 6322742 h 6322742"/>
              <a:gd name="connsiteX11" fmla="*/ 6874474 w 8139513"/>
              <a:gd name="connsiteY11" fmla="*/ 6322742 h 6322742"/>
              <a:gd name="connsiteX12" fmla="*/ 1481419 w 8139513"/>
              <a:gd name="connsiteY12" fmla="*/ 6322742 h 6322742"/>
              <a:gd name="connsiteX13" fmla="*/ 540349 w 8139513"/>
              <a:gd name="connsiteY13" fmla="*/ 6322742 h 6322742"/>
              <a:gd name="connsiteX14" fmla="*/ 540571 w 8139513"/>
              <a:gd name="connsiteY14" fmla="*/ 6322264 h 6322742"/>
              <a:gd name="connsiteX15" fmla="*/ 0 w 8139513"/>
              <a:gd name="connsiteY15" fmla="*/ 6322264 h 632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9513" h="6322742">
                <a:moveTo>
                  <a:pt x="0" y="0"/>
                </a:moveTo>
                <a:lnTo>
                  <a:pt x="941070" y="0"/>
                </a:lnTo>
                <a:lnTo>
                  <a:pt x="2797519" y="0"/>
                </a:lnTo>
                <a:lnTo>
                  <a:pt x="3738589" y="0"/>
                </a:lnTo>
                <a:lnTo>
                  <a:pt x="3798749" y="0"/>
                </a:lnTo>
                <a:lnTo>
                  <a:pt x="4255545" y="0"/>
                </a:lnTo>
                <a:lnTo>
                  <a:pt x="4739819" y="0"/>
                </a:lnTo>
                <a:lnTo>
                  <a:pt x="5196615" y="0"/>
                </a:lnTo>
                <a:lnTo>
                  <a:pt x="8139513" y="6322741"/>
                </a:lnTo>
                <a:lnTo>
                  <a:pt x="7815544" y="6322741"/>
                </a:lnTo>
                <a:lnTo>
                  <a:pt x="7815544" y="6322742"/>
                </a:lnTo>
                <a:lnTo>
                  <a:pt x="6874474" y="6322742"/>
                </a:lnTo>
                <a:lnTo>
                  <a:pt x="1481419" y="6322742"/>
                </a:lnTo>
                <a:lnTo>
                  <a:pt x="540349" y="6322742"/>
                </a:lnTo>
                <a:lnTo>
                  <a:pt x="540571" y="6322264"/>
                </a:lnTo>
                <a:lnTo>
                  <a:pt x="0" y="6322264"/>
                </a:lnTo>
                <a:close/>
              </a:path>
            </a:pathLst>
          </a:custGeom>
          <a:solidFill>
            <a:srgbClr val="3E56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D44B3883-E089-5643-8189-9B1FC252DBAD}"/>
              </a:ext>
            </a:extLst>
          </p:cNvPr>
          <p:cNvSpPr>
            <a:spLocks noGrp="1"/>
          </p:cNvSpPr>
          <p:nvPr>
            <p:ph type="title"/>
          </p:nvPr>
        </p:nvSpPr>
        <p:spPr>
          <a:xfrm>
            <a:off x="1" y="914400"/>
            <a:ext cx="5966014" cy="1252728"/>
          </a:xfrm>
        </p:spPr>
        <p:txBody>
          <a:bodyPr>
            <a:normAutofit/>
          </a:bodyPr>
          <a:lstStyle/>
          <a:p>
            <a:r>
              <a:rPr lang="fr-FR" sz="3400" dirty="0">
                <a:solidFill>
                  <a:srgbClr val="FFFFFF"/>
                </a:solidFill>
              </a:rPr>
              <a:t>Interview de Christophe Honoré </a:t>
            </a:r>
          </a:p>
        </p:txBody>
      </p:sp>
      <p:sp>
        <p:nvSpPr>
          <p:cNvPr id="3" name="Espace réservé du contenu 2">
            <a:extLst>
              <a:ext uri="{FF2B5EF4-FFF2-40B4-BE49-F238E27FC236}">
                <a16:creationId xmlns:a16="http://schemas.microsoft.com/office/drawing/2014/main" id="{3AC6B94D-0EB6-3F40-B715-0B24186DC667}"/>
              </a:ext>
            </a:extLst>
          </p:cNvPr>
          <p:cNvSpPr>
            <a:spLocks noGrp="1"/>
          </p:cNvSpPr>
          <p:nvPr>
            <p:ph idx="1"/>
          </p:nvPr>
        </p:nvSpPr>
        <p:spPr>
          <a:xfrm>
            <a:off x="247135" y="2051222"/>
            <a:ext cx="5993027" cy="4271520"/>
          </a:xfrm>
        </p:spPr>
        <p:txBody>
          <a:bodyPr anchor="t">
            <a:normAutofit fontScale="92500" lnSpcReduction="10000"/>
          </a:bodyPr>
          <a:lstStyle/>
          <a:p>
            <a:pPr marL="0" indent="0">
              <a:buNone/>
            </a:pPr>
            <a:endParaRPr lang="fr-FR" sz="1100" b="1" dirty="0">
              <a:solidFill>
                <a:srgbClr val="FFFFFE"/>
              </a:solidFill>
              <a:latin typeface="Times New Roman" panose="02020603050405020304" pitchFamily="18" charset="0"/>
              <a:cs typeface="Times New Roman" panose="02020603050405020304" pitchFamily="18" charset="0"/>
            </a:endParaRPr>
          </a:p>
          <a:p>
            <a:pPr marL="0" indent="0">
              <a:buNone/>
            </a:pPr>
            <a:r>
              <a:rPr lang="fr-FR" sz="1600" b="1" dirty="0">
                <a:solidFill>
                  <a:srgbClr val="FFFFFE"/>
                </a:solidFill>
                <a:latin typeface="Times New Roman" panose="02020603050405020304" pitchFamily="18" charset="0"/>
                <a:cs typeface="Times New Roman" panose="02020603050405020304" pitchFamily="18" charset="0"/>
              </a:rPr>
              <a:t>« Avec LA BELLE PERSONNE, j’ai l’impression que c’est la première fois que vous filmez aussi près des visages, à tel point qu’on finit par avoir la sensation de plonger dans la tête des personnages et d’entendre leurs sentiments... Comme un équivalent de la voix intérieure en littérature... </a:t>
            </a:r>
            <a:endParaRPr lang="fr-FR" sz="1600" dirty="0">
              <a:solidFill>
                <a:srgbClr val="FFFFFE"/>
              </a:solidFill>
              <a:latin typeface="Times New Roman" panose="02020603050405020304" pitchFamily="18" charset="0"/>
              <a:cs typeface="Times New Roman" panose="02020603050405020304" pitchFamily="18" charset="0"/>
            </a:endParaRPr>
          </a:p>
          <a:p>
            <a:pPr marL="0" indent="0">
              <a:buNone/>
            </a:pPr>
            <a:endParaRPr lang="fr-FR" sz="1600" dirty="0">
              <a:solidFill>
                <a:srgbClr val="FFFFFE"/>
              </a:solidFill>
              <a:latin typeface="Times New Roman" panose="02020603050405020304" pitchFamily="18" charset="0"/>
              <a:cs typeface="Times New Roman" panose="02020603050405020304" pitchFamily="18" charset="0"/>
            </a:endParaRPr>
          </a:p>
          <a:p>
            <a:pPr marL="0" indent="0">
              <a:buNone/>
            </a:pPr>
            <a:r>
              <a:rPr lang="fr-FR" sz="1600" dirty="0">
                <a:solidFill>
                  <a:srgbClr val="FFFFFE"/>
                </a:solidFill>
                <a:latin typeface="Times New Roman" panose="02020603050405020304" pitchFamily="18" charset="0"/>
                <a:cs typeface="Times New Roman" panose="02020603050405020304" pitchFamily="18" charset="0"/>
              </a:rPr>
              <a:t>En tous cas, c’était une volonté de mise en scène de traiter les scènes de classe non pas en plans larges mais en une succession de gros plans.</a:t>
            </a:r>
            <a:br>
              <a:rPr lang="fr-FR" sz="1600" dirty="0">
                <a:solidFill>
                  <a:srgbClr val="FFFFFE"/>
                </a:solidFill>
                <a:latin typeface="Times New Roman" panose="02020603050405020304" pitchFamily="18" charset="0"/>
                <a:cs typeface="Times New Roman" panose="02020603050405020304" pitchFamily="18" charset="0"/>
              </a:rPr>
            </a:br>
            <a:r>
              <a:rPr lang="fr-FR" sz="1600" dirty="0">
                <a:solidFill>
                  <a:srgbClr val="FFFFFE"/>
                </a:solidFill>
                <a:latin typeface="Times New Roman" panose="02020603050405020304" pitchFamily="18" charset="0"/>
                <a:cs typeface="Times New Roman" panose="02020603050405020304" pitchFamily="18" charset="0"/>
              </a:rPr>
              <a:t>Une classe forme un collectif hors des cours, à la récré, dans les couloirs, mais à l’intérieur de la classe, c’est une somme d’individualités et d’intimités. Je voulais être dans le regard des élèves, sans pour autant prétendre savoir à quoi ils pensent, sans chercher à les piéger, à les capter d’un point de vue psychologique. Juste me donner le temps de les regarder, d’être attentif à leur beauté, leur mystère et leur gravité. Quand on filme la jeunesse, on filme souvent sa naïveté et sa révolte mais rarement son intelligence. Moi, j’avais envie de filmer des jeunes en train de penser, que la pensée leur appartienne à eux plutôt qu’au film. Je tenais à ce que le film prenne en compte la solitude de chacun des acteurs qui ont participé au tournage. »</a:t>
            </a:r>
          </a:p>
          <a:p>
            <a:pPr marL="0" indent="0">
              <a:buNone/>
            </a:pPr>
            <a:endParaRPr lang="fr-FR" sz="1100" dirty="0">
              <a:solidFill>
                <a:srgbClr val="FFFFFE"/>
              </a:solidFill>
            </a:endParaRPr>
          </a:p>
        </p:txBody>
      </p:sp>
      <p:pic>
        <p:nvPicPr>
          <p:cNvPr id="4" name="Image 3">
            <a:extLst>
              <a:ext uri="{FF2B5EF4-FFF2-40B4-BE49-F238E27FC236}">
                <a16:creationId xmlns:a16="http://schemas.microsoft.com/office/drawing/2014/main" id="{4ED58C97-A07A-7846-82A3-E0D026A46CEE}"/>
              </a:ext>
            </a:extLst>
          </p:cNvPr>
          <p:cNvPicPr>
            <a:picLocks noChangeAspect="1"/>
          </p:cNvPicPr>
          <p:nvPr/>
        </p:nvPicPr>
        <p:blipFill>
          <a:blip r:embed="rId2"/>
          <a:stretch>
            <a:fillRect/>
          </a:stretch>
        </p:blipFill>
        <p:spPr>
          <a:xfrm>
            <a:off x="8421954" y="914400"/>
            <a:ext cx="2753552" cy="3441940"/>
          </a:xfrm>
          <a:prstGeom prst="rect">
            <a:avLst/>
          </a:prstGeom>
        </p:spPr>
      </p:pic>
    </p:spTree>
    <p:extLst>
      <p:ext uri="{BB962C8B-B14F-4D97-AF65-F5344CB8AC3E}">
        <p14:creationId xmlns:p14="http://schemas.microsoft.com/office/powerpoint/2010/main" val="3146124886"/>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EC260D5-16BF-D040-AAEE-54FDFDD24EAB}"/>
              </a:ext>
            </a:extLst>
          </p:cNvPr>
          <p:cNvSpPr>
            <a:spLocks noGrp="1"/>
          </p:cNvSpPr>
          <p:nvPr>
            <p:ph idx="1"/>
          </p:nvPr>
        </p:nvSpPr>
        <p:spPr>
          <a:xfrm>
            <a:off x="838200" y="388883"/>
            <a:ext cx="10515600" cy="5788080"/>
          </a:xfrm>
        </p:spPr>
        <p:txBody>
          <a:bodyPr>
            <a:normAutofit/>
          </a:bodyPr>
          <a:lstStyle/>
          <a:p>
            <a:pPr marL="0" indent="0">
              <a:lnSpc>
                <a:spcPct val="150000"/>
              </a:lnSpc>
              <a:buNone/>
            </a:pPr>
            <a:r>
              <a:rPr lang="fr-FR" sz="2000" b="1" dirty="0">
                <a:latin typeface="Times New Roman" panose="02020603050405020304" pitchFamily="18" charset="0"/>
                <a:cs typeface="Times New Roman" panose="02020603050405020304" pitchFamily="18" charset="0"/>
              </a:rPr>
              <a:t>Comme dans le roman de Madame de Lafayette qui nous plonge dans les intrigues de cour au risque de nous perdre, le film nous immerge d’emblée dans cet univers lycéen...</a:t>
            </a:r>
          </a:p>
          <a:p>
            <a:pPr marL="0" indent="0">
              <a:lnSpc>
                <a:spcPct val="150000"/>
              </a:lnSpc>
              <a:buNone/>
            </a:pPr>
            <a:br>
              <a:rPr lang="fr-FR" sz="2000" b="1" dirty="0">
                <a:latin typeface="Times New Roman" panose="02020603050405020304" pitchFamily="18" charset="0"/>
                <a:cs typeface="Times New Roman" panose="02020603050405020304" pitchFamily="18" charset="0"/>
              </a:rPr>
            </a:br>
            <a:r>
              <a:rPr lang="fr-FR" sz="2000" dirty="0">
                <a:latin typeface="Times New Roman" panose="02020603050405020304" pitchFamily="18" charset="0"/>
                <a:cs typeface="Times New Roman" panose="02020603050405020304" pitchFamily="18" charset="0"/>
              </a:rPr>
              <a:t>J’aime la première partie du roman, où l’on est assommé par une suite de noms et de personnages, où l’on se demande quand va vraiment apparaître la Princesse de Clèves. C’est un peu la même chose dans le film. On se demande qui est qui, qui sort avec qui, personnages principaux et figurants ont droit aux mêmes grosseurs et longueurs de plans. Ce désordre renvoie à la réalité de leur vie affective, à ce lycée qui leur offre des possibilités de liens et de rencontres qu’ils ne connaîtront plus ensuite. Et puis je voulais que l’on perde beaucoup de vue </a:t>
            </a:r>
            <a:r>
              <a:rPr lang="fr-FR" sz="2000" dirty="0" err="1">
                <a:latin typeface="Times New Roman" panose="02020603050405020304" pitchFamily="18" charset="0"/>
                <a:cs typeface="Times New Roman" panose="02020603050405020304" pitchFamily="18" charset="0"/>
              </a:rPr>
              <a:t>Junie</a:t>
            </a:r>
            <a:r>
              <a:rPr lang="fr-FR" sz="2000" dirty="0">
                <a:latin typeface="Times New Roman" panose="02020603050405020304" pitchFamily="18" charset="0"/>
                <a:cs typeface="Times New Roman" panose="02020603050405020304" pitchFamily="18" charset="0"/>
              </a:rPr>
              <a:t> dans le lycée, qu’on ne la désigne pas d’emblée comme le personnage principal. C’est la rencontre avec Nemours dans la classe, quand elle pleure en écoutant Lucia de </a:t>
            </a:r>
            <a:r>
              <a:rPr lang="fr-FR" sz="2000" dirty="0" err="1">
                <a:latin typeface="Times New Roman" panose="02020603050405020304" pitchFamily="18" charset="0"/>
                <a:cs typeface="Times New Roman" panose="02020603050405020304" pitchFamily="18" charset="0"/>
              </a:rPr>
              <a:t>Lammermmoor</a:t>
            </a:r>
            <a:r>
              <a:rPr lang="fr-FR" sz="2000" dirty="0">
                <a:latin typeface="Times New Roman" panose="02020603050405020304" pitchFamily="18" charset="0"/>
                <a:cs typeface="Times New Roman" panose="02020603050405020304" pitchFamily="18" charset="0"/>
              </a:rPr>
              <a:t>, qui la désigne soudain comme l’héroïne. </a:t>
            </a:r>
          </a:p>
          <a:p>
            <a:endParaRPr lang="fr-FR" dirty="0"/>
          </a:p>
        </p:txBody>
      </p:sp>
    </p:spTree>
    <p:extLst>
      <p:ext uri="{BB962C8B-B14F-4D97-AF65-F5344CB8AC3E}">
        <p14:creationId xmlns:p14="http://schemas.microsoft.com/office/powerpoint/2010/main" val="2004581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CEEB3DC-8912-1D43-B5B2-871A1868BB88}"/>
              </a:ext>
            </a:extLst>
          </p:cNvPr>
          <p:cNvSpPr>
            <a:spLocks noGrp="1"/>
          </p:cNvSpPr>
          <p:nvPr>
            <p:ph idx="1"/>
          </p:nvPr>
        </p:nvSpPr>
        <p:spPr/>
        <p:txBody>
          <a:bodyPr>
            <a:normAutofit/>
          </a:bodyPr>
          <a:lstStyle/>
          <a:p>
            <a:pPr marL="0" indent="0">
              <a:buNone/>
            </a:pPr>
            <a:r>
              <a:rPr lang="fr-FR" b="1" dirty="0"/>
              <a:t>	</a:t>
            </a:r>
            <a:r>
              <a:rPr lang="fr-FR" dirty="0">
                <a:latin typeface="Times New Roman" panose="02020603050405020304" pitchFamily="18" charset="0"/>
                <a:cs typeface="Times New Roman" panose="02020603050405020304" pitchFamily="18" charset="0"/>
              </a:rPr>
              <a:t>« La question de l’adaptation littéraire m’ennuie, c’est une question vaine, surtout dans le cinéma français où tous les bons cinéastes ont couché avec la littérature. Il n’y a pas d’adaptation, Il y a des romans qui infusent les films et dont la mise en scène offre une lecture personnelle. Un roman au cinéma, </a:t>
            </a:r>
            <a:r>
              <a:rPr lang="fr-FR" dirty="0" err="1">
                <a:latin typeface="Times New Roman" panose="02020603050405020304" pitchFamily="18" charset="0"/>
                <a:cs typeface="Times New Roman" panose="02020603050405020304" pitchFamily="18" charset="0"/>
              </a:rPr>
              <a:t>ça</a:t>
            </a:r>
            <a:r>
              <a:rPr lang="fr-FR" dirty="0">
                <a:latin typeface="Times New Roman" panose="02020603050405020304" pitchFamily="18" charset="0"/>
                <a:cs typeface="Times New Roman" panose="02020603050405020304" pitchFamily="18" charset="0"/>
              </a:rPr>
              <a:t> n’existe pas. Ce qui existe, c’est un cinéaste qui a lu. Et pour les </a:t>
            </a:r>
            <a:r>
              <a:rPr lang="fr-FR" dirty="0" err="1">
                <a:latin typeface="Times New Roman" panose="02020603050405020304" pitchFamily="18" charset="0"/>
                <a:cs typeface="Times New Roman" panose="02020603050405020304" pitchFamily="18" charset="0"/>
              </a:rPr>
              <a:t>cinéastes-écrivains</a:t>
            </a:r>
            <a:r>
              <a:rPr lang="fr-FR" dirty="0">
                <a:latin typeface="Times New Roman" panose="02020603050405020304" pitchFamily="18" charset="0"/>
                <a:cs typeface="Times New Roman" panose="02020603050405020304" pitchFamily="18" charset="0"/>
              </a:rPr>
              <a:t>, la possibilité d’une lecture même d’un film. Car les </a:t>
            </a:r>
            <a:r>
              <a:rPr lang="fr-FR" dirty="0" err="1">
                <a:latin typeface="Times New Roman" panose="02020603050405020304" pitchFamily="18" charset="0"/>
                <a:cs typeface="Times New Roman" panose="02020603050405020304" pitchFamily="18" charset="0"/>
              </a:rPr>
              <a:t>cinéastes-écrivains</a:t>
            </a:r>
            <a:r>
              <a:rPr lang="fr-FR" dirty="0">
                <a:latin typeface="Times New Roman" panose="02020603050405020304" pitchFamily="18" charset="0"/>
                <a:cs typeface="Times New Roman" panose="02020603050405020304" pitchFamily="18" charset="0"/>
              </a:rPr>
              <a:t> détiennent ce secret, que le cinéma c’est, possiblement et aussi, autre chose qu’une nouvelle écriture. Le cinéma est une lecture. Voilà une idée qui n’est pas exactement la même idée que les bons cinéastes sont des lecteurs. À quoi sert le </a:t>
            </a:r>
            <a:r>
              <a:rPr lang="fr-FR" dirty="0" err="1">
                <a:latin typeface="Times New Roman" panose="02020603050405020304" pitchFamily="18" charset="0"/>
                <a:cs typeface="Times New Roman" panose="02020603050405020304" pitchFamily="18" charset="0"/>
              </a:rPr>
              <a:t>cinéaste-écrivain</a:t>
            </a:r>
            <a:r>
              <a:rPr lang="fr-FR" dirty="0">
                <a:latin typeface="Times New Roman" panose="02020603050405020304" pitchFamily="18" charset="0"/>
                <a:cs typeface="Times New Roman" panose="02020603050405020304" pitchFamily="18" charset="0"/>
              </a:rPr>
              <a:t> ? À lire des films. » </a:t>
            </a:r>
          </a:p>
          <a:p>
            <a:pPr marL="0" indent="0">
              <a:buNone/>
            </a:pPr>
            <a:endParaRPr lang="fr-FR" dirty="0"/>
          </a:p>
        </p:txBody>
      </p:sp>
    </p:spTree>
    <p:extLst>
      <p:ext uri="{BB962C8B-B14F-4D97-AF65-F5344CB8AC3E}">
        <p14:creationId xmlns:p14="http://schemas.microsoft.com/office/powerpoint/2010/main" val="1737398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DE3F1A-7977-6846-9783-08386CD096F3}"/>
              </a:ext>
            </a:extLst>
          </p:cNvPr>
          <p:cNvSpPr>
            <a:spLocks noGrp="1"/>
          </p:cNvSpPr>
          <p:nvPr>
            <p:ph type="title"/>
          </p:nvPr>
        </p:nvSpPr>
        <p:spPr>
          <a:xfrm>
            <a:off x="481914" y="365125"/>
            <a:ext cx="10871886" cy="1325563"/>
          </a:xfrm>
        </p:spPr>
        <p:txBody>
          <a:bodyPr/>
          <a:lstStyle/>
          <a:p>
            <a:r>
              <a:rPr lang="fr-FR" dirty="0"/>
              <a:t>Quels personnages retrouve-t-on dans le film ? </a:t>
            </a:r>
          </a:p>
        </p:txBody>
      </p:sp>
      <p:pic>
        <p:nvPicPr>
          <p:cNvPr id="4" name="Espace réservé du contenu 3">
            <a:extLst>
              <a:ext uri="{FF2B5EF4-FFF2-40B4-BE49-F238E27FC236}">
                <a16:creationId xmlns:a16="http://schemas.microsoft.com/office/drawing/2014/main" id="{22832FD5-C6D2-DC49-A4B4-7857E37152E9}"/>
              </a:ext>
            </a:extLst>
          </p:cNvPr>
          <p:cNvPicPr>
            <a:picLocks noGrp="1" noChangeAspect="1"/>
          </p:cNvPicPr>
          <p:nvPr>
            <p:ph idx="1"/>
          </p:nvPr>
        </p:nvPicPr>
        <p:blipFill>
          <a:blip r:embed="rId2"/>
          <a:stretch>
            <a:fillRect/>
          </a:stretch>
        </p:blipFill>
        <p:spPr>
          <a:xfrm>
            <a:off x="1957934" y="1627080"/>
            <a:ext cx="1303734" cy="1738312"/>
          </a:xfrm>
          <a:prstGeom prst="rect">
            <a:avLst/>
          </a:prstGeom>
        </p:spPr>
      </p:pic>
      <p:pic>
        <p:nvPicPr>
          <p:cNvPr id="5" name="Image 4">
            <a:extLst>
              <a:ext uri="{FF2B5EF4-FFF2-40B4-BE49-F238E27FC236}">
                <a16:creationId xmlns:a16="http://schemas.microsoft.com/office/drawing/2014/main" id="{CC7E5180-F522-3A42-A852-D93DCEEA0B2B}"/>
              </a:ext>
            </a:extLst>
          </p:cNvPr>
          <p:cNvPicPr>
            <a:picLocks noChangeAspect="1"/>
          </p:cNvPicPr>
          <p:nvPr/>
        </p:nvPicPr>
        <p:blipFill>
          <a:blip r:embed="rId3"/>
          <a:stretch>
            <a:fillRect/>
          </a:stretch>
        </p:blipFill>
        <p:spPr>
          <a:xfrm>
            <a:off x="4554866" y="1627080"/>
            <a:ext cx="1303734" cy="1738312"/>
          </a:xfrm>
          <a:prstGeom prst="rect">
            <a:avLst/>
          </a:prstGeom>
        </p:spPr>
      </p:pic>
      <p:pic>
        <p:nvPicPr>
          <p:cNvPr id="6" name="Image 5">
            <a:extLst>
              <a:ext uri="{FF2B5EF4-FFF2-40B4-BE49-F238E27FC236}">
                <a16:creationId xmlns:a16="http://schemas.microsoft.com/office/drawing/2014/main" id="{9F600E5E-A5AE-A24C-97EE-57799B2B758B}"/>
              </a:ext>
            </a:extLst>
          </p:cNvPr>
          <p:cNvPicPr>
            <a:picLocks noChangeAspect="1"/>
          </p:cNvPicPr>
          <p:nvPr/>
        </p:nvPicPr>
        <p:blipFill>
          <a:blip r:embed="rId4"/>
          <a:stretch>
            <a:fillRect/>
          </a:stretch>
        </p:blipFill>
        <p:spPr>
          <a:xfrm>
            <a:off x="7592617" y="1690688"/>
            <a:ext cx="1303734" cy="1738312"/>
          </a:xfrm>
          <a:prstGeom prst="rect">
            <a:avLst/>
          </a:prstGeom>
        </p:spPr>
      </p:pic>
      <p:pic>
        <p:nvPicPr>
          <p:cNvPr id="7" name="Image 6">
            <a:extLst>
              <a:ext uri="{FF2B5EF4-FFF2-40B4-BE49-F238E27FC236}">
                <a16:creationId xmlns:a16="http://schemas.microsoft.com/office/drawing/2014/main" id="{3C911345-7404-2B4D-8589-B37E9754337C}"/>
              </a:ext>
            </a:extLst>
          </p:cNvPr>
          <p:cNvPicPr>
            <a:picLocks noChangeAspect="1"/>
          </p:cNvPicPr>
          <p:nvPr/>
        </p:nvPicPr>
        <p:blipFill>
          <a:blip r:embed="rId5"/>
          <a:stretch>
            <a:fillRect/>
          </a:stretch>
        </p:blipFill>
        <p:spPr>
          <a:xfrm>
            <a:off x="1055644" y="4361764"/>
            <a:ext cx="1028701" cy="1394034"/>
          </a:xfrm>
          <a:prstGeom prst="rect">
            <a:avLst/>
          </a:prstGeom>
        </p:spPr>
      </p:pic>
      <p:pic>
        <p:nvPicPr>
          <p:cNvPr id="8" name="Image 7">
            <a:extLst>
              <a:ext uri="{FF2B5EF4-FFF2-40B4-BE49-F238E27FC236}">
                <a16:creationId xmlns:a16="http://schemas.microsoft.com/office/drawing/2014/main" id="{98DF2EB8-7521-BA44-BCFF-B4D5D465283D}"/>
              </a:ext>
            </a:extLst>
          </p:cNvPr>
          <p:cNvPicPr>
            <a:picLocks noChangeAspect="1"/>
          </p:cNvPicPr>
          <p:nvPr/>
        </p:nvPicPr>
        <p:blipFill>
          <a:blip r:embed="rId6"/>
          <a:stretch>
            <a:fillRect/>
          </a:stretch>
        </p:blipFill>
        <p:spPr>
          <a:xfrm>
            <a:off x="3362582" y="4350547"/>
            <a:ext cx="1028701" cy="1394034"/>
          </a:xfrm>
          <a:prstGeom prst="rect">
            <a:avLst/>
          </a:prstGeom>
        </p:spPr>
      </p:pic>
      <p:pic>
        <p:nvPicPr>
          <p:cNvPr id="9" name="Image 8">
            <a:extLst>
              <a:ext uri="{FF2B5EF4-FFF2-40B4-BE49-F238E27FC236}">
                <a16:creationId xmlns:a16="http://schemas.microsoft.com/office/drawing/2014/main" id="{CD8DAACD-6D3F-624A-9481-1630B0A32728}"/>
              </a:ext>
            </a:extLst>
          </p:cNvPr>
          <p:cNvPicPr>
            <a:picLocks noChangeAspect="1"/>
          </p:cNvPicPr>
          <p:nvPr/>
        </p:nvPicPr>
        <p:blipFill>
          <a:blip r:embed="rId7"/>
          <a:stretch>
            <a:fillRect/>
          </a:stretch>
        </p:blipFill>
        <p:spPr>
          <a:xfrm>
            <a:off x="5669520" y="4361764"/>
            <a:ext cx="1028701" cy="1394034"/>
          </a:xfrm>
          <a:prstGeom prst="rect">
            <a:avLst/>
          </a:prstGeom>
        </p:spPr>
      </p:pic>
      <p:pic>
        <p:nvPicPr>
          <p:cNvPr id="10" name="Image 9">
            <a:extLst>
              <a:ext uri="{FF2B5EF4-FFF2-40B4-BE49-F238E27FC236}">
                <a16:creationId xmlns:a16="http://schemas.microsoft.com/office/drawing/2014/main" id="{9A69DC54-8253-7745-9AB5-3EB0C70DA71E}"/>
              </a:ext>
            </a:extLst>
          </p:cNvPr>
          <p:cNvPicPr>
            <a:picLocks noChangeAspect="1"/>
          </p:cNvPicPr>
          <p:nvPr/>
        </p:nvPicPr>
        <p:blipFill>
          <a:blip r:embed="rId8"/>
          <a:stretch>
            <a:fillRect/>
          </a:stretch>
        </p:blipFill>
        <p:spPr>
          <a:xfrm>
            <a:off x="7976458" y="4384197"/>
            <a:ext cx="1028701" cy="1371601"/>
          </a:xfrm>
          <a:prstGeom prst="rect">
            <a:avLst/>
          </a:prstGeom>
        </p:spPr>
      </p:pic>
    </p:spTree>
    <p:extLst>
      <p:ext uri="{BB962C8B-B14F-4D97-AF65-F5344CB8AC3E}">
        <p14:creationId xmlns:p14="http://schemas.microsoft.com/office/powerpoint/2010/main" val="3342720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52B5B2D9-FE5B-0E4C-87EC-F7CFEE1E2119}"/>
              </a:ext>
            </a:extLst>
          </p:cNvPr>
          <p:cNvPicPr>
            <a:picLocks noGrp="1" noChangeAspect="1"/>
          </p:cNvPicPr>
          <p:nvPr>
            <p:ph idx="1"/>
          </p:nvPr>
        </p:nvPicPr>
        <p:blipFill>
          <a:blip r:embed="rId2"/>
          <a:stretch>
            <a:fillRect/>
          </a:stretch>
        </p:blipFill>
        <p:spPr>
          <a:xfrm>
            <a:off x="747925" y="852616"/>
            <a:ext cx="2887638" cy="1917572"/>
          </a:xfrm>
          <a:prstGeom prst="rect">
            <a:avLst/>
          </a:prstGeom>
        </p:spPr>
      </p:pic>
      <p:sp>
        <p:nvSpPr>
          <p:cNvPr id="5" name="ZoneTexte 4">
            <a:extLst>
              <a:ext uri="{FF2B5EF4-FFF2-40B4-BE49-F238E27FC236}">
                <a16:creationId xmlns:a16="http://schemas.microsoft.com/office/drawing/2014/main" id="{8FE6F23F-2912-B245-AD32-10003D78293C}"/>
              </a:ext>
            </a:extLst>
          </p:cNvPr>
          <p:cNvSpPr txBox="1"/>
          <p:nvPr/>
        </p:nvSpPr>
        <p:spPr>
          <a:xfrm>
            <a:off x="1124465" y="3076832"/>
            <a:ext cx="2133918" cy="1200329"/>
          </a:xfrm>
          <a:prstGeom prst="rect">
            <a:avLst/>
          </a:prstGeom>
          <a:noFill/>
        </p:spPr>
        <p:txBody>
          <a:bodyPr wrap="none" rtlCol="0">
            <a:spAutoFit/>
          </a:bodyPr>
          <a:lstStyle/>
          <a:p>
            <a:endParaRPr lang="fr-FR" dirty="0"/>
          </a:p>
          <a:p>
            <a:r>
              <a:rPr lang="fr-FR" dirty="0"/>
              <a:t>JUNIE (Léa Seydoux) </a:t>
            </a:r>
          </a:p>
          <a:p>
            <a:endParaRPr lang="fr-FR" dirty="0"/>
          </a:p>
          <a:p>
            <a:r>
              <a:rPr lang="fr-FR" dirty="0"/>
              <a:t>Mme de Clèves </a:t>
            </a:r>
          </a:p>
        </p:txBody>
      </p:sp>
      <p:pic>
        <p:nvPicPr>
          <p:cNvPr id="6" name="Image 5">
            <a:extLst>
              <a:ext uri="{FF2B5EF4-FFF2-40B4-BE49-F238E27FC236}">
                <a16:creationId xmlns:a16="http://schemas.microsoft.com/office/drawing/2014/main" id="{B824C112-CBDF-F34A-B553-DCC3BCF2BA97}"/>
              </a:ext>
            </a:extLst>
          </p:cNvPr>
          <p:cNvPicPr>
            <a:picLocks noChangeAspect="1"/>
          </p:cNvPicPr>
          <p:nvPr/>
        </p:nvPicPr>
        <p:blipFill>
          <a:blip r:embed="rId3"/>
          <a:stretch>
            <a:fillRect/>
          </a:stretch>
        </p:blipFill>
        <p:spPr>
          <a:xfrm>
            <a:off x="4651925" y="852616"/>
            <a:ext cx="2888150" cy="1920620"/>
          </a:xfrm>
          <a:prstGeom prst="rect">
            <a:avLst/>
          </a:prstGeom>
        </p:spPr>
      </p:pic>
      <p:sp>
        <p:nvSpPr>
          <p:cNvPr id="8" name="ZoneTexte 7">
            <a:extLst>
              <a:ext uri="{FF2B5EF4-FFF2-40B4-BE49-F238E27FC236}">
                <a16:creationId xmlns:a16="http://schemas.microsoft.com/office/drawing/2014/main" id="{ABDD8337-7EF3-5E43-B4A8-73809995D5E9}"/>
              </a:ext>
            </a:extLst>
          </p:cNvPr>
          <p:cNvSpPr txBox="1"/>
          <p:nvPr/>
        </p:nvSpPr>
        <p:spPr>
          <a:xfrm>
            <a:off x="4342619" y="3161435"/>
            <a:ext cx="2888150" cy="1200329"/>
          </a:xfrm>
          <a:prstGeom prst="rect">
            <a:avLst/>
          </a:prstGeom>
          <a:noFill/>
        </p:spPr>
        <p:txBody>
          <a:bodyPr wrap="square" rtlCol="0">
            <a:spAutoFit/>
          </a:bodyPr>
          <a:lstStyle/>
          <a:p>
            <a:r>
              <a:rPr lang="fr-FR" dirty="0"/>
              <a:t>Nemours, le prof d’italien </a:t>
            </a:r>
          </a:p>
          <a:p>
            <a:r>
              <a:rPr lang="fr-FR" dirty="0"/>
              <a:t>(Louis </a:t>
            </a:r>
            <a:r>
              <a:rPr lang="fr-FR" dirty="0" err="1"/>
              <a:t>Garrel</a:t>
            </a:r>
            <a:r>
              <a:rPr lang="fr-FR" dirty="0"/>
              <a:t>) </a:t>
            </a:r>
          </a:p>
          <a:p>
            <a:endParaRPr lang="fr-FR" dirty="0"/>
          </a:p>
          <a:p>
            <a:r>
              <a:rPr lang="fr-FR" dirty="0"/>
              <a:t>Duc de Nemours </a:t>
            </a:r>
          </a:p>
        </p:txBody>
      </p:sp>
      <p:pic>
        <p:nvPicPr>
          <p:cNvPr id="9" name="Image 8">
            <a:extLst>
              <a:ext uri="{FF2B5EF4-FFF2-40B4-BE49-F238E27FC236}">
                <a16:creationId xmlns:a16="http://schemas.microsoft.com/office/drawing/2014/main" id="{E74ECD75-EF59-0846-8D37-7D62CCE344E7}"/>
              </a:ext>
            </a:extLst>
          </p:cNvPr>
          <p:cNvPicPr>
            <a:picLocks noChangeAspect="1"/>
          </p:cNvPicPr>
          <p:nvPr/>
        </p:nvPicPr>
        <p:blipFill>
          <a:blip r:embed="rId4"/>
          <a:stretch>
            <a:fillRect/>
          </a:stretch>
        </p:blipFill>
        <p:spPr>
          <a:xfrm>
            <a:off x="8238417" y="852616"/>
            <a:ext cx="3439919" cy="1917572"/>
          </a:xfrm>
          <a:prstGeom prst="rect">
            <a:avLst/>
          </a:prstGeom>
        </p:spPr>
      </p:pic>
      <p:sp>
        <p:nvSpPr>
          <p:cNvPr id="10" name="ZoneTexte 9">
            <a:extLst>
              <a:ext uri="{FF2B5EF4-FFF2-40B4-BE49-F238E27FC236}">
                <a16:creationId xmlns:a16="http://schemas.microsoft.com/office/drawing/2014/main" id="{233E2F9D-910B-CC4A-ACD9-A9590B758D7F}"/>
              </a:ext>
            </a:extLst>
          </p:cNvPr>
          <p:cNvSpPr txBox="1"/>
          <p:nvPr/>
        </p:nvSpPr>
        <p:spPr>
          <a:xfrm>
            <a:off x="8892203" y="3161435"/>
            <a:ext cx="2769476" cy="1200329"/>
          </a:xfrm>
          <a:prstGeom prst="rect">
            <a:avLst/>
          </a:prstGeom>
          <a:noFill/>
        </p:spPr>
        <p:txBody>
          <a:bodyPr wrap="none" rtlCol="0">
            <a:spAutoFit/>
          </a:bodyPr>
          <a:lstStyle/>
          <a:p>
            <a:r>
              <a:rPr lang="fr-FR" dirty="0"/>
              <a:t>Otto </a:t>
            </a:r>
          </a:p>
          <a:p>
            <a:r>
              <a:rPr lang="fr-FR" dirty="0"/>
              <a:t>(Grégoire Leprince Ringuet)</a:t>
            </a:r>
          </a:p>
          <a:p>
            <a:endParaRPr lang="fr-FR" dirty="0"/>
          </a:p>
          <a:p>
            <a:r>
              <a:rPr lang="fr-FR" dirty="0"/>
              <a:t>Le Prince de Clèves</a:t>
            </a:r>
          </a:p>
        </p:txBody>
      </p:sp>
      <p:sp>
        <p:nvSpPr>
          <p:cNvPr id="11" name="ZoneTexte 10">
            <a:extLst>
              <a:ext uri="{FF2B5EF4-FFF2-40B4-BE49-F238E27FC236}">
                <a16:creationId xmlns:a16="http://schemas.microsoft.com/office/drawing/2014/main" id="{4575AEC0-4698-604A-90C0-90B83225C865}"/>
              </a:ext>
            </a:extLst>
          </p:cNvPr>
          <p:cNvSpPr txBox="1"/>
          <p:nvPr/>
        </p:nvSpPr>
        <p:spPr>
          <a:xfrm>
            <a:off x="2081048" y="5444359"/>
            <a:ext cx="5099088" cy="369332"/>
          </a:xfrm>
          <a:prstGeom prst="rect">
            <a:avLst/>
          </a:prstGeom>
          <a:noFill/>
        </p:spPr>
        <p:txBody>
          <a:bodyPr wrap="none" rtlCol="0">
            <a:spAutoFit/>
          </a:bodyPr>
          <a:lstStyle/>
          <a:p>
            <a:r>
              <a:rPr lang="fr-FR" dirty="0"/>
              <a:t>Les lycéens ont le même âge que Mlle de Chartres… </a:t>
            </a:r>
          </a:p>
        </p:txBody>
      </p:sp>
    </p:spTree>
    <p:extLst>
      <p:ext uri="{BB962C8B-B14F-4D97-AF65-F5344CB8AC3E}">
        <p14:creationId xmlns:p14="http://schemas.microsoft.com/office/powerpoint/2010/main" val="3926345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6F2B403-4818-A14E-949B-9E06BFA902CB}"/>
              </a:ext>
            </a:extLst>
          </p:cNvPr>
          <p:cNvSpPr>
            <a:spLocks noGrp="1"/>
          </p:cNvSpPr>
          <p:nvPr>
            <p:ph idx="1"/>
          </p:nvPr>
        </p:nvSpPr>
        <p:spPr>
          <a:xfrm>
            <a:off x="838200" y="556054"/>
            <a:ext cx="10515600" cy="5620909"/>
          </a:xfrm>
        </p:spPr>
        <p:txBody>
          <a:bodyPr>
            <a:normAutofit/>
          </a:bodyPr>
          <a:lstStyle/>
          <a:p>
            <a:pPr marL="0" indent="0">
              <a:buNone/>
            </a:pPr>
            <a:r>
              <a:rPr lang="fr-FR" dirty="0" err="1"/>
              <a:t>Léa</a:t>
            </a:r>
            <a:r>
              <a:rPr lang="fr-FR" dirty="0"/>
              <a:t> Seydoux : </a:t>
            </a:r>
            <a:r>
              <a:rPr lang="fr-FR" dirty="0" err="1"/>
              <a:t>Junie</a:t>
            </a:r>
            <a:r>
              <a:rPr lang="fr-FR" dirty="0"/>
              <a:t> de Chartres (la princesse de </a:t>
            </a:r>
            <a:r>
              <a:rPr lang="fr-FR" dirty="0" err="1"/>
              <a:t>Clèves</a:t>
            </a:r>
            <a:r>
              <a:rPr lang="fr-FR" dirty="0"/>
              <a:t>)</a:t>
            </a:r>
            <a:br>
              <a:rPr lang="fr-FR" dirty="0"/>
            </a:br>
            <a:r>
              <a:rPr lang="fr-FR" dirty="0"/>
              <a:t>Louis </a:t>
            </a:r>
            <a:r>
              <a:rPr lang="fr-FR" dirty="0" err="1"/>
              <a:t>Garrel</a:t>
            </a:r>
            <a:r>
              <a:rPr lang="fr-FR" dirty="0"/>
              <a:t> : Jacques Nemours (le duc de Nemours)</a:t>
            </a:r>
            <a:br>
              <a:rPr lang="fr-FR" dirty="0"/>
            </a:br>
            <a:r>
              <a:rPr lang="fr-FR" dirty="0" err="1"/>
              <a:t>Grégoire</a:t>
            </a:r>
            <a:r>
              <a:rPr lang="fr-FR" dirty="0"/>
              <a:t> Leprince-Ringuet : Otto (le prince de </a:t>
            </a:r>
            <a:r>
              <a:rPr lang="fr-FR" dirty="0" err="1"/>
              <a:t>Clèves</a:t>
            </a:r>
            <a:r>
              <a:rPr lang="fr-FR" dirty="0"/>
              <a:t>) </a:t>
            </a:r>
          </a:p>
          <a:p>
            <a:pPr marL="0" indent="0">
              <a:buNone/>
            </a:pPr>
            <a:endParaRPr lang="fr-FR" dirty="0">
              <a:effectLst/>
            </a:endParaRPr>
          </a:p>
          <a:p>
            <a:pPr marL="0" indent="0">
              <a:buNone/>
            </a:pPr>
            <a:r>
              <a:rPr lang="fr-FR" dirty="0" err="1"/>
              <a:t>Esteban</a:t>
            </a:r>
            <a:r>
              <a:rPr lang="fr-FR" dirty="0"/>
              <a:t> </a:t>
            </a:r>
            <a:r>
              <a:rPr lang="fr-FR" dirty="0" err="1"/>
              <a:t>Carvajal</a:t>
            </a:r>
            <a:r>
              <a:rPr lang="fr-FR" dirty="0"/>
              <a:t> Alegria : Matthias de Chartres (le vidame de Chartres)  </a:t>
            </a:r>
            <a:r>
              <a:rPr lang="fr-FR" dirty="0" err="1"/>
              <a:t>Anaïs</a:t>
            </a:r>
            <a:r>
              <a:rPr lang="fr-FR" dirty="0"/>
              <a:t> </a:t>
            </a:r>
            <a:r>
              <a:rPr lang="fr-FR" dirty="0" err="1"/>
              <a:t>Demoustier</a:t>
            </a:r>
            <a:r>
              <a:rPr lang="fr-FR" dirty="0"/>
              <a:t> : Catherine (la reine Catherine de </a:t>
            </a:r>
            <a:r>
              <a:rPr lang="fr-FR" dirty="0" err="1"/>
              <a:t>Médicis</a:t>
            </a:r>
            <a:r>
              <a:rPr lang="fr-FR" dirty="0"/>
              <a:t>)</a:t>
            </a:r>
            <a:br>
              <a:rPr lang="fr-FR" dirty="0"/>
            </a:br>
            <a:r>
              <a:rPr lang="fr-FR" dirty="0"/>
              <a:t>Agathe </a:t>
            </a:r>
            <a:r>
              <a:rPr lang="fr-FR" dirty="0" err="1"/>
              <a:t>Bonitzer</a:t>
            </a:r>
            <a:r>
              <a:rPr lang="fr-FR" dirty="0"/>
              <a:t> : Marie Valois (la reine dauphine, Marie Stuart)</a:t>
            </a:r>
            <a:br>
              <a:rPr lang="fr-FR" dirty="0"/>
            </a:br>
            <a:r>
              <a:rPr lang="fr-FR" dirty="0"/>
              <a:t>Simon </a:t>
            </a:r>
            <a:r>
              <a:rPr lang="fr-FR" dirty="0" err="1"/>
              <a:t>Truxillo</a:t>
            </a:r>
            <a:r>
              <a:rPr lang="fr-FR" dirty="0"/>
              <a:t> : Henri Valois (le roi Henri II) </a:t>
            </a:r>
            <a:br>
              <a:rPr lang="fr-FR" dirty="0"/>
            </a:br>
            <a:r>
              <a:rPr lang="fr-FR" dirty="0"/>
              <a:t>Clotilde </a:t>
            </a:r>
            <a:r>
              <a:rPr lang="fr-FR" dirty="0" err="1"/>
              <a:t>Hesme</a:t>
            </a:r>
            <a:r>
              <a:rPr lang="fr-FR" dirty="0"/>
              <a:t> : Mme de Tournon, la doc (Mme de Tournon)</a:t>
            </a:r>
            <a:br>
              <a:rPr lang="fr-FR" dirty="0"/>
            </a:br>
            <a:r>
              <a:rPr lang="fr-FR" dirty="0" err="1"/>
              <a:t>Valérie</a:t>
            </a:r>
            <a:r>
              <a:rPr lang="fr-FR" dirty="0"/>
              <a:t> Lang : Florence Perrin, professeur d'histoire, ex  de Nemours </a:t>
            </a:r>
          </a:p>
          <a:p>
            <a:pPr marL="0" indent="0">
              <a:buNone/>
            </a:pPr>
            <a:r>
              <a:rPr lang="fr-FR" dirty="0"/>
              <a:t>Chantal </a:t>
            </a:r>
            <a:r>
              <a:rPr lang="fr-FR" dirty="0" err="1"/>
              <a:t>Neuwirth</a:t>
            </a:r>
            <a:r>
              <a:rPr lang="fr-FR" dirty="0"/>
              <a:t> : Nicole, patronne du </a:t>
            </a:r>
            <a:r>
              <a:rPr lang="fr-FR" dirty="0" err="1"/>
              <a:t>cafe</a:t>
            </a:r>
            <a:r>
              <a:rPr lang="fr-FR" dirty="0"/>
              <a:t>́ Sully</a:t>
            </a:r>
            <a:br>
              <a:rPr lang="fr-FR" dirty="0"/>
            </a:br>
            <a:r>
              <a:rPr lang="fr-FR" dirty="0"/>
              <a:t>Jean-Michel Portal : Estouteville, le professeur de </a:t>
            </a:r>
            <a:r>
              <a:rPr lang="fr-FR" dirty="0" err="1"/>
              <a:t>mathématiques</a:t>
            </a:r>
            <a:br>
              <a:rPr lang="fr-FR" dirty="0"/>
            </a:br>
            <a:endParaRPr lang="fr-FR" dirty="0"/>
          </a:p>
        </p:txBody>
      </p:sp>
    </p:spTree>
    <p:extLst>
      <p:ext uri="{BB962C8B-B14F-4D97-AF65-F5344CB8AC3E}">
        <p14:creationId xmlns:p14="http://schemas.microsoft.com/office/powerpoint/2010/main" val="3490963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CB99D14E-AA50-4442-A46B-729C14F2921B}"/>
              </a:ext>
            </a:extLst>
          </p:cNvPr>
          <p:cNvSpPr>
            <a:spLocks noGrp="1"/>
          </p:cNvSpPr>
          <p:nvPr>
            <p:ph type="title"/>
          </p:nvPr>
        </p:nvSpPr>
        <p:spPr>
          <a:xfrm>
            <a:off x="863029" y="1012004"/>
            <a:ext cx="3416158" cy="4795408"/>
          </a:xfrm>
        </p:spPr>
        <p:txBody>
          <a:bodyPr>
            <a:normAutofit/>
          </a:bodyPr>
          <a:lstStyle/>
          <a:p>
            <a:r>
              <a:rPr lang="fr-FR">
                <a:solidFill>
                  <a:srgbClr val="FFFFFF"/>
                </a:solidFill>
              </a:rPr>
              <a:t>Quelques différences </a:t>
            </a:r>
          </a:p>
        </p:txBody>
      </p:sp>
      <p:graphicFrame>
        <p:nvGraphicFramePr>
          <p:cNvPr id="5" name="Espace réservé du contenu 2">
            <a:extLst>
              <a:ext uri="{FF2B5EF4-FFF2-40B4-BE49-F238E27FC236}">
                <a16:creationId xmlns:a16="http://schemas.microsoft.com/office/drawing/2014/main" id="{8D8480F8-CC63-46DC-A2E6-3AF719C7F97D}"/>
              </a:ext>
            </a:extLst>
          </p:cNvPr>
          <p:cNvGraphicFramePr>
            <a:graphicFrameLocks noGrp="1"/>
          </p:cNvGraphicFramePr>
          <p:nvPr>
            <p:ph idx="1"/>
            <p:extLst>
              <p:ext uri="{D42A27DB-BD31-4B8C-83A1-F6EECF244321}">
                <p14:modId xmlns:p14="http://schemas.microsoft.com/office/powerpoint/2010/main" val="3202908863"/>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19049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B5983B67-0F70-2A49-8F31-A2223D370272}"/>
              </a:ext>
            </a:extLst>
          </p:cNvPr>
          <p:cNvSpPr>
            <a:spLocks noGrp="1"/>
          </p:cNvSpPr>
          <p:nvPr>
            <p:ph type="title"/>
          </p:nvPr>
        </p:nvSpPr>
        <p:spPr>
          <a:xfrm>
            <a:off x="863029" y="1012004"/>
            <a:ext cx="3416158" cy="4795408"/>
          </a:xfrm>
        </p:spPr>
        <p:txBody>
          <a:bodyPr>
            <a:normAutofit/>
          </a:bodyPr>
          <a:lstStyle/>
          <a:p>
            <a:r>
              <a:rPr lang="fr-FR">
                <a:solidFill>
                  <a:srgbClr val="FFFFFF"/>
                </a:solidFill>
              </a:rPr>
              <a:t>Autre différence notable : La lettre perdue</a:t>
            </a:r>
          </a:p>
        </p:txBody>
      </p:sp>
      <p:graphicFrame>
        <p:nvGraphicFramePr>
          <p:cNvPr id="5" name="Espace réservé du contenu 2">
            <a:extLst>
              <a:ext uri="{FF2B5EF4-FFF2-40B4-BE49-F238E27FC236}">
                <a16:creationId xmlns:a16="http://schemas.microsoft.com/office/drawing/2014/main" id="{6CBA686A-10CE-4C9A-BE7C-621A6ADEAA9F}"/>
              </a:ext>
            </a:extLst>
          </p:cNvPr>
          <p:cNvGraphicFramePr>
            <a:graphicFrameLocks noGrp="1"/>
          </p:cNvGraphicFramePr>
          <p:nvPr>
            <p:ph idx="1"/>
            <p:extLst>
              <p:ext uri="{D42A27DB-BD31-4B8C-83A1-F6EECF244321}">
                <p14:modId xmlns:p14="http://schemas.microsoft.com/office/powerpoint/2010/main" val="3556492312"/>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251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A6A5D6-B3FE-D846-B366-21E7E682AF3A}"/>
              </a:ext>
            </a:extLst>
          </p:cNvPr>
          <p:cNvSpPr>
            <a:spLocks noGrp="1"/>
          </p:cNvSpPr>
          <p:nvPr>
            <p:ph type="title"/>
          </p:nvPr>
        </p:nvSpPr>
        <p:spPr>
          <a:xfrm>
            <a:off x="838200" y="365125"/>
            <a:ext cx="10515600" cy="5079234"/>
          </a:xfrm>
        </p:spPr>
        <p:txBody>
          <a:bodyPr>
            <a:normAutofit/>
          </a:bodyPr>
          <a:lstStyle/>
          <a:p>
            <a:r>
              <a:rPr lang="fr-FR" sz="4800" dirty="0"/>
              <a:t>Quels sont les motifs communs aux décors de la Cour et du lycée ? </a:t>
            </a:r>
          </a:p>
        </p:txBody>
      </p:sp>
    </p:spTree>
    <p:extLst>
      <p:ext uri="{BB962C8B-B14F-4D97-AF65-F5344CB8AC3E}">
        <p14:creationId xmlns:p14="http://schemas.microsoft.com/office/powerpoint/2010/main" val="991101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Espace réservé du contenu 2">
            <a:extLst>
              <a:ext uri="{FF2B5EF4-FFF2-40B4-BE49-F238E27FC236}">
                <a16:creationId xmlns:a16="http://schemas.microsoft.com/office/drawing/2014/main" id="{350BD888-ADF3-3142-939D-1F7BF3C94F30}"/>
              </a:ext>
            </a:extLst>
          </p:cNvPr>
          <p:cNvSpPr>
            <a:spLocks noGrp="1"/>
          </p:cNvSpPr>
          <p:nvPr>
            <p:ph idx="1"/>
          </p:nvPr>
        </p:nvSpPr>
        <p:spPr>
          <a:xfrm>
            <a:off x="1653363" y="2176272"/>
            <a:ext cx="9367204" cy="4041648"/>
          </a:xfrm>
        </p:spPr>
        <p:txBody>
          <a:bodyPr anchor="t">
            <a:normAutofit/>
          </a:bodyPr>
          <a:lstStyle/>
          <a:p>
            <a:pPr marL="0" indent="0">
              <a:buNone/>
            </a:pPr>
            <a:r>
              <a:rPr lang="fr-FR" sz="2000"/>
              <a:t>Mme de La Fayette dénonçait la vanité de la cour de Louis XIV à travers l’évocation de celle d’Henri II. </a:t>
            </a:r>
          </a:p>
          <a:p>
            <a:endParaRPr lang="fr-FR" sz="2000"/>
          </a:p>
          <a:p>
            <a:pPr marL="0" indent="0">
              <a:buNone/>
            </a:pPr>
            <a:r>
              <a:rPr lang="fr-FR" sz="2000"/>
              <a:t>Dans le film, lycée bourgeois du XVIeme. Jeunesse dorée mais sans le panache et la magnificence de celle du roman.</a:t>
            </a:r>
          </a:p>
          <a:p>
            <a:pPr marL="0" indent="0">
              <a:buNone/>
            </a:pPr>
            <a:r>
              <a:rPr lang="fr-FR" sz="2000"/>
              <a:t>Affadissement. Monde terne, triste, grisaille de janvier.</a:t>
            </a:r>
          </a:p>
          <a:p>
            <a:pPr marL="0" indent="0">
              <a:buNone/>
            </a:pPr>
            <a:endParaRPr lang="fr-FR" sz="2000"/>
          </a:p>
          <a:p>
            <a:pPr marL="0" indent="0">
              <a:buNone/>
            </a:pPr>
            <a:r>
              <a:rPr lang="fr-FR" sz="2000"/>
              <a:t>Le seul lieu chaleureux est le café de Nicole.</a:t>
            </a:r>
          </a:p>
          <a:p>
            <a:pPr marL="0" indent="0">
              <a:buNone/>
            </a:pPr>
            <a:endParaRPr lang="fr-FR" sz="2000"/>
          </a:p>
          <a:p>
            <a:pPr marL="0" indent="0">
              <a:buNone/>
            </a:pPr>
            <a:r>
              <a:rPr lang="fr-FR" sz="2000"/>
              <a:t>Pas de scènes tournées dans les appartements. Le lycée est le seul lieu où se joue leur vie. </a:t>
            </a:r>
          </a:p>
        </p:txBody>
      </p:sp>
    </p:spTree>
    <p:extLst>
      <p:ext uri="{BB962C8B-B14F-4D97-AF65-F5344CB8AC3E}">
        <p14:creationId xmlns:p14="http://schemas.microsoft.com/office/powerpoint/2010/main" val="4096059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Espace réservé du contenu 2">
            <a:extLst>
              <a:ext uri="{FF2B5EF4-FFF2-40B4-BE49-F238E27FC236}">
                <a16:creationId xmlns:a16="http://schemas.microsoft.com/office/drawing/2014/main" id="{5D2322DA-C301-E44D-9684-E7295B97CA55}"/>
              </a:ext>
            </a:extLst>
          </p:cNvPr>
          <p:cNvSpPr>
            <a:spLocks noGrp="1"/>
          </p:cNvSpPr>
          <p:nvPr>
            <p:ph idx="1"/>
          </p:nvPr>
        </p:nvSpPr>
        <p:spPr>
          <a:xfrm>
            <a:off x="1653363" y="2176272"/>
            <a:ext cx="9367204" cy="4041648"/>
          </a:xfrm>
        </p:spPr>
        <p:txBody>
          <a:bodyPr anchor="t">
            <a:normAutofit/>
          </a:bodyPr>
          <a:lstStyle/>
          <a:p>
            <a:pPr marL="0" indent="0">
              <a:buNone/>
            </a:pPr>
            <a:r>
              <a:rPr lang="fr-FR" sz="2000"/>
              <a:t>Le décor offre la possibilité de transposer certains motifs : </a:t>
            </a:r>
          </a:p>
          <a:p>
            <a:pPr marL="0" indent="0">
              <a:buNone/>
            </a:pPr>
            <a:endParaRPr lang="fr-FR" sz="2000"/>
          </a:p>
          <a:p>
            <a:pPr marL="0" indent="0">
              <a:buNone/>
            </a:pPr>
            <a:r>
              <a:rPr lang="fr-FR" sz="2000"/>
              <a:t>L’architecture intérieure du lycée avec la cour intérieure, les balcons, les coursives, facilitent les jeux de regard. (ainsi que les portes vitrées des salles de cours, les salles avec estrades …)</a:t>
            </a:r>
          </a:p>
          <a:p>
            <a:pPr marL="0" indent="0">
              <a:buNone/>
            </a:pPr>
            <a:endParaRPr lang="fr-FR" sz="2000"/>
          </a:p>
          <a:p>
            <a:pPr marL="0" indent="0">
              <a:buNone/>
            </a:pPr>
            <a:r>
              <a:rPr lang="fr-FR" sz="2000"/>
              <a:t>Le lycée, comme la Cour, est un lieu dangereux, dans lequel il est impossible de se cacher. Tout le monde observe tout le monde.</a:t>
            </a:r>
          </a:p>
          <a:p>
            <a:pPr marL="0" indent="0">
              <a:buNone/>
            </a:pPr>
            <a:endParaRPr lang="fr-FR" sz="2000"/>
          </a:p>
          <a:p>
            <a:pPr marL="0" indent="0">
              <a:buNone/>
            </a:pPr>
            <a:r>
              <a:rPr lang="fr-FR" sz="2000"/>
              <a:t>Celui qui observe peut se tromper : L’ami d’Otto, double du gentihomme de M. de Clèves, espionne Junie et Nemours et croit à tort qu’ils s’embrassent. </a:t>
            </a:r>
          </a:p>
          <a:p>
            <a:pPr marL="0" indent="0">
              <a:buNone/>
            </a:pPr>
            <a:endParaRPr lang="fr-FR" sz="2000"/>
          </a:p>
        </p:txBody>
      </p:sp>
    </p:spTree>
    <p:extLst>
      <p:ext uri="{BB962C8B-B14F-4D97-AF65-F5344CB8AC3E}">
        <p14:creationId xmlns:p14="http://schemas.microsoft.com/office/powerpoint/2010/main" val="3062986380"/>
      </p:ext>
    </p:extLst>
  </p:cSld>
  <p:clrMapOvr>
    <a:masterClrMapping/>
  </p:clrMapOvr>
</p:sld>
</file>

<file path=ppt/theme/theme1.xml><?xml version="1.0" encoding="utf-8"?>
<a:theme xmlns:a="http://schemas.openxmlformats.org/drawingml/2006/main" name="Thème Office">
  <a:themeElements>
    <a:clrScheme name="Rouge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1311</Words>
  <Application>Microsoft Macintosh PowerPoint</Application>
  <PresentationFormat>Grand écran</PresentationFormat>
  <Paragraphs>72</Paragraphs>
  <Slides>16</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16</vt:i4>
      </vt:variant>
    </vt:vector>
  </HeadingPairs>
  <TitlesOfParts>
    <vt:vector size="21" baseType="lpstr">
      <vt:lpstr>Arial</vt:lpstr>
      <vt:lpstr>Calibri</vt:lpstr>
      <vt:lpstr>Calibri Light</vt:lpstr>
      <vt:lpstr>Times New Roman</vt:lpstr>
      <vt:lpstr>Thème Office</vt:lpstr>
      <vt:lpstr>La Belle personne</vt:lpstr>
      <vt:lpstr>Quels personnages retrouve-t-on dans le film ? </vt:lpstr>
      <vt:lpstr>Présentation PowerPoint</vt:lpstr>
      <vt:lpstr>Présentation PowerPoint</vt:lpstr>
      <vt:lpstr>Quelques différences </vt:lpstr>
      <vt:lpstr>Autre différence notable : La lettre perdue</vt:lpstr>
      <vt:lpstr>Quels sont les motifs communs aux décors de la Cour et du lycée ? </vt:lpstr>
      <vt:lpstr>Présentation PowerPoint</vt:lpstr>
      <vt:lpstr>Présentation PowerPoint</vt:lpstr>
      <vt:lpstr>La bienséance </vt:lpstr>
      <vt:lpstr>La relation Junie / Nemours</vt:lpstr>
      <vt:lpstr>Le titre ? </vt:lpstr>
      <vt:lpstr>Présentation PowerPoint</vt:lpstr>
      <vt:lpstr>Interview de Christophe Honoré </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Belle personne</dc:title>
  <dc:creator>Alain LE BAIL</dc:creator>
  <cp:lastModifiedBy>Alain LE BAIL</cp:lastModifiedBy>
  <cp:revision>1</cp:revision>
  <dcterms:created xsi:type="dcterms:W3CDTF">2020-03-30T16:26:57Z</dcterms:created>
  <dcterms:modified xsi:type="dcterms:W3CDTF">2020-03-30T16:27:10Z</dcterms:modified>
</cp:coreProperties>
</file>