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83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18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14DCC-9C6D-4069-94FC-DFF470B4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9685EE-9953-40CF-ABD8-45044AD51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10D6EE-6153-4994-AB8B-C17FABCAC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4EAD2D0-C458-4986-8598-9C3C610D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C23087-5822-4D2F-8E2B-6338E718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37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34A23-220F-4C85-B021-EEE92896E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D7DD1F8-2620-4248-B0DD-0F66F98B5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825C33-504B-4A29-9F45-A5EF3F770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86BC1C-393C-4E68-9BA0-70334E32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FB6064-EB57-43F7-BABB-CB163547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55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CDE845F-9F1B-4324-96BD-683F29092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A7D051-D58D-4555-A10E-CA75A4787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6BEEBF-1E1E-47A1-9406-D4D5CF97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469DB2-EE50-4AFC-9EAB-E6929732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EDE867-23C6-4618-9872-01044BDC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6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2E8C8-E899-4665-8B4B-E0857F1A1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AE7A88-5003-487B-BF20-3D5AD171B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2FC873-E4D8-4F1D-8B11-DEC69629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7ECF10-602F-43A3-B9B9-4BF2538B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3244A5-6EAB-42FD-B987-4C198F0E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182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AB889-FE35-43CA-A895-E863674B1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948807-55EA-4589-A3EA-B1BB62BD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4EAA6D-D114-4AD4-A4C2-7E18012B7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7D0236-2A2E-4730-A064-EEAE2DDE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620B3C-53A2-498B-885F-C180BC2B7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58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E3F85-37E1-4E2C-843C-3457218E3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C4CFF6-584C-4F57-B8C9-A44526669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F3803C-1445-4E96-805C-AD6ACEF2F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D116CE-9CF2-4CB8-AC6C-28093B417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1AF427-DCE9-4ECD-BFAB-B057C00A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B28E135-F0F6-44EE-ABD5-41D1EFAFA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0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C2C294-8A1B-4FE8-A3E2-BFE86CA6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94EE30-33AC-47E6-A0DB-ED5A26E76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B92CD6-90C0-41C7-BC81-A4E69BF52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F6E24D-CC67-4FAE-B631-429A022C8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EF2781-A152-4A13-A0EA-164E16364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DE6434E-D9EA-4C68-B155-973BF6656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FF90A9-8F43-4977-938A-961B01B5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332730-2E49-4589-953C-E65A9072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53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7612F-A28B-4E3E-A453-6F52155D1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A78442-0016-4D91-A255-0578E1FD7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6E7204-3EA5-4DEB-BFC6-4BA48844F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6522B9-F56F-49EB-AA79-5970C0C1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48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3DD63A-E556-430C-AE95-70A944C44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9A6CEA7-68DE-41AA-8749-813D2795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F3F60C-028F-4B6A-B23F-D51E808C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61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00753-5926-418D-B824-4491D9E5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1E533C-F7CF-413C-A9C3-EB2F10E5B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8E75D2-D9DA-4F61-984E-0E2D3E762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2C21800-5891-42F2-AF3C-75BB0887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69D02F2-8DCA-47AD-9CC0-6DD9282D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397637-1FB7-4475-830F-07F25D91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88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0DFFC-7C5B-4B04-B9C3-7063CCF5D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9A533A-A533-4883-81FA-642936112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9A4EAEE-6A79-4086-A7E4-53622BDEE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037E28-E23D-42E8-BFAD-FF384490F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948DC4-3B1E-4C3B-A0CB-8408B4338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18A026-75DF-43D5-BEE8-1EE234A8D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76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39C394-6EB7-41D8-9D28-0B3E8217C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7C257E-4154-4689-AE66-7268A8ADA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0CC0A2-C54D-465E-85E3-BB31C8E9D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48A71-0451-43D7-A3C3-88CEB75006BB}" type="datetimeFigureOut">
              <a:rPr lang="fr-FR" smtClean="0"/>
              <a:t>30/10/2020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E801A0-3803-463E-8816-AB37C4CAB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0A9D3-8BDD-4B88-B9FA-4D017B308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DAEEF-C7DC-440F-8E57-C885EDE75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1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omme, assis, petit, pièce&#10;&#10;Description générée automatiquement">
            <a:extLst>
              <a:ext uri="{FF2B5EF4-FFF2-40B4-BE49-F238E27FC236}">
                <a16:creationId xmlns:a16="http://schemas.microsoft.com/office/drawing/2014/main" id="{2E34B45D-BC35-4A61-B447-9CB01D8B6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b="6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E16597-6D3D-4178-976C-0E7FDE295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Etude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d’ensemble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l’acte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1 - 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</a:t>
            </a:r>
            <a:r>
              <a:rPr lang="en-US" sz="3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Malade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imaginaire</a:t>
            </a:r>
            <a:r>
              <a:rPr lang="en-US" sz="3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Molière</a:t>
            </a:r>
          </a:p>
        </p:txBody>
      </p:sp>
      <p:cxnSp>
        <p:nvCxnSpPr>
          <p:cNvPr id="26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374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2F11B34-E85B-49B3-90FB-40359A1EF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40" r="-1" b="469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3B0C732-2412-4186-B04F-58718AD5BA98}"/>
              </a:ext>
            </a:extLst>
          </p:cNvPr>
          <p:cNvSpPr txBox="1"/>
          <p:nvPr/>
        </p:nvSpPr>
        <p:spPr>
          <a:xfrm>
            <a:off x="1364342" y="943429"/>
            <a:ext cx="1030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Par Chiara et Nikita Di Giorgio 1G°4</a:t>
            </a:r>
          </a:p>
        </p:txBody>
      </p:sp>
    </p:spTree>
    <p:extLst>
      <p:ext uri="{BB962C8B-B14F-4D97-AF65-F5344CB8AC3E}">
        <p14:creationId xmlns:p14="http://schemas.microsoft.com/office/powerpoint/2010/main" val="282249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hoto, vieux, bâtiment, pièce&#10;&#10;Description générée automatiquement">
            <a:extLst>
              <a:ext uri="{FF2B5EF4-FFF2-40B4-BE49-F238E27FC236}">
                <a16:creationId xmlns:a16="http://schemas.microsoft.com/office/drawing/2014/main" id="{92EB35DD-A8C9-41B6-8F2C-6FAC42FE2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516835"/>
            <a:ext cx="11330609" cy="5950226"/>
          </a:xfr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3C7C677-65F4-42DC-BFE3-3F9D1CF2CC15}"/>
              </a:ext>
            </a:extLst>
          </p:cNvPr>
          <p:cNvSpPr txBox="1"/>
          <p:nvPr/>
        </p:nvSpPr>
        <p:spPr>
          <a:xfrm>
            <a:off x="649357" y="821635"/>
            <a:ext cx="10601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highlight>
                  <a:srgbClr val="FFFF00"/>
                </a:highlight>
              </a:rPr>
              <a:t>En quoi l’acte I annonce-t-il les intrigues et enjeux de la pièce ?</a:t>
            </a:r>
          </a:p>
        </p:txBody>
      </p:sp>
    </p:spTree>
    <p:extLst>
      <p:ext uri="{BB962C8B-B14F-4D97-AF65-F5344CB8AC3E}">
        <p14:creationId xmlns:p14="http://schemas.microsoft.com/office/powerpoint/2010/main" val="6822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 descr="Une image contenant bâtiment, assis, banc, photo&#10;&#10;Description générée automatiquement">
            <a:extLst>
              <a:ext uri="{FF2B5EF4-FFF2-40B4-BE49-F238E27FC236}">
                <a16:creationId xmlns:a16="http://schemas.microsoft.com/office/drawing/2014/main" id="{958A8EBF-A325-461E-8057-F62D601D6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r="-2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C1C9267-515C-4069-BD83-4652F03E720C}"/>
              </a:ext>
            </a:extLst>
          </p:cNvPr>
          <p:cNvSpPr txBox="1"/>
          <p:nvPr/>
        </p:nvSpPr>
        <p:spPr>
          <a:xfrm>
            <a:off x="6572478" y="1552575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800" u="sng" dirty="0"/>
              <a:t>Acte I (scène 1 à 8)</a:t>
            </a:r>
          </a:p>
          <a:p>
            <a:pPr marL="4000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rgbClr val="FF0000"/>
                </a:solidFill>
              </a:rPr>
              <a:t>I. Une comédie-ballet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accent6"/>
                </a:solidFill>
              </a:rPr>
              <a:t>    1. Les Prologues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accent6"/>
                </a:solidFill>
              </a:rPr>
              <a:t>    2. Le premier intermède</a:t>
            </a:r>
          </a:p>
          <a:p>
            <a:pPr marL="17145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rgbClr val="FF0000"/>
                </a:solidFill>
              </a:rPr>
              <a:t>II. Un acte d’exposition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fr-FR" sz="2400" dirty="0"/>
              <a:t>     </a:t>
            </a:r>
            <a:r>
              <a:rPr lang="fr-FR" sz="2400" dirty="0">
                <a:solidFill>
                  <a:schemeClr val="accent6"/>
                </a:solidFill>
              </a:rPr>
              <a:t>1. La maladie et la tyrannie d’Argan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accent6"/>
                </a:solidFill>
              </a:rPr>
              <a:t>     2. La cupidité de Béline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accent6"/>
                </a:solidFill>
              </a:rPr>
              <a:t>     3. Le mariage envisagé d’Angélique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fr-FR" sz="2400" dirty="0">
                <a:solidFill>
                  <a:schemeClr val="accent6"/>
                </a:solidFill>
              </a:rPr>
              <a:t>     4. La lucidité et l’insolence de Toinette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783664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3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164D27-4B65-4D9C-97AE-C6F8C580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fr-FR" sz="3000">
                <a:solidFill>
                  <a:schemeClr val="bg1"/>
                </a:solidFill>
              </a:rPr>
              <a:t>La comédie ballet</a:t>
            </a:r>
          </a:p>
        </p:txBody>
      </p:sp>
      <p:cxnSp>
        <p:nvCxnSpPr>
          <p:cNvPr id="30" name="Straight Connector 15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2EE7CB-0FC6-4859-9FAD-B02476BA3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200" dirty="0">
                <a:solidFill>
                  <a:schemeClr val="bg1"/>
                </a:solidFill>
              </a:rPr>
              <a:t>Prologue 1673</a:t>
            </a:r>
          </a:p>
          <a:p>
            <a:pPr marL="0" indent="0">
              <a:buNone/>
            </a:pPr>
            <a:r>
              <a:rPr lang="fr-FR" sz="2200" dirty="0">
                <a:solidFill>
                  <a:schemeClr val="bg1"/>
                </a:solidFill>
              </a:rPr>
              <a:t>Prologue 1674</a:t>
            </a:r>
          </a:p>
        </p:txBody>
      </p:sp>
      <p:pic>
        <p:nvPicPr>
          <p:cNvPr id="9" name="Image 8" descr="Une image contenant rideau, intérieur, pièce, assis&#10;&#10;Description générée automatiquement">
            <a:extLst>
              <a:ext uri="{FF2B5EF4-FFF2-40B4-BE49-F238E27FC236}">
                <a16:creationId xmlns:a16="http://schemas.microsoft.com/office/drawing/2014/main" id="{DD0460F3-BFA9-41F5-A803-0111B2B6D2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" r="-2" b="-2"/>
          <a:stretch/>
        </p:blipFill>
        <p:spPr>
          <a:xfrm>
            <a:off x="393308" y="2523915"/>
            <a:ext cx="5559480" cy="3749040"/>
          </a:xfrm>
          <a:prstGeom prst="rect">
            <a:avLst/>
          </a:prstGeom>
        </p:spPr>
      </p:pic>
      <p:pic>
        <p:nvPicPr>
          <p:cNvPr id="7" name="Image 6" descr="Une image contenant danseur, personne, sport, bâtiment&#10;&#10;Description générée automatiquement">
            <a:extLst>
              <a:ext uri="{FF2B5EF4-FFF2-40B4-BE49-F238E27FC236}">
                <a16:creationId xmlns:a16="http://schemas.microsoft.com/office/drawing/2014/main" id="{AEFEF6D7-8675-4092-B267-82B4E02D2A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FE590C-7A18-4766-B935-9B37EE6F5B05}"/>
              </a:ext>
            </a:extLst>
          </p:cNvPr>
          <p:cNvSpPr txBox="1"/>
          <p:nvPr/>
        </p:nvSpPr>
        <p:spPr>
          <a:xfrm>
            <a:off x="393308" y="6399271"/>
            <a:ext cx="555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fr-FR" b="1" dirty="0">
                <a:latin typeface="Bahnschrift Condensed" panose="020B0502040204020203" pitchFamily="34" charset="0"/>
              </a:rPr>
              <a:t>COLETTE</a:t>
            </a:r>
            <a:r>
              <a:rPr lang="fr-FR" dirty="0">
                <a:latin typeface="Bahnschrift Condensed" panose="020B0502040204020203" pitchFamily="34" charset="0"/>
              </a:rPr>
              <a:t> </a:t>
            </a:r>
            <a:r>
              <a:rPr lang="fr-FR" b="1" dirty="0">
                <a:latin typeface="Bahnschrift Condensed" panose="020B0502040204020203" pitchFamily="34" charset="0"/>
              </a:rPr>
              <a:t>ROUMANOFF</a:t>
            </a:r>
            <a:endParaRPr lang="fr-FR" dirty="0">
              <a:latin typeface="Bahnschrift Condensed" panose="020B0502040204020203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328FE5-C628-403E-9FD1-9C63883D4F1D}"/>
              </a:ext>
            </a:extLst>
          </p:cNvPr>
          <p:cNvSpPr txBox="1"/>
          <p:nvPr/>
        </p:nvSpPr>
        <p:spPr>
          <a:xfrm>
            <a:off x="6251736" y="6351273"/>
            <a:ext cx="5691735" cy="37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Bahnschrift SemiBold" panose="020B0502040204020203" pitchFamily="34" charset="0"/>
              </a:rPr>
              <a:t>L'opéra in casa</a:t>
            </a:r>
          </a:p>
        </p:txBody>
      </p:sp>
    </p:spTree>
    <p:extLst>
      <p:ext uri="{BB962C8B-B14F-4D97-AF65-F5344CB8AC3E}">
        <p14:creationId xmlns:p14="http://schemas.microsoft.com/office/powerpoint/2010/main" val="261732006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groupe, photo, tapis, vieux&#10;&#10;Description générée automatiquement">
            <a:extLst>
              <a:ext uri="{FF2B5EF4-FFF2-40B4-BE49-F238E27FC236}">
                <a16:creationId xmlns:a16="http://schemas.microsoft.com/office/drawing/2014/main" id="{4F03C441-D79F-41B1-A5EB-B48A85AF2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34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A7E55E-FED0-4A1F-9CB4-21BDD3D3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fr-FR" sz="4000" b="1" dirty="0">
                <a:solidFill>
                  <a:srgbClr val="FFFFFF"/>
                </a:solidFill>
              </a:rPr>
              <a:t>Le premier Intermède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CA7F94D8-3FDC-41CA-93A2-FF5F3B789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Mise </a:t>
            </a:r>
            <a:r>
              <a:rPr lang="en-US" sz="2000" b="1" dirty="0" err="1">
                <a:solidFill>
                  <a:srgbClr val="FFFFFF"/>
                </a:solidFill>
              </a:rPr>
              <a:t>en</a:t>
            </a:r>
            <a:r>
              <a:rPr lang="en-US" sz="2000" b="1" dirty="0">
                <a:solidFill>
                  <a:srgbClr val="FFFFFF"/>
                </a:solidFill>
              </a:rPr>
              <a:t> abyme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Légèreté</a:t>
            </a:r>
            <a:r>
              <a:rPr lang="en-US" sz="2000" b="1" dirty="0">
                <a:solidFill>
                  <a:srgbClr val="FFFFFF"/>
                </a:solidFill>
              </a:rPr>
              <a:t> à la pièce </a:t>
            </a:r>
          </a:p>
          <a:p>
            <a:r>
              <a:rPr lang="en-US" sz="2000" b="1" dirty="0" err="1">
                <a:solidFill>
                  <a:srgbClr val="FFFFFF"/>
                </a:solidFill>
              </a:rPr>
              <a:t>Comique</a:t>
            </a:r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Lien avec </a:t>
            </a:r>
            <a:r>
              <a:rPr lang="en-US" sz="2000" b="1" dirty="0" err="1">
                <a:solidFill>
                  <a:srgbClr val="FFFFFF"/>
                </a:solidFill>
              </a:rPr>
              <a:t>l’intrigue</a:t>
            </a: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D6C3CE-0214-4D7F-87AC-A566BAC8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1" y="1068850"/>
            <a:ext cx="3260524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 descr="Une image contenant rideau, personne, intérieur, tenue&#10;&#10;Description générée automatiquement">
            <a:extLst>
              <a:ext uri="{FF2B5EF4-FFF2-40B4-BE49-F238E27FC236}">
                <a16:creationId xmlns:a16="http://schemas.microsoft.com/office/drawing/2014/main" id="{13214990-16DD-4B8B-8F22-0F1DC42C8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3" y="2333751"/>
            <a:ext cx="4264732" cy="2829868"/>
          </a:xfrm>
          <a:prstGeom prst="rect">
            <a:avLst/>
          </a:prstGeom>
        </p:spPr>
      </p:pic>
      <p:pic>
        <p:nvPicPr>
          <p:cNvPr id="9" name="Espace réservé du contenu 8" descr="Une image contenant texte, intérieur, homme, assis&#10;&#10;Description générée automatiquement">
            <a:extLst>
              <a:ext uri="{FF2B5EF4-FFF2-40B4-BE49-F238E27FC236}">
                <a16:creationId xmlns:a16="http://schemas.microsoft.com/office/drawing/2014/main" id="{B966F260-5A50-469D-A82F-899258335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744" y="3460582"/>
            <a:ext cx="3468914" cy="2790854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B2AEA82-95A7-4FCA-9427-5FE3E051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fr-FR" dirty="0"/>
              <a:t>La maladie et la tyrannie d’Argan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AE1FF5-0C3F-47AF-9E08-22582C4E9A68}"/>
              </a:ext>
            </a:extLst>
          </p:cNvPr>
          <p:cNvSpPr txBox="1"/>
          <p:nvPr/>
        </p:nvSpPr>
        <p:spPr>
          <a:xfrm>
            <a:off x="4688114" y="2670629"/>
            <a:ext cx="384628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1. Entrée </a:t>
            </a:r>
            <a:r>
              <a:rPr lang="fr-FR" sz="2000" i="1" dirty="0"/>
              <a:t>in </a:t>
            </a:r>
            <a:r>
              <a:rPr lang="fr-FR" sz="2000" i="1" dirty="0" err="1"/>
              <a:t>medias</a:t>
            </a:r>
            <a:r>
              <a:rPr lang="fr-FR" sz="2000" i="1" dirty="0"/>
              <a:t> </a:t>
            </a:r>
            <a:r>
              <a:rPr lang="fr-FR" sz="2000" i="1" dirty="0" err="1"/>
              <a:t>res</a:t>
            </a:r>
            <a:r>
              <a:rPr lang="fr-FR" sz="2000" dirty="0"/>
              <a:t> avec un monologue animé </a:t>
            </a:r>
          </a:p>
          <a:p>
            <a:r>
              <a:rPr lang="fr-FR" sz="2000" dirty="0"/>
              <a:t>2. Satire de la médecine et caractère d’Argan</a:t>
            </a:r>
          </a:p>
          <a:p>
            <a:r>
              <a:rPr lang="fr-FR" sz="2000" dirty="0"/>
              <a:t>3. Insultes et manie</a:t>
            </a:r>
          </a:p>
          <a:p>
            <a:r>
              <a:rPr lang="fr-FR" sz="2000" dirty="0"/>
              <a:t>4. Tyrannie et égoïsme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37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rgbClr val="F4FCA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FA00E3-5FD6-47A5-B1FE-859C9C38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cupidité de Béline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421B715-EC59-4F82-A491-5CD222575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8109" y="4289353"/>
            <a:ext cx="4960486" cy="244004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9D1E80-49F4-4C53-8992-82ABB4F0F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695" y="84299"/>
            <a:ext cx="3044353" cy="40377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C72E6D-4618-466C-A734-5FC766E6B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37" y="1690687"/>
            <a:ext cx="4498029" cy="26108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5A2CECD-2C28-4ACE-9D49-4E4CEF1378FC}"/>
              </a:ext>
            </a:extLst>
          </p:cNvPr>
          <p:cNvCxnSpPr>
            <a:cxnSpLocks/>
          </p:cNvCxnSpPr>
          <p:nvPr/>
        </p:nvCxnSpPr>
        <p:spPr>
          <a:xfrm>
            <a:off x="838200" y="1364566"/>
            <a:ext cx="4833730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6D7CC55C-0EC4-4A4D-8AC0-7772B42E981E}"/>
              </a:ext>
            </a:extLst>
          </p:cNvPr>
          <p:cNvSpPr txBox="1"/>
          <p:nvPr/>
        </p:nvSpPr>
        <p:spPr>
          <a:xfrm>
            <a:off x="5094514" y="2046514"/>
            <a:ext cx="33092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/>
              <a:t>Introduction comique grâce à Toinette</a:t>
            </a:r>
          </a:p>
          <a:p>
            <a:pPr marL="342900" indent="-342900">
              <a:buAutoNum type="arabicPeriod"/>
            </a:pPr>
            <a:r>
              <a:rPr lang="fr-FR" sz="2000" dirty="0"/>
              <a:t>Les enfants : l’obstacle</a:t>
            </a:r>
          </a:p>
          <a:p>
            <a:pPr marL="342900" indent="-342900">
              <a:buAutoNum type="arabicPeriod"/>
            </a:pPr>
            <a:r>
              <a:rPr lang="fr-FR" sz="2000" dirty="0"/>
              <a:t>Illégalité</a:t>
            </a:r>
          </a:p>
          <a:p>
            <a:pPr marL="342900" indent="-342900">
              <a:buAutoNum type="arabicPeriod"/>
            </a:pPr>
            <a:r>
              <a:rPr lang="fr-FR" sz="2000" dirty="0"/>
              <a:t>Comédie</a:t>
            </a:r>
          </a:p>
        </p:txBody>
      </p:sp>
    </p:spTree>
    <p:extLst>
      <p:ext uri="{BB962C8B-B14F-4D97-AF65-F5344CB8AC3E}">
        <p14:creationId xmlns:p14="http://schemas.microsoft.com/office/powerpoint/2010/main" val="148867739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20000"/>
                <a:lumOff val="80000"/>
              </a:schemeClr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0881B-4E98-44D2-AD68-EBAF9B662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mariage d’Angélique</a:t>
            </a:r>
          </a:p>
        </p:txBody>
      </p:sp>
      <p:pic>
        <p:nvPicPr>
          <p:cNvPr id="5" name="Espace réservé du contenu 4" descr="Une image contenant personne, tenant, jeune, assis&#10;&#10;Description générée automatiquement">
            <a:extLst>
              <a:ext uri="{FF2B5EF4-FFF2-40B4-BE49-F238E27FC236}">
                <a16:creationId xmlns:a16="http://schemas.microsoft.com/office/drawing/2014/main" id="{C6B05425-5231-48F1-957C-71C1EA08F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1" y="2317977"/>
            <a:ext cx="3791270" cy="2730939"/>
          </a:xfrm>
        </p:spPr>
      </p:pic>
      <p:pic>
        <p:nvPicPr>
          <p:cNvPr id="7" name="Image 6" descr="Une image contenant personne, debout, habits, homme&#10;&#10;Description générée automatiquement">
            <a:extLst>
              <a:ext uri="{FF2B5EF4-FFF2-40B4-BE49-F238E27FC236}">
                <a16:creationId xmlns:a16="http://schemas.microsoft.com/office/drawing/2014/main" id="{969794D3-9453-4C8B-B549-ABE56059F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52204"/>
            <a:ext cx="3986813" cy="2541781"/>
          </a:xfrm>
          <a:prstGeom prst="rect">
            <a:avLst/>
          </a:prstGeom>
        </p:spPr>
      </p:pic>
      <p:pic>
        <p:nvPicPr>
          <p:cNvPr id="13" name="Image 12" descr="Une image contenant personne, habits, femme, debout&#10;&#10;Description générée automatiquement">
            <a:extLst>
              <a:ext uri="{FF2B5EF4-FFF2-40B4-BE49-F238E27FC236}">
                <a16:creationId xmlns:a16="http://schemas.microsoft.com/office/drawing/2014/main" id="{1C260407-90C8-43BC-BF31-C1F9185BF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12" y="323661"/>
            <a:ext cx="4297906" cy="2730936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F160E82-6DE6-4C65-963C-3713EFBEFC99}"/>
              </a:ext>
            </a:extLst>
          </p:cNvPr>
          <p:cNvCxnSpPr/>
          <p:nvPr/>
        </p:nvCxnSpPr>
        <p:spPr>
          <a:xfrm>
            <a:off x="838200" y="1434905"/>
            <a:ext cx="5520397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1E6784D-ABA4-4B51-98DC-1AA4ED1D6774}"/>
              </a:ext>
            </a:extLst>
          </p:cNvPr>
          <p:cNvSpPr txBox="1"/>
          <p:nvPr/>
        </p:nvSpPr>
        <p:spPr>
          <a:xfrm>
            <a:off x="4586514" y="2317977"/>
            <a:ext cx="30189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dirty="0"/>
              <a:t>Molière engagé ?</a:t>
            </a:r>
          </a:p>
          <a:p>
            <a:pPr marL="342900" indent="-342900">
              <a:buAutoNum type="arabicPeriod"/>
            </a:pPr>
            <a:r>
              <a:rPr lang="fr-FR" sz="2000" dirty="0"/>
              <a:t>Ultimatum</a:t>
            </a:r>
          </a:p>
          <a:p>
            <a:pPr marL="342900" indent="-342900">
              <a:buAutoNum type="arabicPeriod"/>
            </a:pPr>
            <a:r>
              <a:rPr lang="fr-FR" sz="2000" dirty="0"/>
              <a:t>Confidence</a:t>
            </a:r>
          </a:p>
          <a:p>
            <a:pPr marL="342900" indent="-342900">
              <a:buAutoNum type="arabicPeriod"/>
            </a:pPr>
            <a:r>
              <a:rPr lang="fr-FR" sz="2000" dirty="0"/>
              <a:t>Quiproquo comique</a:t>
            </a:r>
          </a:p>
          <a:p>
            <a:pPr marL="342900" indent="-342900">
              <a:buAutoNum type="arabicPeriod"/>
            </a:pPr>
            <a:r>
              <a:rPr lang="fr-FR" sz="2000" dirty="0"/>
              <a:t>Dénouement ?</a:t>
            </a:r>
          </a:p>
        </p:txBody>
      </p:sp>
    </p:spTree>
    <p:extLst>
      <p:ext uri="{BB962C8B-B14F-4D97-AF65-F5344CB8AC3E}">
        <p14:creationId xmlns:p14="http://schemas.microsoft.com/office/powerpoint/2010/main" val="392876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1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7AE595-BE7F-4572-9D7E-B790D992D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lucidité et l’insolence de Toinette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BF2A4A0-BF9E-42E8-B202-F9A54F8A3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814039"/>
            <a:ext cx="3454399" cy="179944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FBF91B-2A9A-40CC-A054-6A225681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90" y="3647705"/>
            <a:ext cx="4954510" cy="25808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16D8ED-1E5D-4193-80AE-85F5FF2D3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6" y="1690689"/>
            <a:ext cx="4455462" cy="296536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28FB34-9E26-4B49-8701-53BE1AA08D16}"/>
              </a:ext>
            </a:extLst>
          </p:cNvPr>
          <p:cNvCxnSpPr/>
          <p:nvPr/>
        </p:nvCxnSpPr>
        <p:spPr>
          <a:xfrm>
            <a:off x="838200" y="1561514"/>
            <a:ext cx="5843954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A7F736C1-CDD1-4E5D-AB3C-7A7C4A0BFD74}"/>
              </a:ext>
            </a:extLst>
          </p:cNvPr>
          <p:cNvSpPr txBox="1"/>
          <p:nvPr/>
        </p:nvSpPr>
        <p:spPr>
          <a:xfrm>
            <a:off x="6212114" y="1886857"/>
            <a:ext cx="5021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000" i="1" dirty="0"/>
              <a:t>Topos</a:t>
            </a:r>
            <a:r>
              <a:rPr lang="fr-FR" sz="2000" dirty="0"/>
              <a:t> du valet de comédie</a:t>
            </a:r>
          </a:p>
          <a:p>
            <a:pPr marL="342900" indent="-342900">
              <a:buAutoNum type="arabicPeriod"/>
            </a:pPr>
            <a:r>
              <a:rPr lang="fr-FR" sz="2000" dirty="0"/>
              <a:t>Dévotion et fidélité</a:t>
            </a:r>
          </a:p>
          <a:p>
            <a:pPr marL="342900" indent="-342900">
              <a:buAutoNum type="arabicPeriod"/>
            </a:pPr>
            <a:r>
              <a:rPr lang="fr-FR" sz="2000" dirty="0"/>
              <a:t>Ironie et complicité</a:t>
            </a:r>
          </a:p>
          <a:p>
            <a:pPr marL="342900" indent="-342900">
              <a:buAutoNum type="arabicPeriod"/>
            </a:pPr>
            <a:r>
              <a:rPr lang="fr-FR" sz="2000" dirty="0"/>
              <a:t>Lucidité</a:t>
            </a:r>
          </a:p>
        </p:txBody>
      </p:sp>
    </p:spTree>
    <p:extLst>
      <p:ext uri="{BB962C8B-B14F-4D97-AF65-F5344CB8AC3E}">
        <p14:creationId xmlns:p14="http://schemas.microsoft.com/office/powerpoint/2010/main" val="91746368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198</Words>
  <Application>Microsoft Macintosh PowerPoint</Application>
  <PresentationFormat>Grand écran</PresentationFormat>
  <Paragraphs>44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Arial</vt:lpstr>
      <vt:lpstr>Bahnschrift Condensed</vt:lpstr>
      <vt:lpstr>Bahnschrift SemiBold</vt:lpstr>
      <vt:lpstr>Calibri</vt:lpstr>
      <vt:lpstr>Calibri Light</vt:lpstr>
      <vt:lpstr>Thème Office</vt:lpstr>
      <vt:lpstr>Etude d’ensemble de l’acte 1 - Le Malade imaginaire  Molière</vt:lpstr>
      <vt:lpstr>Présentation PowerPoint</vt:lpstr>
      <vt:lpstr>Présentation PowerPoint</vt:lpstr>
      <vt:lpstr>La comédie ballet</vt:lpstr>
      <vt:lpstr>Le premier Intermède</vt:lpstr>
      <vt:lpstr>La maladie et la tyrannie d’Argan</vt:lpstr>
      <vt:lpstr>La cupidité de Béline</vt:lpstr>
      <vt:lpstr>Le mariage d’Angélique</vt:lpstr>
      <vt:lpstr>La lucidité et l’insolence de Toinette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Etude d’ensemble de l’acte 1  Le malade imaginaire  Molière</dc:title>
  <dc:creator>nikita.di-giorgio@outlook.fr</dc:creator>
  <cp:lastModifiedBy>ghislaine zaneboni</cp:lastModifiedBy>
  <cp:revision>7</cp:revision>
  <dcterms:created xsi:type="dcterms:W3CDTF">2020-10-11T15:06:05Z</dcterms:created>
  <dcterms:modified xsi:type="dcterms:W3CDTF">2020-10-30T12:42:05Z</dcterms:modified>
</cp:coreProperties>
</file>