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4" r:id="rId6"/>
    <p:sldId id="260" r:id="rId7"/>
    <p:sldId id="261" r:id="rId8"/>
    <p:sldId id="259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la" initials="C" lastIdx="1" clrIdx="0">
    <p:extLst>
      <p:ext uri="{19B8F6BF-5375-455C-9EA6-DF929625EA0E}">
        <p15:presenceInfo xmlns:p15="http://schemas.microsoft.com/office/powerpoint/2012/main" userId="Carl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4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859CDD-733F-426E-A8E5-BF8CCD28E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F70546B-3474-418F-84A8-75D8FBEA1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6CDB3A-E7BC-475B-B604-CA4D7FA37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4F0F-8E22-40A9-87F8-3AF88B66E807}" type="datetimeFigureOut">
              <a:rPr lang="fr-FR" smtClean="0"/>
              <a:t>25/10/2020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33CB1D-DFA5-448D-B3E4-4D46E35DC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FCB7964-4A98-42F8-A64A-D3DE5D4FE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4024-33EA-47A5-99F0-8915F7004C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9885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E778C1-2E4F-472B-82CC-04BBF6D30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4881C24-F0DF-4A4A-880D-1EF8691BD5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665E494-722C-4C6B-BCEF-12AEE4D6A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4F0F-8E22-40A9-87F8-3AF88B66E807}" type="datetimeFigureOut">
              <a:rPr lang="fr-FR" smtClean="0"/>
              <a:t>25/10/2020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88B8F11-D00F-454A-8838-3C0BD31C2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D4C582-F301-4ACE-95A3-D1C3587AD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4024-33EA-47A5-99F0-8915F7004C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7577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BED1B71-BE42-4596-B23F-97E18923BB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080C386-49A1-4074-B300-26066C5657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B245B4-FF42-4914-9FD7-5FD8E8605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4F0F-8E22-40A9-87F8-3AF88B66E807}" type="datetimeFigureOut">
              <a:rPr lang="fr-FR" smtClean="0"/>
              <a:t>25/10/2020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6B2614-EBE3-4D66-9D1D-1308DFB8F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99E670D-87DF-45D9-8EBA-EFBCA650B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4024-33EA-47A5-99F0-8915F7004C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8521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BE78EB-0FD6-4BC9-8B72-79737A1E0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77D203A-6116-4462-89E0-01EA655D1E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D6F037-AA06-4893-A44B-33CB11EC5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4F0F-8E22-40A9-87F8-3AF88B66E807}" type="datetimeFigureOut">
              <a:rPr lang="fr-FR" smtClean="0"/>
              <a:t>25/10/2020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9DB579-1FE3-4D3D-B2BB-30A9CBE5A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FECA088-FE8A-47EF-A089-3333C12DC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4024-33EA-47A5-99F0-8915F7004C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0008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227D57-FCD2-419C-89A8-EB32573CA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BE2486C-12A6-43DE-9395-C3AEEFEA5F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C25E42C-CF2F-4423-A849-3EF9D83B4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4F0F-8E22-40A9-87F8-3AF88B66E807}" type="datetimeFigureOut">
              <a:rPr lang="fr-FR" smtClean="0"/>
              <a:t>25/10/2020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5C70AB6-047E-4077-B216-82E4D2AE4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6E6C6A-92A9-4302-805A-DC6877006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4024-33EA-47A5-99F0-8915F7004C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3092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AF6E7A-9DFF-4D93-81E3-06642E3EC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95BBA16-B0BC-433F-AFC0-75A4277AFC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B46FAF1-2B07-4FC1-9BA0-A0C838FAF7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BB0FCF4-B865-4B8D-A324-371A7855C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4F0F-8E22-40A9-87F8-3AF88B66E807}" type="datetimeFigureOut">
              <a:rPr lang="fr-FR" smtClean="0"/>
              <a:t>25/10/2020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0663A28-5FB3-4666-83FA-ACF94F00E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68D8ED8-A6AC-48EA-9431-DFE46DDC5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4024-33EA-47A5-99F0-8915F7004C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2222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10187D-A495-4CDA-B68C-8247891E7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28F46A8-C114-4038-A1BE-9E8CAF73C0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8187E96-829A-480F-A927-9C7E23A5E3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A7E643F-76B4-4A7A-BA16-2C56A849B2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86ACF9B-226F-4B7A-A0E0-FB4D546578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16C8ECD-D6AD-47AC-BDAB-A232BD76A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4F0F-8E22-40A9-87F8-3AF88B66E807}" type="datetimeFigureOut">
              <a:rPr lang="fr-FR" smtClean="0"/>
              <a:t>25/10/2020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DBB68E3-6F2F-482F-8B65-5375B5D91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98F6A09-5ADF-45AB-A6E5-DE9BF56A2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4024-33EA-47A5-99F0-8915F7004C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1431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E30A39-1748-4391-90FA-C763C7FA8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CE2151A-131F-45DF-9499-6C8292539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4F0F-8E22-40A9-87F8-3AF88B66E807}" type="datetimeFigureOut">
              <a:rPr lang="fr-FR" smtClean="0"/>
              <a:t>25/10/2020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5020A3-136C-42FC-A1F4-D1B19F9F7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9DF1A7B-4B04-4599-88EC-3A18BD8DD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4024-33EA-47A5-99F0-8915F7004C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0050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3443D8C-16BD-4D62-A2B3-D235A9880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4F0F-8E22-40A9-87F8-3AF88B66E807}" type="datetimeFigureOut">
              <a:rPr lang="fr-FR" smtClean="0"/>
              <a:t>25/10/2020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4DC816E-4D7D-4D59-B5DE-A975BC52D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CBFB7E1-922A-4A7A-8A02-CFFB7B82D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4024-33EA-47A5-99F0-8915F7004C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907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1F385F-97B8-4A5D-8AFD-B48638E63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8D2FA4-E70F-4399-A46D-62A2DC6E5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18F9732-31C6-45F8-9A8E-E6C03E6EDE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BDCA895-4501-474B-B92D-08F778519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4F0F-8E22-40A9-87F8-3AF88B66E807}" type="datetimeFigureOut">
              <a:rPr lang="fr-FR" smtClean="0"/>
              <a:t>25/10/2020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8AFC921-CA45-462C-A4C9-ECEB0FBEE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0953AC5-0308-4150-811F-1DE5CDF8E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4024-33EA-47A5-99F0-8915F7004C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7393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7C2637-96D1-4B37-A0E4-46D5EEB44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A05D03C-4DCF-45D8-80B3-A74B41FF63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7D82BC5-947A-4593-B5DB-85BEFC109C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085361F-FCBE-4745-A3C0-4A97E40D4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4F0F-8E22-40A9-87F8-3AF88B66E807}" type="datetimeFigureOut">
              <a:rPr lang="fr-FR" smtClean="0"/>
              <a:t>25/10/2020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6CBF5A9-ACAA-4785-A66D-6F7F5C58D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9B53B15-F5EA-4EA9-90B3-B305D9CD8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4024-33EA-47A5-99F0-8915F7004C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6787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2565F72-468E-41AE-8418-91A184EEC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F47CF2-3ED8-44B7-98DB-E8EBE87630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52413FB-4EF6-4F2A-BA93-3153122A4A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34F0F-8E22-40A9-87F8-3AF88B66E807}" type="datetimeFigureOut">
              <a:rPr lang="fr-FR" smtClean="0"/>
              <a:t>25/10/2020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35E5C9-C036-4BA2-92FB-5A0BF6B58A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B6DAC1C-148C-4F1D-95B1-2BDAD02ED5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F4024-33EA-47A5-99F0-8915F7004C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9756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611C3E4A-54A0-4164-AE5C-36A9062D6519}"/>
              </a:ext>
            </a:extLst>
          </p:cNvPr>
          <p:cNvSpPr txBox="1"/>
          <p:nvPr/>
        </p:nvSpPr>
        <p:spPr>
          <a:xfrm>
            <a:off x="606287" y="165487"/>
            <a:ext cx="10979426" cy="12003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La mise en scène de la manie et de la maladie dans </a:t>
            </a:r>
          </a:p>
          <a:p>
            <a:pPr algn="ctr"/>
            <a:r>
              <a:rPr lang="fr-FR" sz="3600" i="1" dirty="0"/>
              <a:t>Le Malade imaginaire de</a:t>
            </a:r>
            <a:r>
              <a:rPr lang="fr-FR" sz="3600" dirty="0"/>
              <a:t> Molière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9F7464B-4C76-4891-B756-0BC71B62AFF9}"/>
              </a:ext>
            </a:extLst>
          </p:cNvPr>
          <p:cNvSpPr txBox="1"/>
          <p:nvPr/>
        </p:nvSpPr>
        <p:spPr>
          <a:xfrm>
            <a:off x="3182696" y="6249538"/>
            <a:ext cx="5353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0" i="1" dirty="0">
                <a:effectLst/>
              </a:rPr>
              <a:t>Le Malade imaginaire, </a:t>
            </a:r>
            <a:r>
              <a:rPr lang="fr-FR" b="0" i="0" dirty="0">
                <a:effectLst/>
              </a:rPr>
              <a:t>Honoré Daumier </a:t>
            </a:r>
            <a:r>
              <a:rPr lang="fr-FR" sz="1600" b="0" i="0" dirty="0">
                <a:effectLst/>
              </a:rPr>
              <a:t>(1860-1962)</a:t>
            </a:r>
            <a:endParaRPr lang="fr-FR" dirty="0"/>
          </a:p>
        </p:txBody>
      </p:sp>
      <p:pic>
        <p:nvPicPr>
          <p:cNvPr id="1028" name="Picture 4" descr="Le malade imaginaire - Honoré Daumier">
            <a:extLst>
              <a:ext uri="{FF2B5EF4-FFF2-40B4-BE49-F238E27FC236}">
                <a16:creationId xmlns:a16="http://schemas.microsoft.com/office/drawing/2014/main" id="{1A2D3D0B-C4FD-4247-B901-1E48127F0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045" y="1696040"/>
            <a:ext cx="5932625" cy="455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5705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102CE03F-EFB4-48E0-B12C-0C939B1C5C87}"/>
              </a:ext>
            </a:extLst>
          </p:cNvPr>
          <p:cNvSpPr txBox="1"/>
          <p:nvPr/>
        </p:nvSpPr>
        <p:spPr>
          <a:xfrm>
            <a:off x="2546252" y="5670172"/>
            <a:ext cx="7090117" cy="83099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fr-FR" sz="2400" b="1" dirty="0"/>
              <a:t>Comment et dans quel but, Molière </a:t>
            </a:r>
            <a:r>
              <a:rPr lang="fr-F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met-il en scène la manie et la maladie dans </a:t>
            </a:r>
            <a:r>
              <a:rPr lang="fr-FR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</a:t>
            </a:r>
            <a:r>
              <a:rPr lang="fr-F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Malade imaginaire</a:t>
            </a:r>
            <a:r>
              <a:rPr lang="fr-F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?</a:t>
            </a:r>
            <a:endParaRPr lang="fr-FR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792FA0D6-3D75-4D9A-8C17-1EF798046731}"/>
              </a:ext>
            </a:extLst>
          </p:cNvPr>
          <p:cNvGrpSpPr/>
          <p:nvPr/>
        </p:nvGrpSpPr>
        <p:grpSpPr>
          <a:xfrm>
            <a:off x="3157128" y="479942"/>
            <a:ext cx="6626086" cy="5377433"/>
            <a:chOff x="3197088" y="1816746"/>
            <a:chExt cx="6626086" cy="5377433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CE6E4FE9-E302-4BF9-8A43-28BFE55C696E}"/>
                </a:ext>
              </a:extLst>
            </p:cNvPr>
            <p:cNvSpPr txBox="1"/>
            <p:nvPr/>
          </p:nvSpPr>
          <p:spPr>
            <a:xfrm>
              <a:off x="3197088" y="2109133"/>
              <a:ext cx="6626086" cy="50850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fr-FR" sz="2800" dirty="0"/>
            </a:p>
            <a:p>
              <a:pPr marL="342900" lvl="0" indent="-342900">
                <a:lnSpc>
                  <a:spcPct val="107000"/>
                </a:lnSpc>
                <a:buFont typeface="+mj-lt"/>
                <a:buAutoNum type="romanUcPeriod"/>
              </a:pPr>
              <a:r>
                <a:rPr lang="fr-FR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La mise en scène maladie/manie </a:t>
              </a:r>
            </a:p>
            <a:p>
              <a:pPr marL="914400" lvl="1" indent="-457200">
                <a:lnSpc>
                  <a:spcPct val="107000"/>
                </a:lnSpc>
                <a:buFont typeface="+mj-lt"/>
                <a:buAutoNum type="alphaLcParenR"/>
              </a:pPr>
              <a:r>
                <a:rPr lang="fr-FR" sz="23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Par le personnage d’Argan</a:t>
              </a:r>
            </a:p>
            <a:p>
              <a:pPr lvl="0">
                <a:lnSpc>
                  <a:spcPct val="107000"/>
                </a:lnSpc>
              </a:pPr>
              <a:r>
                <a:rPr lang="fr-FR" sz="24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	</a:t>
              </a:r>
              <a:r>
                <a:rPr lang="fr-FR" sz="22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1) </a:t>
              </a:r>
              <a:r>
                <a:rPr lang="fr-FR" sz="2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Les dialogues</a:t>
              </a:r>
              <a:endPara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>
                <a:lnSpc>
                  <a:spcPct val="107000"/>
                </a:lnSpc>
              </a:pPr>
              <a:r>
                <a:rPr lang="fr-FR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	</a:t>
              </a:r>
              <a:r>
                <a:rPr lang="fr-FR" sz="22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2) Les costumes </a:t>
              </a:r>
            </a:p>
            <a:p>
              <a:pPr lvl="0">
                <a:lnSpc>
                  <a:spcPct val="107000"/>
                </a:lnSpc>
              </a:pPr>
              <a:r>
                <a:rPr lang="fr-FR" sz="2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	3) Les jeux de scène</a:t>
              </a:r>
              <a:endPara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914400" lvl="1" indent="-457200">
                <a:lnSpc>
                  <a:spcPct val="107000"/>
                </a:lnSpc>
                <a:buAutoNum type="alphaLcParenR" startAt="2"/>
              </a:pPr>
              <a:r>
                <a:rPr lang="fr-FR" sz="23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Au sein de la pièce</a:t>
              </a:r>
            </a:p>
            <a:p>
              <a:pPr lvl="1">
                <a:lnSpc>
                  <a:spcPct val="107000"/>
                </a:lnSpc>
              </a:pPr>
              <a:r>
                <a:rPr lang="fr-FR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fr-FR" sz="24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	</a:t>
              </a:r>
              <a:endPara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>
                <a:lnSpc>
                  <a:spcPct val="107000"/>
                </a:lnSpc>
              </a:pPr>
              <a:r>
                <a:rPr lang="fr-FR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II. Une mise en scène à plusieurs visées  </a:t>
              </a:r>
            </a:p>
            <a:p>
              <a:pPr marL="914400" lvl="1" indent="-457200">
                <a:lnSpc>
                  <a:spcPct val="107000"/>
                </a:lnSpc>
                <a:buFont typeface="+mj-lt"/>
                <a:buAutoNum type="alphaLcParenR"/>
              </a:pPr>
              <a:r>
                <a:rPr lang="fr-FR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fr-FR" sz="23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Visée comique : provoquer le rire</a:t>
              </a:r>
            </a:p>
            <a:p>
              <a:pPr marL="914400" lvl="1" indent="-457200">
                <a:lnSpc>
                  <a:spcPct val="107000"/>
                </a:lnSpc>
                <a:buFont typeface="+mj-lt"/>
                <a:buAutoNum type="alphaLcParenR"/>
              </a:pPr>
              <a:r>
                <a:rPr lang="fr-FR" sz="23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 Visée didactique : donner une morale</a:t>
              </a:r>
              <a:r>
                <a:rPr lang="fr-FR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  <a:p>
              <a:endParaRPr lang="fr-FR" dirty="0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AFAEE2-E3BA-4B09-824E-8CA6ABD5993C}"/>
                </a:ext>
              </a:extLst>
            </p:cNvPr>
            <p:cNvSpPr txBox="1"/>
            <p:nvPr/>
          </p:nvSpPr>
          <p:spPr>
            <a:xfrm>
              <a:off x="5257800" y="1816746"/>
              <a:ext cx="125233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3200" u="sng" dirty="0"/>
                <a:t>Plan</a:t>
              </a:r>
              <a:r>
                <a:rPr lang="fr-FR" sz="1800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5060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912AFA80-0765-442D-8C64-BF64DBA9A9AE}"/>
              </a:ext>
            </a:extLst>
          </p:cNvPr>
          <p:cNvSpPr txBox="1"/>
          <p:nvPr/>
        </p:nvSpPr>
        <p:spPr>
          <a:xfrm>
            <a:off x="3048000" y="421129"/>
            <a:ext cx="6096000" cy="47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+mj-lt"/>
              <a:buAutoNum type="romanUcPeriod"/>
            </a:pPr>
            <a:r>
              <a:rPr lang="fr-F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mise en scène maladie et de la manie 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5F4D3A3-7FB6-4C2F-B760-361C5ACB5CC3}"/>
              </a:ext>
            </a:extLst>
          </p:cNvPr>
          <p:cNvSpPr txBox="1"/>
          <p:nvPr/>
        </p:nvSpPr>
        <p:spPr>
          <a:xfrm>
            <a:off x="275088" y="913939"/>
            <a:ext cx="3276495" cy="40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arenR"/>
            </a:pPr>
            <a:r>
              <a:rPr lang="fr-FR" sz="20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personnage d’Argan </a:t>
            </a:r>
            <a:endParaRPr lang="fr-FR" sz="2800" u="sng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10BEB2B-DA15-449E-9729-39207F14B0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273" y="1489558"/>
            <a:ext cx="3771664" cy="5223910"/>
          </a:xfrm>
          <a:prstGeom prst="rect">
            <a:avLst/>
          </a:prstGeom>
        </p:spPr>
      </p:pic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1E0603FD-AB51-49C8-9A3F-A8162137B19B}"/>
              </a:ext>
            </a:extLst>
          </p:cNvPr>
          <p:cNvSpPr/>
          <p:nvPr/>
        </p:nvSpPr>
        <p:spPr>
          <a:xfrm>
            <a:off x="6096000" y="1888400"/>
            <a:ext cx="5791200" cy="416118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0BA3A96-81C5-4D73-8559-205EEA87FBC5}"/>
              </a:ext>
            </a:extLst>
          </p:cNvPr>
          <p:cNvSpPr txBox="1"/>
          <p:nvPr/>
        </p:nvSpPr>
        <p:spPr>
          <a:xfrm>
            <a:off x="6317263" y="2028447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dialogues</a:t>
            </a:r>
            <a:r>
              <a:rPr lang="fr-FR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endParaRPr lang="fr-F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Obsession de la médecine et hypocondrie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Peur de la mort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Recherche d’attention  </a:t>
            </a:r>
          </a:p>
          <a:p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4C33D3E0-4E3A-425D-A128-9D962A4C5BE1}"/>
              </a:ext>
            </a:extLst>
          </p:cNvPr>
          <p:cNvSpPr txBox="1"/>
          <p:nvPr/>
        </p:nvSpPr>
        <p:spPr>
          <a:xfrm>
            <a:off x="6412632" y="3881306"/>
            <a:ext cx="620864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u="sng" dirty="0">
                <a:latin typeface="Calibri" panose="020F0502020204030204" pitchFamily="34" charset="0"/>
                <a:cs typeface="Times New Roman" panose="02020603050405020304" pitchFamily="18" charset="0"/>
              </a:rPr>
              <a:t>Les costumes :</a:t>
            </a:r>
          </a:p>
          <a:p>
            <a:endParaRPr lang="fr-FR" b="1" u="sng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Calibri" panose="020F0502020204030204" pitchFamily="34" charset="0"/>
                <a:cs typeface="Times New Roman" panose="02020603050405020304" pitchFamily="18" charset="0"/>
              </a:rPr>
              <a:t>Vêtements d’un malade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>
                <a:latin typeface="Calibri" panose="020F0502020204030204" pitchFamily="34" charset="0"/>
                <a:cs typeface="Times New Roman" panose="02020603050405020304" pitchFamily="18" charset="0"/>
              </a:rPr>
              <a:t>Le couvre-chef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Calibri" panose="020F0502020204030204" pitchFamily="34" charset="0"/>
                <a:cs typeface="Times New Roman" panose="02020603050405020304" pitchFamily="18" charset="0"/>
              </a:rPr>
              <a:t>Vêtements de médecin</a:t>
            </a:r>
          </a:p>
          <a:p>
            <a:r>
              <a:rPr lang="fr-FR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fr-FR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b="1" u="sng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4135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6A321585-B9D2-4B87-A1D1-62413392274D}"/>
              </a:ext>
            </a:extLst>
          </p:cNvPr>
          <p:cNvSpPr/>
          <p:nvPr/>
        </p:nvSpPr>
        <p:spPr>
          <a:xfrm>
            <a:off x="530087" y="327511"/>
            <a:ext cx="11078817" cy="64178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E997093-96AF-4C4E-A567-FFD3C264D824}"/>
              </a:ext>
            </a:extLst>
          </p:cNvPr>
          <p:cNvSpPr txBox="1"/>
          <p:nvPr/>
        </p:nvSpPr>
        <p:spPr>
          <a:xfrm>
            <a:off x="1232453" y="408585"/>
            <a:ext cx="4386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/>
              <a:t>Les jeux de scène</a:t>
            </a:r>
            <a:r>
              <a:rPr lang="fr-FR" sz="2400" dirty="0"/>
              <a:t> </a:t>
            </a:r>
            <a:r>
              <a:rPr lang="fr-FR" sz="2400" b="1" dirty="0"/>
              <a:t>:</a:t>
            </a:r>
          </a:p>
        </p:txBody>
      </p:sp>
      <p:pic>
        <p:nvPicPr>
          <p:cNvPr id="9" name="cm-chat-media-video-b_EiwSFXYyRHpYQnFhenh3elZsRndkaW9XeRoAGgAiBgjD1K-9BTIBCEgCUARgAQ">
            <a:hlinkClick r:id="" action="ppaction://media"/>
            <a:extLst>
              <a:ext uri="{FF2B5EF4-FFF2-40B4-BE49-F238E27FC236}">
                <a16:creationId xmlns:a16="http://schemas.microsoft.com/office/drawing/2014/main" id="{37E86853-24BE-4C7A-B4E9-8299E0DE7E1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05878" y="835488"/>
            <a:ext cx="7485236" cy="5613928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4C86C5CC-DD3A-43B7-B4D3-2E082DAFD76A}"/>
              </a:ext>
            </a:extLst>
          </p:cNvPr>
          <p:cNvSpPr txBox="1"/>
          <p:nvPr/>
        </p:nvSpPr>
        <p:spPr>
          <a:xfrm>
            <a:off x="4848599" y="6413932"/>
            <a:ext cx="47177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Acte I, scène 1</a:t>
            </a:r>
          </a:p>
        </p:txBody>
      </p:sp>
    </p:spTree>
    <p:extLst>
      <p:ext uri="{BB962C8B-B14F-4D97-AF65-F5344CB8AC3E}">
        <p14:creationId xmlns:p14="http://schemas.microsoft.com/office/powerpoint/2010/main" val="147946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2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9442DCBE-02BF-410B-9B83-3263168699EA}"/>
              </a:ext>
            </a:extLst>
          </p:cNvPr>
          <p:cNvSpPr/>
          <p:nvPr/>
        </p:nvSpPr>
        <p:spPr>
          <a:xfrm>
            <a:off x="530087" y="327511"/>
            <a:ext cx="11078817" cy="64178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cm-chat-media-video-b_EiwSFXkxc0V2b0sxMUYydE5OdzNQc3FJMxoAGgAiBgiE1K-9BTIBCEgCUARgAQ">
            <a:hlinkClick r:id="" action="ppaction://media"/>
            <a:extLst>
              <a:ext uri="{FF2B5EF4-FFF2-40B4-BE49-F238E27FC236}">
                <a16:creationId xmlns:a16="http://schemas.microsoft.com/office/drawing/2014/main" id="{CCCA3DD0-3F7C-418D-89A9-06BD90AF68A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43459" y="680063"/>
            <a:ext cx="8552245" cy="5497873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D9352AA-D02B-4763-B608-385D3F54A3B5}"/>
              </a:ext>
            </a:extLst>
          </p:cNvPr>
          <p:cNvSpPr txBox="1"/>
          <p:nvPr/>
        </p:nvSpPr>
        <p:spPr>
          <a:xfrm>
            <a:off x="4717774" y="627698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/>
              <a:t>Acte I, scène 5</a:t>
            </a:r>
          </a:p>
        </p:txBody>
      </p:sp>
    </p:spTree>
    <p:extLst>
      <p:ext uri="{BB962C8B-B14F-4D97-AF65-F5344CB8AC3E}">
        <p14:creationId xmlns:p14="http://schemas.microsoft.com/office/powerpoint/2010/main" val="236099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E75707BC-73D7-4547-BDED-F831F81A91EF}"/>
              </a:ext>
            </a:extLst>
          </p:cNvPr>
          <p:cNvSpPr txBox="1"/>
          <p:nvPr/>
        </p:nvSpPr>
        <p:spPr>
          <a:xfrm>
            <a:off x="392576" y="250409"/>
            <a:ext cx="6096000" cy="40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FR" sz="2000" b="1" dirty="0">
                <a:latin typeface="Calibri" panose="020F0502020204030204" pitchFamily="34" charset="0"/>
                <a:cs typeface="Times New Roman" panose="02020603050405020304" pitchFamily="18" charset="0"/>
              </a:rPr>
              <a:t>b) </a:t>
            </a:r>
            <a:r>
              <a:rPr lang="fr-FR" sz="2000" b="1" u="sng" dirty="0">
                <a:latin typeface="Calibri" panose="020F0502020204030204" pitchFamily="34" charset="0"/>
                <a:cs typeface="Times New Roman" panose="02020603050405020304" pitchFamily="18" charset="0"/>
              </a:rPr>
              <a:t>Au sein de la pièce 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8FC2DC2A-0AB4-4B8D-BF39-582E59C6B940}"/>
              </a:ext>
            </a:extLst>
          </p:cNvPr>
          <p:cNvGrpSpPr/>
          <p:nvPr/>
        </p:nvGrpSpPr>
        <p:grpSpPr>
          <a:xfrm>
            <a:off x="225287" y="4925671"/>
            <a:ext cx="5870713" cy="1881214"/>
            <a:chOff x="4793489" y="1658335"/>
            <a:chExt cx="5870713" cy="1881214"/>
          </a:xfrm>
        </p:grpSpPr>
        <p:pic>
          <p:nvPicPr>
            <p:cNvPr id="2050" name="Picture 2" descr="compagnie Colette Roumanoff | COUP DE THÉÂTRE !">
              <a:extLst>
                <a:ext uri="{FF2B5EF4-FFF2-40B4-BE49-F238E27FC236}">
                  <a16:creationId xmlns:a16="http://schemas.microsoft.com/office/drawing/2014/main" id="{A3CEF974-2380-4BA3-9534-BB206F3404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3489" y="1658335"/>
              <a:ext cx="3344381" cy="18812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33269194-9FE8-4037-B1A4-FC9D525A05BC}"/>
                </a:ext>
              </a:extLst>
            </p:cNvPr>
            <p:cNvSpPr txBox="1"/>
            <p:nvPr/>
          </p:nvSpPr>
          <p:spPr>
            <a:xfrm>
              <a:off x="8264518" y="2406488"/>
              <a:ext cx="2399684" cy="646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u="sng" dirty="0"/>
                <a:t>Toinette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dirty="0"/>
                <a:t>Se joue d’Argan 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39CF096A-346B-4AA0-90E5-F86B7CFE0CD7}"/>
              </a:ext>
            </a:extLst>
          </p:cNvPr>
          <p:cNvGrpSpPr/>
          <p:nvPr/>
        </p:nvGrpSpPr>
        <p:grpSpPr>
          <a:xfrm>
            <a:off x="8855214" y="2302089"/>
            <a:ext cx="3111499" cy="3371735"/>
            <a:chOff x="8971721" y="1646359"/>
            <a:chExt cx="3111499" cy="3371735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5BDED834-5125-45C9-8939-8CD7D0F76F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4707" t="23614" r="51473" b="33419"/>
            <a:stretch/>
          </p:blipFill>
          <p:spPr>
            <a:xfrm>
              <a:off x="8971722" y="1646359"/>
              <a:ext cx="2941982" cy="2101440"/>
            </a:xfrm>
            <a:prstGeom prst="rect">
              <a:avLst/>
            </a:prstGeom>
          </p:spPr>
        </p:pic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FDD79AC3-D1DF-4EA2-BBB9-0C272465E38B}"/>
                </a:ext>
              </a:extLst>
            </p:cNvPr>
            <p:cNvSpPr txBox="1"/>
            <p:nvPr/>
          </p:nvSpPr>
          <p:spPr>
            <a:xfrm>
              <a:off x="8971721" y="4094764"/>
              <a:ext cx="3111499" cy="92333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u="sng" dirty="0" err="1"/>
                <a:t>Béralde</a:t>
              </a:r>
              <a:endParaRPr lang="fr-FR" u="sng" dirty="0"/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fr-FR" dirty="0"/>
                <a:t>Essaie de faire entendre raison à son frère </a:t>
              </a: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3665FA01-7DED-423C-AE45-A016451AEC64}"/>
              </a:ext>
            </a:extLst>
          </p:cNvPr>
          <p:cNvGrpSpPr/>
          <p:nvPr/>
        </p:nvGrpSpPr>
        <p:grpSpPr>
          <a:xfrm>
            <a:off x="689113" y="1117104"/>
            <a:ext cx="7348752" cy="3039536"/>
            <a:chOff x="365721" y="1421183"/>
            <a:chExt cx="6962704" cy="2551066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6D23D3B-E643-4EAD-98E1-B830C95E96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13587" b="11092"/>
            <a:stretch/>
          </p:blipFill>
          <p:spPr>
            <a:xfrm>
              <a:off x="365721" y="1421183"/>
              <a:ext cx="3252122" cy="1881214"/>
            </a:xfrm>
            <a:prstGeom prst="rect">
              <a:avLst/>
            </a:prstGeom>
          </p:spPr>
        </p:pic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85C6CE52-5510-47F8-97C2-03DAEE32553D}"/>
                </a:ext>
              </a:extLst>
            </p:cNvPr>
            <p:cNvSpPr txBox="1"/>
            <p:nvPr/>
          </p:nvSpPr>
          <p:spPr>
            <a:xfrm>
              <a:off x="1991782" y="3429787"/>
              <a:ext cx="3252122" cy="54246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u="sng" dirty="0"/>
                <a:t>Les Médecins et Béline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dirty="0"/>
                <a:t>Confortent Argan dans sa folie </a:t>
              </a:r>
            </a:p>
          </p:txBody>
        </p:sp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978E8F83-24B4-4A68-9349-9FBC5C935B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172" t="22744" r="45592" b="32325"/>
            <a:stretch/>
          </p:blipFill>
          <p:spPr>
            <a:xfrm>
              <a:off x="3736244" y="1421183"/>
              <a:ext cx="3592181" cy="1881214"/>
            </a:xfrm>
            <a:prstGeom prst="rect">
              <a:avLst/>
            </a:prstGeom>
          </p:spPr>
        </p:pic>
      </p:grpSp>
      <p:sp>
        <p:nvSpPr>
          <p:cNvPr id="22" name="ZoneTexte 21">
            <a:extLst>
              <a:ext uri="{FF2B5EF4-FFF2-40B4-BE49-F238E27FC236}">
                <a16:creationId xmlns:a16="http://schemas.microsoft.com/office/drawing/2014/main" id="{3BECBEBC-507D-4643-99D6-7F29B2EBEE15}"/>
              </a:ext>
            </a:extLst>
          </p:cNvPr>
          <p:cNvSpPr txBox="1"/>
          <p:nvPr/>
        </p:nvSpPr>
        <p:spPr>
          <a:xfrm>
            <a:off x="5247863" y="6607591"/>
            <a:ext cx="76597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Captations de la représentation du Malade imaginaire par la </a:t>
            </a:r>
            <a:r>
              <a:rPr lang="fr-FR" sz="1400" b="0" i="0" dirty="0">
                <a:solidFill>
                  <a:srgbClr val="030303"/>
                </a:solidFill>
                <a:effectLst/>
              </a:rPr>
              <a:t>Compagnie Colette Roumanoff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678139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7ACE6F22-3E86-465D-8E63-CA4177107556}"/>
              </a:ext>
            </a:extLst>
          </p:cNvPr>
          <p:cNvSpPr txBox="1"/>
          <p:nvPr/>
        </p:nvSpPr>
        <p:spPr>
          <a:xfrm>
            <a:off x="3452190" y="369815"/>
            <a:ext cx="5579165" cy="47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II.  Une mise en scène à plusieurs visées  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BA4A26B-C69E-4458-A5DB-8912389B5153}"/>
              </a:ext>
            </a:extLst>
          </p:cNvPr>
          <p:cNvSpPr txBox="1"/>
          <p:nvPr/>
        </p:nvSpPr>
        <p:spPr>
          <a:xfrm>
            <a:off x="145773" y="1177197"/>
            <a:ext cx="6096000" cy="40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arenR"/>
            </a:pPr>
            <a:r>
              <a:rPr lang="fr-FR" sz="2000" b="1" u="sng" dirty="0">
                <a:latin typeface="Calibri" panose="020F0502020204030204" pitchFamily="34" charset="0"/>
                <a:cs typeface="Times New Roman" panose="02020603050405020304" pitchFamily="18" charset="0"/>
              </a:rPr>
              <a:t>Visée comique : provoquer le rire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3CBCC76-C33F-4E7F-A9B7-34F1F59A9045}"/>
              </a:ext>
            </a:extLst>
          </p:cNvPr>
          <p:cNvSpPr txBox="1"/>
          <p:nvPr/>
        </p:nvSpPr>
        <p:spPr>
          <a:xfrm>
            <a:off x="7295321" y="1188203"/>
            <a:ext cx="6096000" cy="40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FR" sz="2000" b="1" dirty="0">
                <a:latin typeface="Calibri" panose="020F0502020204030204" pitchFamily="34" charset="0"/>
                <a:cs typeface="Times New Roman" panose="02020603050405020304" pitchFamily="18" charset="0"/>
              </a:rPr>
              <a:t>b)  </a:t>
            </a:r>
            <a:r>
              <a:rPr lang="fr-FR" sz="2000" b="1" u="sng" dirty="0">
                <a:latin typeface="Calibri" panose="020F0502020204030204" pitchFamily="34" charset="0"/>
                <a:cs typeface="Times New Roman" panose="02020603050405020304" pitchFamily="18" charset="0"/>
              </a:rPr>
              <a:t>Visée didactique : donner la morale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ED36FBD2-7309-4057-88D7-D4EC0E2916D7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6241773" y="1380715"/>
            <a:ext cx="0" cy="529838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363E2D17-A4AA-4A91-A931-02A64EB13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73" y="1907984"/>
            <a:ext cx="5833703" cy="3759189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81770EE4-13DF-4CB9-8602-15656992F1B9}"/>
              </a:ext>
            </a:extLst>
          </p:cNvPr>
          <p:cNvSpPr txBox="1"/>
          <p:nvPr/>
        </p:nvSpPr>
        <p:spPr>
          <a:xfrm>
            <a:off x="602973" y="5730432"/>
            <a:ext cx="51087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 dirty="0">
                <a:effectLst/>
              </a:rPr>
              <a:t>Illustration du </a:t>
            </a:r>
            <a:r>
              <a:rPr lang="fr-FR" sz="1400" b="0" i="0" u="sng" dirty="0">
                <a:effectLst/>
              </a:rPr>
              <a:t>Malade imaginaire</a:t>
            </a:r>
            <a:r>
              <a:rPr lang="fr-FR" sz="1400" b="0" i="0" dirty="0">
                <a:effectLst/>
              </a:rPr>
              <a:t>,</a:t>
            </a:r>
            <a:r>
              <a:rPr lang="fr-FR" sz="1400" b="0" i="1" dirty="0">
                <a:effectLst/>
              </a:rPr>
              <a:t> Culture Club - Getty</a:t>
            </a:r>
            <a:endParaRPr lang="fr-FR" sz="1400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831A5B9D-4FC0-4066-99EF-5AD7396FB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7686" y="1672305"/>
            <a:ext cx="3146296" cy="4567374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8C82268A-4105-43E1-B414-BD1D512C23BC}"/>
              </a:ext>
            </a:extLst>
          </p:cNvPr>
          <p:cNvSpPr txBox="1"/>
          <p:nvPr/>
        </p:nvSpPr>
        <p:spPr>
          <a:xfrm>
            <a:off x="7871799" y="6316746"/>
            <a:ext cx="33925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dirty="0"/>
              <a:t>Première de couverture, </a:t>
            </a:r>
            <a:r>
              <a:rPr lang="fr-FR" sz="1400" i="1" dirty="0"/>
              <a:t>Le Malade imaginaire</a:t>
            </a:r>
            <a:r>
              <a:rPr lang="fr-FR" sz="1400" dirty="0"/>
              <a:t>, Molière  </a:t>
            </a:r>
          </a:p>
        </p:txBody>
      </p:sp>
    </p:spTree>
    <p:extLst>
      <p:ext uri="{BB962C8B-B14F-4D97-AF65-F5344CB8AC3E}">
        <p14:creationId xmlns:p14="http://schemas.microsoft.com/office/powerpoint/2010/main" val="4140407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EE0C12F-8C72-4B11-B876-97CB6723D020}"/>
              </a:ext>
            </a:extLst>
          </p:cNvPr>
          <p:cNvSpPr txBox="1"/>
          <p:nvPr/>
        </p:nvSpPr>
        <p:spPr>
          <a:xfrm>
            <a:off x="3763618" y="1391477"/>
            <a:ext cx="5353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u="sng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65862839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</TotalTime>
  <Words>255</Words>
  <Application>Microsoft Macintosh PowerPoint</Application>
  <PresentationFormat>Grand écran</PresentationFormat>
  <Paragraphs>50</Paragraphs>
  <Slides>8</Slides>
  <Notes>0</Notes>
  <HiddenSlides>0</HiddenSlides>
  <MMClips>2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Carla</dc:creator>
  <cp:lastModifiedBy>ghislaine zaneboni</cp:lastModifiedBy>
  <cp:revision>27</cp:revision>
  <dcterms:created xsi:type="dcterms:W3CDTF">2020-10-10T14:51:15Z</dcterms:created>
  <dcterms:modified xsi:type="dcterms:W3CDTF">2020-10-25T14:17:37Z</dcterms:modified>
</cp:coreProperties>
</file>