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1856" y="-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38D4280-1A57-BA43-A694-7AE377581C2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0AB55E-2F4E-3B44-A3A3-E1579884A2A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70D38D-A68F-2C45-A8BA-5BF6EA9E1E6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209AAB-99F1-E64F-998C-5F70253B944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2D8F066-9DE6-7B41-A93C-6FBB975C4290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4828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33FB173-1BA1-F649-9A8A-0569DEB928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554EF7-EDD7-1B48-A395-28D748AC42A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C99CE55F-5510-084D-8072-E6A288BE700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EB22AD-B37F-E342-965C-9D89B914143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7F32DF-B21C-E640-98D1-0811D33572B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BBBAED-2E7F-8E47-BE32-3D2B9DD9048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656A4BB-0C96-274E-9484-FB9F5482C67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61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B2117C-E638-9D4F-B59E-6F76D4EDF71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0DABEB7C-276D-0840-A8F0-95FC15E2D300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808839B-880A-274D-BC6E-F34F61AFB38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E1A8E3-F513-7C4E-9BF2-5E843AC015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751BB1-7D89-784F-B27C-E4D4141F58C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594DE1E8-96DF-2543-870E-95E6BF392947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3B6D71-59BD-C247-B244-637009E50AD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363E17-07D5-1942-B82C-12596C9852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CD9620-0758-7945-BDC5-8C27703AF5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8C80CF5D-9BA2-344D-A9E2-DA7AC3CFB1CB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74B062E-CBE1-334E-9C46-CF96A2FEF5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BDAEBB-D298-B24D-BCF8-E018372D10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C8479F-D2C1-194F-AAF5-B1345E090B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184A92AF-6995-734D-A0FF-AC667E5B2C6C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49A15C-76D9-FF4C-957F-E9030922CD5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834DF66-66A0-C143-94BA-1D940705C7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9A8B03-D540-A843-9835-CB0F5D6E2B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A5DCE351-DFC4-9341-AE73-A6050B2166A3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83BDF9-4140-FE43-B336-9D373C912C3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8938965-7079-D042-835D-157C8039E7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F4522C-2540-6C47-87E4-08BFE89019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5D62DB34-4897-A44B-81A1-57E61395F0F1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3399B0-53CD-4A41-B1F8-3B942D24C6E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314A55A-2035-6B4D-A58E-9C91978EAD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11ED29-0C71-084A-8D52-5E49C5F53EB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EC07F7D6-843B-8943-BBD0-1FBDE330F375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008D279-39A3-304C-96BB-16AB4E7157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0C432A1-06BD-4442-A034-51DF17A858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6096A7-58AE-7C43-A112-D17A3480D3E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69FF8BB4-CD74-FA40-BAF9-C99D19635DEE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6F1694C-5CD8-AE43-944B-BC819ABCB29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EDC2A24-2A75-3344-BCD5-110ECB7749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5658DA-2F90-5748-AE68-05FBF7F59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4F5639-F244-2440-BF56-1932CFC97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9D6F58-D2A5-8749-A9A8-5831745CF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DC3F18-D282-1741-82AC-53FE5DCB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7C4543-9878-E54C-A9CE-6A39647E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86E096-E7FE-E046-9E4F-3455766519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69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16866-D090-9142-9384-972B486A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E72AB5-1751-F943-9393-04D0FCD65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DB4C95-63F3-EC49-B720-FFFF5D53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AD5A68-B0C3-EB47-8594-1103CA3D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2BE133-5AA8-F94F-ACE9-2A52648B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BC337C-E49F-EE4E-8ECA-7AB18D798E0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92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77E369B-5615-514F-8219-910BA8966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A23B19-6BEC-F548-A93E-E8915A457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271399-CD91-9742-9BE9-102DA3AD6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0E68A2-319D-054B-A561-0D9A75FB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30D997-8D54-8E48-802B-A6D96E1F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955C24-FE13-BD4B-A71D-55D1EFD0AC2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41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CC05F-7896-A641-A975-18C4D1B7F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3ED5F6-F6B6-AC4B-86CB-8306AE59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371E63-E310-1143-8F17-2FA5BF37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46583B-5DCB-2249-8451-8AD7894E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380FB1-CC13-204E-8CF5-49B482F1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2BF8DA-E424-7347-9673-531DB5C2B71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20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FAA61F-7566-2E4B-8316-9678265C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986ECE-5E81-3A42-969C-DD3990A86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05D98A-E437-5A48-A745-E85008F2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D086A8-5EFD-DA46-8A48-04198B4B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DBA82A-BC2E-604C-8F95-D2F73DDC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2CA62D-68C3-BD43-9E18-6761B57E21A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54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D89F0-128C-4F4B-991B-D7D670CD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0CC700-1870-6946-9EFD-A5BD955CB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388F28-66E4-4149-9DCD-69601414F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0EE9FB-679F-7D4D-8ECC-F077D0CC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871BE2-442E-4740-8097-37DF6B0F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EDC7D7-412E-9341-85A6-05BE2BEC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36443B-A217-1E4C-9484-28EB531630D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9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AA134-308E-1A4B-9438-253920D1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4666F-8D8B-4A41-AB41-3EFED5F71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1BFB66-520B-4C4D-91FE-FA2F7956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4432D6-5DFC-084A-BE97-B529905F9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EF5F33-ADDD-1542-A7AC-8C84FCEC9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C62B617-C2D3-004C-B270-A109CD5C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3A23EE-2F2D-B74B-8CF1-E12F92EE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39D51E2-580C-0A43-AB47-A9561387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910D57-F00B-934D-88D2-C2C6B4DF0A3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98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79E0F-FEA7-BA46-8B7B-8C41156C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697F90-1045-3744-A9C3-53E62CAC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6DFE98-AF2B-4C44-9071-F4022127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A945FE-B400-0E4A-A813-D09D0FB2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FAECD9-3142-B64A-9317-D164BE4B2AA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0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F92F54-6739-3043-AC14-4BFA013E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B47E21-070D-8341-B778-FAE6B033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0B5EC4-1C26-0647-B905-AE80CAED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9C3D88-8956-C14B-85BE-8A4710FC7A9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0119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A263F-EF5E-374D-A1FE-93EB48C3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BEA368-4F31-414D-BE52-334172804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931AB3-4306-BF43-B7E0-0C341FBA2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994953-5988-DB44-801D-6AD9E4E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A68E58-754B-4648-AE8E-3AF1B3CB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AF592E-43A2-9945-9508-172A8620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FDADA1-7A6A-7241-8189-2AAE62BF26F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52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CDB04-2DA9-6F4A-A827-1350E96C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F8CFBB-522D-DC49-95F6-817F21FF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2C449B-45DC-5747-BC11-15935E6BF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CA5FB8-2ACE-A246-81E2-8005BDD1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20BBF0-420C-A149-AC16-B17FB02F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958839-AE54-B84E-846A-BEAE3B0D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5170DC-90E7-934B-9E72-D7E5DF607C4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37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97AAEE-B4EC-DA42-A86B-3C0DCF5EA4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E814C9-F403-8E46-9800-A86407E8AE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06E9FF-EACD-574C-91F7-FFEB78780B3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891FC0-5B06-9746-BB50-066DB85CF28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0F09F1-D2EF-E44F-B260-FA5778B5B1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C8FD1EA-0DE7-834D-B4F3-5E42EBB91D82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fr-FR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istancescolaire.com/eleve/1re/francais/reviser-le-cours/1_fra_29/print?print=1&amp;printSheet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smopolis-educ.com/2017/09/le-malade-imaginair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86BBDE-1A1E-4A41-9F89-43FD41D5F3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>
                <a:solidFill>
                  <a:srgbClr val="FF0000"/>
                </a:solidFill>
              </a:rPr>
              <a:t>Le théâtre dans le théâtre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FA49F3-DAAF-E24D-A780-9D6378D2A06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89520"/>
            <a:ext cx="9071640" cy="7748280"/>
          </a:xfrm>
        </p:spPr>
        <p:txBody>
          <a:bodyPr anchor="ctr">
            <a:spAutoFit/>
          </a:bodyPr>
          <a:lstStyle/>
          <a:p>
            <a:pPr lvl="0" algn="ctr"/>
            <a:endParaRPr lang="fr-FR" dirty="0"/>
          </a:p>
          <a:p>
            <a:pPr lvl="0" algn="ctr"/>
            <a:endParaRPr lang="fr-FR" dirty="0"/>
          </a:p>
          <a:p>
            <a:pPr lvl="0" algn="ctr"/>
            <a:endParaRPr lang="fr-FR" dirty="0"/>
          </a:p>
          <a:p>
            <a:pPr lvl="0" algn="ctr"/>
            <a:endParaRPr lang="fr-FR" dirty="0"/>
          </a:p>
          <a:p>
            <a:pPr lvl="0" algn="ctr"/>
            <a:endParaRPr lang="fr-FR" dirty="0"/>
          </a:p>
          <a:p>
            <a:pPr lvl="0" algn="ctr"/>
            <a:endParaRPr lang="fr-FR" dirty="0"/>
          </a:p>
          <a:p>
            <a:pPr lvl="0" algn="ctr"/>
            <a:r>
              <a:rPr lang="fr-FR" dirty="0">
                <a:solidFill>
                  <a:srgbClr val="669900"/>
                </a:solidFill>
              </a:rPr>
              <a:t>Comment Molière met-il en scène le théâtre dans</a:t>
            </a:r>
          </a:p>
          <a:p>
            <a:pPr lvl="0" algn="ctr"/>
            <a:endParaRPr lang="fr-FR" dirty="0">
              <a:solidFill>
                <a:srgbClr val="669900"/>
              </a:solidFill>
            </a:endParaRPr>
          </a:p>
          <a:p>
            <a:pPr lvl="0" algn="ctr"/>
            <a:r>
              <a:rPr lang="fr-FR" dirty="0">
                <a:solidFill>
                  <a:srgbClr val="669900"/>
                </a:solidFill>
              </a:rPr>
              <a:t> le théâtre et dans quel but utilise-t-il ce procédé ?</a:t>
            </a:r>
          </a:p>
          <a:p>
            <a:pPr lvl="0" algn="ctr"/>
            <a:endParaRPr lang="fr-FR" dirty="0">
              <a:solidFill>
                <a:srgbClr val="669900"/>
              </a:solidFill>
            </a:endParaRPr>
          </a:p>
          <a:p>
            <a:pPr lvl="0" algn="ctr"/>
            <a:endParaRPr lang="fr-FR" dirty="0">
              <a:solidFill>
                <a:srgbClr val="669900"/>
              </a:solidFill>
            </a:endParaRPr>
          </a:p>
          <a:p>
            <a:pPr lvl="0" algn="ctr"/>
            <a:endParaRPr lang="fr-FR" dirty="0"/>
          </a:p>
          <a:p>
            <a:pPr lvl="0" algn="ctr"/>
            <a:endParaRPr lang="fr-FR" dirty="0"/>
          </a:p>
          <a:p>
            <a:pPr lvl="0" algn="ctr"/>
            <a:endParaRPr lang="fr-FR" dirty="0"/>
          </a:p>
          <a:p>
            <a:pPr lvl="0" algn="ctr"/>
            <a:endParaRPr lang="fr-FR" dirty="0"/>
          </a:p>
          <a:p>
            <a:pPr lvl="0" algn="ctr"/>
            <a:endParaRPr lang="fr-FR" dirty="0"/>
          </a:p>
          <a:p>
            <a:pPr lvl="0"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3EC174-1A36-5F4F-A9FD-6827FA211502}"/>
              </a:ext>
            </a:extLst>
          </p:cNvPr>
          <p:cNvSpPr txBox="1"/>
          <p:nvPr/>
        </p:nvSpPr>
        <p:spPr>
          <a:xfrm>
            <a:off x="889547" y="6768000"/>
            <a:ext cx="8300904" cy="56267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algn="ctr" hangingPunct="0"/>
            <a:r>
              <a:rPr lang="fr-FR" sz="3200" dirty="0">
                <a:latin typeface="Arial" pitchFamily="18"/>
                <a:ea typeface="Microsoft YaHei" pitchFamily="2"/>
                <a:cs typeface="Lucida Sans" pitchFamily="2"/>
              </a:rPr>
              <a:t>Hugo </a:t>
            </a:r>
            <a:r>
              <a:rPr lang="fr-FR" sz="32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CAGNARD et </a:t>
            </a:r>
            <a:r>
              <a:rPr lang="fr-FR" sz="3200" dirty="0" err="1">
                <a:latin typeface="Arial" pitchFamily="18"/>
                <a:ea typeface="Microsoft YaHei" pitchFamily="2"/>
                <a:cs typeface="Lucida Sans" pitchFamily="2"/>
              </a:rPr>
              <a:t>Anaïce</a:t>
            </a:r>
            <a:r>
              <a:rPr lang="fr-FR" sz="3200"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MONGE 1ereG4</a:t>
            </a:r>
            <a:endParaRPr lang="fr-FR" sz="32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4CDDD84-D9B2-064B-A3D4-9898850EEA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503999"/>
            <a:ext cx="9576000" cy="6287039"/>
          </a:xfrm>
        </p:spPr>
        <p:txBody>
          <a:bodyPr/>
          <a:lstStyle/>
          <a:p>
            <a:pPr lvl="0"/>
            <a:endParaRPr lang="fr-FR">
              <a:solidFill>
                <a:srgbClr val="FF0000"/>
              </a:solidFill>
            </a:endParaRPr>
          </a:p>
          <a:p>
            <a:pPr lvl="0"/>
            <a:r>
              <a:rPr lang="fr-FR" sz="3600">
                <a:solidFill>
                  <a:srgbClr val="FF0000"/>
                </a:solidFill>
              </a:rPr>
              <a:t>I- Les conditions du théâtre dans le théâtre</a:t>
            </a:r>
          </a:p>
          <a:p>
            <a:pPr lvl="0"/>
            <a:r>
              <a:rPr lang="fr-FR">
                <a:solidFill>
                  <a:srgbClr val="669900"/>
                </a:solidFill>
              </a:rPr>
              <a:t>   A) La comédie des personnages</a:t>
            </a:r>
          </a:p>
          <a:p>
            <a:pPr lvl="0"/>
            <a:r>
              <a:rPr lang="fr-FR">
                <a:solidFill>
                  <a:srgbClr val="669900"/>
                </a:solidFill>
              </a:rPr>
              <a:t>   B) La nécessité du spectateur</a:t>
            </a:r>
          </a:p>
          <a:p>
            <a:pPr lvl="0"/>
            <a:endParaRPr lang="fr-FR">
              <a:solidFill>
                <a:srgbClr val="669900"/>
              </a:solidFill>
            </a:endParaRPr>
          </a:p>
          <a:p>
            <a:pPr lvl="0"/>
            <a:r>
              <a:rPr lang="fr-FR" sz="3600">
                <a:solidFill>
                  <a:srgbClr val="FF0000"/>
                </a:solidFill>
              </a:rPr>
              <a:t>II- Le rôle du théâtre dans le théâtre</a:t>
            </a:r>
          </a:p>
          <a:p>
            <a:pPr lvl="0"/>
            <a:r>
              <a:rPr lang="fr-FR">
                <a:solidFill>
                  <a:srgbClr val="669900"/>
                </a:solidFill>
              </a:rPr>
              <a:t>   A) Le rôle pour la pièce</a:t>
            </a:r>
          </a:p>
          <a:p>
            <a:pPr lvl="0"/>
            <a:r>
              <a:rPr lang="fr-FR">
                <a:solidFill>
                  <a:srgbClr val="669900"/>
                </a:solidFill>
              </a:rPr>
              <a:t>   B) Le rôle pour le public</a:t>
            </a:r>
          </a:p>
          <a:p>
            <a:pPr lvl="0"/>
            <a:endParaRPr lang="fr-FR">
              <a:solidFill>
                <a:srgbClr val="669900"/>
              </a:solidFill>
            </a:endParaRPr>
          </a:p>
          <a:p>
            <a:pPr lvl="0"/>
            <a:r>
              <a:rPr lang="fr-FR"/>
              <a:t>Conclusion</a:t>
            </a:r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4B681-106A-4D46-8179-90A008D802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solidFill>
                  <a:srgbClr val="FF0000"/>
                </a:solidFill>
              </a:rPr>
              <a:t>I- Les conditions du théâtre dans le théâtre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FD2D43-24AB-D24B-BE7D-43463B61BD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000" y="1563480"/>
            <a:ext cx="9431640" cy="4989240"/>
          </a:xfrm>
        </p:spPr>
        <p:txBody>
          <a:bodyPr/>
          <a:lstStyle/>
          <a:p>
            <a:pPr lvl="0"/>
            <a:r>
              <a:rPr lang="fr-FR">
                <a:solidFill>
                  <a:srgbClr val="669900"/>
                </a:solidFill>
              </a:rPr>
              <a:t>A) La comédie des personnages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41645AF4-FC09-FD40-A469-ADB4FD09DC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5066" b="15066"/>
          <a:stretch>
            <a:fillRect/>
          </a:stretch>
        </p:blipFill>
        <p:spPr>
          <a:xfrm>
            <a:off x="557640" y="2160000"/>
            <a:ext cx="9018000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25E2CB3-5DCD-6A40-B066-3AD13D49B47C}"/>
              </a:ext>
            </a:extLst>
          </p:cNvPr>
          <p:cNvSpPr txBox="1"/>
          <p:nvPr/>
        </p:nvSpPr>
        <p:spPr>
          <a:xfrm>
            <a:off x="0" y="6912000"/>
            <a:ext cx="10080000" cy="485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Lucida Sans" pitchFamily="2"/>
              </a:rPr>
              <a:t>Acte III scène 9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8DD36-1965-7D4A-9268-4DF67EF987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0A3EDF-D387-E04D-B846-00365E8457D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6BD5C685-5DBC-9249-AEC4-1F7D8696042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5066" b="15066"/>
          <a:stretch>
            <a:fillRect/>
          </a:stretch>
        </p:blipFill>
        <p:spPr>
          <a:xfrm>
            <a:off x="144000" y="216000"/>
            <a:ext cx="9705599" cy="43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142D666-4A11-0442-87C6-21C5CB23D559}"/>
              </a:ext>
            </a:extLst>
          </p:cNvPr>
          <p:cNvSpPr txBox="1"/>
          <p:nvPr/>
        </p:nvSpPr>
        <p:spPr>
          <a:xfrm>
            <a:off x="144000" y="5564880"/>
            <a:ext cx="9936000" cy="1285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-</a:t>
            </a:r>
            <a:r>
              <a:rPr lang="fr-FR" sz="28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 Acte III scène 14 : Béralde.</a:t>
            </a:r>
            <a:r>
              <a: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- Nous y pouvons aussi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prendre chacun un personnage, et nous donner ainsi la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comédie les uns aux autres.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1D46AB-B8CE-C940-8306-263483AC5A91}"/>
              </a:ext>
            </a:extLst>
          </p:cNvPr>
          <p:cNvSpPr txBox="1"/>
          <p:nvPr/>
        </p:nvSpPr>
        <p:spPr>
          <a:xfrm>
            <a:off x="0" y="4680000"/>
            <a:ext cx="10080000" cy="459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Lucida Sans" pitchFamily="2"/>
              </a:rPr>
              <a:t>Acte II scène 5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563AABC-C122-3A47-B7FE-266F0208D4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32000"/>
            <a:ext cx="9071640" cy="6326280"/>
          </a:xfrm>
        </p:spPr>
        <p:txBody>
          <a:bodyPr/>
          <a:lstStyle/>
          <a:p>
            <a:pPr lvl="0"/>
            <a:r>
              <a:rPr lang="fr-FR">
                <a:solidFill>
                  <a:srgbClr val="669900"/>
                </a:solidFill>
              </a:rPr>
              <a:t>B) La nécessité du spectateur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b="1">
                <a:solidFill>
                  <a:srgbClr val="000000"/>
                </a:solidFill>
              </a:rPr>
              <a:t>Θεατρον</a:t>
            </a:r>
            <a:r>
              <a:rPr lang="fr-FR">
                <a:solidFill>
                  <a:srgbClr val="000000"/>
                </a:solidFill>
              </a:rPr>
              <a:t> : lieu où l'on regarde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64FB0861-0168-AC4A-904C-BD78C29914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5066" b="15066"/>
          <a:stretch>
            <a:fillRect/>
          </a:stretch>
        </p:blipFill>
        <p:spPr>
          <a:xfrm>
            <a:off x="216000" y="2041200"/>
            <a:ext cx="9648000" cy="43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FC3D743-28BD-2345-AD8B-268630628898}"/>
              </a:ext>
            </a:extLst>
          </p:cNvPr>
          <p:cNvSpPr txBox="1"/>
          <p:nvPr/>
        </p:nvSpPr>
        <p:spPr>
          <a:xfrm>
            <a:off x="0" y="6623999"/>
            <a:ext cx="10080000" cy="459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Lucida Sans" pitchFamily="2"/>
              </a:rPr>
              <a:t>Second intermède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4A507-9FB4-824A-AFAF-A9EB594216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solidFill>
                  <a:srgbClr val="FF0000"/>
                </a:solidFill>
              </a:rPr>
              <a:t>II- Le rôle du théâtre dans le théâtre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09E989-1F01-2340-863F-E5227ED36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368000"/>
            <a:ext cx="9071640" cy="5390280"/>
          </a:xfrm>
        </p:spPr>
        <p:txBody>
          <a:bodyPr/>
          <a:lstStyle/>
          <a:p>
            <a:pPr lvl="0"/>
            <a:r>
              <a:rPr lang="fr-FR">
                <a:solidFill>
                  <a:srgbClr val="669900"/>
                </a:solidFill>
              </a:rPr>
              <a:t>A) Le rôle pour la pièce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D59B430E-6AE7-1543-A002-071FE3F82A7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5066" b="15066"/>
          <a:stretch>
            <a:fillRect/>
          </a:stretch>
        </p:blipFill>
        <p:spPr>
          <a:xfrm>
            <a:off x="360000" y="2376000"/>
            <a:ext cx="9360000" cy="42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2939451-32D9-D247-A816-4CA3F1D8A709}"/>
              </a:ext>
            </a:extLst>
          </p:cNvPr>
          <p:cNvSpPr txBox="1"/>
          <p:nvPr/>
        </p:nvSpPr>
        <p:spPr>
          <a:xfrm>
            <a:off x="0" y="6768000"/>
            <a:ext cx="10080000" cy="459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Lucida Sans" pitchFamily="2"/>
              </a:rPr>
              <a:t>Acte III scène 12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56BAF76-9BE0-2B45-AF99-C693A132DD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648000"/>
            <a:ext cx="9071640" cy="6110280"/>
          </a:xfrm>
        </p:spPr>
        <p:txBody>
          <a:bodyPr/>
          <a:lstStyle/>
          <a:p>
            <a:pPr lvl="0"/>
            <a:r>
              <a:rPr lang="fr-FR">
                <a:solidFill>
                  <a:srgbClr val="669900"/>
                </a:solidFill>
              </a:rPr>
              <a:t>B) Le rôle pour le public</a:t>
            </a:r>
          </a:p>
          <a:p>
            <a:pPr lvl="0"/>
            <a:r>
              <a:rPr lang="fr-FR" sz="2800">
                <a:solidFill>
                  <a:srgbClr val="000000"/>
                </a:solidFill>
              </a:rPr>
              <a:t>- Réflexion =&gt; retour à soi</a:t>
            </a:r>
          </a:p>
          <a:p>
            <a:pPr lvl="0"/>
            <a:endParaRPr lang="fr-FR" sz="2800">
              <a:solidFill>
                <a:srgbClr val="000000"/>
              </a:solidFill>
            </a:endParaRPr>
          </a:p>
          <a:p>
            <a:pPr lvl="0" algn="ctr"/>
            <a:endParaRPr lang="fr-FR" sz="2800">
              <a:solidFill>
                <a:srgbClr val="FF0000"/>
              </a:solidFill>
            </a:endParaRPr>
          </a:p>
          <a:p>
            <a:pPr lvl="0" algn="ctr"/>
            <a:r>
              <a:rPr lang="fr-FR" sz="2800">
                <a:solidFill>
                  <a:srgbClr val="FF0000"/>
                </a:solidFill>
              </a:rPr>
              <a:t>Conclusion</a:t>
            </a:r>
          </a:p>
          <a:p>
            <a:pPr lvl="0" algn="ctr"/>
            <a:endParaRPr lang="fr-FR" sz="2800">
              <a:solidFill>
                <a:srgbClr val="FF0000"/>
              </a:solidFill>
            </a:endParaRPr>
          </a:p>
          <a:p>
            <a:pPr lvl="0" algn="l"/>
            <a:r>
              <a:rPr lang="fr-FR" sz="2800">
                <a:solidFill>
                  <a:srgbClr val="000000"/>
                </a:solidFill>
              </a:rPr>
              <a:t>- de nouveaux espaces scéniques</a:t>
            </a:r>
          </a:p>
          <a:p>
            <a:pPr lvl="0" algn="l"/>
            <a:r>
              <a:rPr lang="fr-FR" sz="2800">
                <a:solidFill>
                  <a:srgbClr val="000000"/>
                </a:solidFill>
              </a:rPr>
              <a:t>- démultiplication du jeu des personnages</a:t>
            </a:r>
          </a:p>
          <a:p>
            <a:pPr lvl="0" algn="l"/>
            <a:r>
              <a:rPr lang="fr-FR" sz="2800">
                <a:solidFill>
                  <a:srgbClr val="000000"/>
                </a:solidFill>
              </a:rPr>
              <a:t>=&gt; révélation de la vie et divertissement</a:t>
            </a:r>
          </a:p>
          <a:p>
            <a:pPr lvl="0" algn="l"/>
            <a:endParaRPr lang="fr-FR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6C830-B76E-E149-991D-FEB6651D0C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Sources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3365D1-A1BB-3145-A50E-44DAE27E02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1800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Audrey Vermesch : Le théâtre dans le théâtre dans les trois pièces « médicales de Molière</a:t>
            </a:r>
          </a:p>
          <a:p>
            <a:pPr lvl="0">
              <a:buSzPct val="45000"/>
              <a:buFont typeface="StarSymbol"/>
              <a:buChar char="●"/>
            </a:pPr>
            <a:endParaRPr lang="fr-FR"/>
          </a:p>
          <a:p>
            <a:pPr lvl="0">
              <a:buSzPct val="45000"/>
              <a:buFont typeface="StarSymbol"/>
              <a:buChar char="●"/>
            </a:pPr>
            <a:r>
              <a:rPr lang="fr-FR">
                <a:hlinkClick r:id="rId3"/>
              </a:rPr>
              <a:t>https://www.assistancescolaire.com</a:t>
            </a:r>
          </a:p>
          <a:p>
            <a:pPr lvl="0"/>
            <a:endParaRPr lang="fr-FR"/>
          </a:p>
          <a:p>
            <a:pPr lvl="0">
              <a:buSzPct val="45000"/>
              <a:buFont typeface="StarSymbol"/>
              <a:buChar char="●"/>
            </a:pPr>
            <a:r>
              <a:rPr lang="fr-FR">
                <a:hlinkClick r:id="rId4"/>
              </a:rPr>
              <a:t>http://www.cosmopolis-educ.com</a:t>
            </a:r>
          </a:p>
          <a:p>
            <a:pPr lvl="0">
              <a:buSzPct val="45000"/>
              <a:buFont typeface="StarSymbol"/>
              <a:buChar char="●"/>
            </a:pPr>
            <a:endParaRPr lang="fr-FR"/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Le Malade Imaginaire - Compagnie Colette Roumanoff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247</Words>
  <Application>Microsoft Macintosh PowerPoint</Application>
  <PresentationFormat>Grand écran</PresentationFormat>
  <Paragraphs>65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Microsoft YaHei</vt:lpstr>
      <vt:lpstr>Arial</vt:lpstr>
      <vt:lpstr>Lucida Sans</vt:lpstr>
      <vt:lpstr>Lucida Sans Unicode</vt:lpstr>
      <vt:lpstr>StarSymbol</vt:lpstr>
      <vt:lpstr>Tahoma</vt:lpstr>
      <vt:lpstr>Times New Roman</vt:lpstr>
      <vt:lpstr>Standard</vt:lpstr>
      <vt:lpstr>Le théâtre dans le théâtre</vt:lpstr>
      <vt:lpstr>Présentation PowerPoint</vt:lpstr>
      <vt:lpstr>I- Les conditions du théâtre dans le théâtre</vt:lpstr>
      <vt:lpstr>Présentation PowerPoint</vt:lpstr>
      <vt:lpstr>Présentation PowerPoint</vt:lpstr>
      <vt:lpstr>II- Le rôle du théâtre dans le théâtre</vt:lpstr>
      <vt:lpstr>Présentation PowerPoint</vt:lpstr>
      <vt:lpstr>Sources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théâtre dans le théâtre</dc:title>
  <dc:creator>Anaïce Monge</dc:creator>
  <cp:lastModifiedBy>ghislaine zaneboni</cp:lastModifiedBy>
  <cp:revision>49</cp:revision>
  <dcterms:created xsi:type="dcterms:W3CDTF">2020-10-10T15:30:28Z</dcterms:created>
  <dcterms:modified xsi:type="dcterms:W3CDTF">2020-10-27T10:00:25Z</dcterms:modified>
</cp:coreProperties>
</file>