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76" r:id="rId2"/>
    <p:sldId id="277" r:id="rId3"/>
    <p:sldId id="274" r:id="rId4"/>
    <p:sldId id="263" r:id="rId5"/>
    <p:sldId id="264" r:id="rId6"/>
    <p:sldId id="260" r:id="rId7"/>
    <p:sldId id="272" r:id="rId8"/>
    <p:sldId id="273" r:id="rId9"/>
    <p:sldId id="257" r:id="rId10"/>
    <p:sldId id="267" r:id="rId11"/>
    <p:sldId id="268" r:id="rId12"/>
    <p:sldId id="275" r:id="rId13"/>
    <p:sldId id="261" r:id="rId14"/>
    <p:sldId id="258" r:id="rId15"/>
    <p:sldId id="271" r:id="rId16"/>
    <p:sldId id="270" r:id="rId17"/>
    <p:sldId id="259" r:id="rId18"/>
    <p:sldId id="269" r:id="rId19"/>
    <p:sldId id="262" r:id="rId20"/>
    <p:sldId id="278" r:id="rId2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15" autoAdjust="0"/>
    <p:restoredTop sz="94660"/>
  </p:normalViewPr>
  <p:slideViewPr>
    <p:cSldViewPr snapToGrid="0">
      <p:cViewPr varScale="1">
        <p:scale>
          <a:sx n="67" d="100"/>
          <a:sy n="67" d="100"/>
        </p:scale>
        <p:origin x="556"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8688D6-927D-406A-912B-ABD22A105FD6}" type="datetimeFigureOut">
              <a:rPr lang="fr-FR" smtClean="0"/>
              <a:t>04/11/2020</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9385A3-2016-4A40-9D8F-31B4C4C8751A}" type="slidenum">
              <a:rPr lang="fr-FR" smtClean="0"/>
              <a:t>‹N°›</a:t>
            </a:fld>
            <a:endParaRPr lang="fr-FR"/>
          </a:p>
        </p:txBody>
      </p:sp>
    </p:spTree>
    <p:extLst>
      <p:ext uri="{BB962C8B-B14F-4D97-AF65-F5344CB8AC3E}">
        <p14:creationId xmlns:p14="http://schemas.microsoft.com/office/powerpoint/2010/main" val="12482856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B8C2925-3BC6-494F-93E6-BA6000B716F8}"/>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756C6ECE-5284-4B6C-9B18-D5930D438A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540F9424-899D-413E-87EE-65C7027A3F17}"/>
              </a:ext>
            </a:extLst>
          </p:cNvPr>
          <p:cNvSpPr>
            <a:spLocks noGrp="1"/>
          </p:cNvSpPr>
          <p:nvPr>
            <p:ph type="dt" sz="half" idx="10"/>
          </p:nvPr>
        </p:nvSpPr>
        <p:spPr/>
        <p:txBody>
          <a:bodyPr/>
          <a:lstStyle/>
          <a:p>
            <a:fld id="{4D5E8D07-A12C-4135-BC75-6DA525A388E1}" type="datetimeFigureOut">
              <a:rPr lang="fr-FR" smtClean="0"/>
              <a:t>04/11/2020</a:t>
            </a:fld>
            <a:endParaRPr lang="fr-FR"/>
          </a:p>
        </p:txBody>
      </p:sp>
      <p:sp>
        <p:nvSpPr>
          <p:cNvPr id="5" name="Espace réservé du pied de page 4">
            <a:extLst>
              <a:ext uri="{FF2B5EF4-FFF2-40B4-BE49-F238E27FC236}">
                <a16:creationId xmlns:a16="http://schemas.microsoft.com/office/drawing/2014/main" id="{A3244DBE-F694-41A3-909D-90BCFD42EE5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DE85AB2-DDAB-47BC-9CEA-8CE4613972BF}"/>
              </a:ext>
            </a:extLst>
          </p:cNvPr>
          <p:cNvSpPr>
            <a:spLocks noGrp="1"/>
          </p:cNvSpPr>
          <p:nvPr>
            <p:ph type="sldNum" sz="quarter" idx="12"/>
          </p:nvPr>
        </p:nvSpPr>
        <p:spPr/>
        <p:txBody>
          <a:bodyPr/>
          <a:lstStyle/>
          <a:p>
            <a:fld id="{E8C0E027-405B-4B27-96E5-1C01C965BC66}" type="slidenum">
              <a:rPr lang="fr-FR" smtClean="0"/>
              <a:t>‹N°›</a:t>
            </a:fld>
            <a:endParaRPr lang="fr-FR"/>
          </a:p>
        </p:txBody>
      </p:sp>
    </p:spTree>
    <p:extLst>
      <p:ext uri="{BB962C8B-B14F-4D97-AF65-F5344CB8AC3E}">
        <p14:creationId xmlns:p14="http://schemas.microsoft.com/office/powerpoint/2010/main" val="1731014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855B5C-0C2E-49BC-93F2-3A3C8338F705}"/>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F5B9FB9A-B4C4-4CDB-A7F1-2516459ACB7E}"/>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6D2B8D8-C012-4C23-AD96-4B971F49721E}"/>
              </a:ext>
            </a:extLst>
          </p:cNvPr>
          <p:cNvSpPr>
            <a:spLocks noGrp="1"/>
          </p:cNvSpPr>
          <p:nvPr>
            <p:ph type="dt" sz="half" idx="10"/>
          </p:nvPr>
        </p:nvSpPr>
        <p:spPr/>
        <p:txBody>
          <a:bodyPr/>
          <a:lstStyle/>
          <a:p>
            <a:fld id="{4D5E8D07-A12C-4135-BC75-6DA525A388E1}" type="datetimeFigureOut">
              <a:rPr lang="fr-FR" smtClean="0"/>
              <a:t>04/11/2020</a:t>
            </a:fld>
            <a:endParaRPr lang="fr-FR"/>
          </a:p>
        </p:txBody>
      </p:sp>
      <p:sp>
        <p:nvSpPr>
          <p:cNvPr id="5" name="Espace réservé du pied de page 4">
            <a:extLst>
              <a:ext uri="{FF2B5EF4-FFF2-40B4-BE49-F238E27FC236}">
                <a16:creationId xmlns:a16="http://schemas.microsoft.com/office/drawing/2014/main" id="{0A38E433-1627-4D15-A07D-8E90731C16D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FD7C01F0-6A95-4568-888B-5110E9883339}"/>
              </a:ext>
            </a:extLst>
          </p:cNvPr>
          <p:cNvSpPr>
            <a:spLocks noGrp="1"/>
          </p:cNvSpPr>
          <p:nvPr>
            <p:ph type="sldNum" sz="quarter" idx="12"/>
          </p:nvPr>
        </p:nvSpPr>
        <p:spPr/>
        <p:txBody>
          <a:bodyPr/>
          <a:lstStyle/>
          <a:p>
            <a:fld id="{E8C0E027-405B-4B27-96E5-1C01C965BC66}" type="slidenum">
              <a:rPr lang="fr-FR" smtClean="0"/>
              <a:t>‹N°›</a:t>
            </a:fld>
            <a:endParaRPr lang="fr-FR"/>
          </a:p>
        </p:txBody>
      </p:sp>
    </p:spTree>
    <p:extLst>
      <p:ext uri="{BB962C8B-B14F-4D97-AF65-F5344CB8AC3E}">
        <p14:creationId xmlns:p14="http://schemas.microsoft.com/office/powerpoint/2010/main" val="188189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5E63949-701B-49FA-89F2-A83724ACF22D}"/>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DCB5E467-BE84-45AA-AADA-2B3E2A606CC5}"/>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BC2A793-CC48-4FE0-856F-19359B7F4DE5}"/>
              </a:ext>
            </a:extLst>
          </p:cNvPr>
          <p:cNvSpPr>
            <a:spLocks noGrp="1"/>
          </p:cNvSpPr>
          <p:nvPr>
            <p:ph type="dt" sz="half" idx="10"/>
          </p:nvPr>
        </p:nvSpPr>
        <p:spPr/>
        <p:txBody>
          <a:bodyPr/>
          <a:lstStyle/>
          <a:p>
            <a:fld id="{4D5E8D07-A12C-4135-BC75-6DA525A388E1}" type="datetimeFigureOut">
              <a:rPr lang="fr-FR" smtClean="0"/>
              <a:t>04/11/2020</a:t>
            </a:fld>
            <a:endParaRPr lang="fr-FR"/>
          </a:p>
        </p:txBody>
      </p:sp>
      <p:sp>
        <p:nvSpPr>
          <p:cNvPr id="5" name="Espace réservé du pied de page 4">
            <a:extLst>
              <a:ext uri="{FF2B5EF4-FFF2-40B4-BE49-F238E27FC236}">
                <a16:creationId xmlns:a16="http://schemas.microsoft.com/office/drawing/2014/main" id="{0B506FC7-55BD-40C9-9099-B2E2DC33BD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72CF229-A7A8-4923-A3EF-08FC7C2E0634}"/>
              </a:ext>
            </a:extLst>
          </p:cNvPr>
          <p:cNvSpPr>
            <a:spLocks noGrp="1"/>
          </p:cNvSpPr>
          <p:nvPr>
            <p:ph type="sldNum" sz="quarter" idx="12"/>
          </p:nvPr>
        </p:nvSpPr>
        <p:spPr/>
        <p:txBody>
          <a:bodyPr/>
          <a:lstStyle/>
          <a:p>
            <a:fld id="{E8C0E027-405B-4B27-96E5-1C01C965BC66}" type="slidenum">
              <a:rPr lang="fr-FR" smtClean="0"/>
              <a:t>‹N°›</a:t>
            </a:fld>
            <a:endParaRPr lang="fr-FR"/>
          </a:p>
        </p:txBody>
      </p:sp>
    </p:spTree>
    <p:extLst>
      <p:ext uri="{BB962C8B-B14F-4D97-AF65-F5344CB8AC3E}">
        <p14:creationId xmlns:p14="http://schemas.microsoft.com/office/powerpoint/2010/main" val="3006740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8A2E53-7E22-4167-9168-8E20BC7B2588}"/>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AAEE663F-A41C-40F3-B611-1EE13E076486}"/>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021D2D3-0516-417B-B80F-DC03DA527ADE}"/>
              </a:ext>
            </a:extLst>
          </p:cNvPr>
          <p:cNvSpPr>
            <a:spLocks noGrp="1"/>
          </p:cNvSpPr>
          <p:nvPr>
            <p:ph type="dt" sz="half" idx="10"/>
          </p:nvPr>
        </p:nvSpPr>
        <p:spPr/>
        <p:txBody>
          <a:bodyPr/>
          <a:lstStyle/>
          <a:p>
            <a:fld id="{4D5E8D07-A12C-4135-BC75-6DA525A388E1}" type="datetimeFigureOut">
              <a:rPr lang="fr-FR" smtClean="0"/>
              <a:t>04/11/2020</a:t>
            </a:fld>
            <a:endParaRPr lang="fr-FR"/>
          </a:p>
        </p:txBody>
      </p:sp>
      <p:sp>
        <p:nvSpPr>
          <p:cNvPr id="5" name="Espace réservé du pied de page 4">
            <a:extLst>
              <a:ext uri="{FF2B5EF4-FFF2-40B4-BE49-F238E27FC236}">
                <a16:creationId xmlns:a16="http://schemas.microsoft.com/office/drawing/2014/main" id="{DE00629D-3627-4895-A922-BADABA77C21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CEDB4F0-5056-4111-97CC-2AF22E573DC3}"/>
              </a:ext>
            </a:extLst>
          </p:cNvPr>
          <p:cNvSpPr>
            <a:spLocks noGrp="1"/>
          </p:cNvSpPr>
          <p:nvPr>
            <p:ph type="sldNum" sz="quarter" idx="12"/>
          </p:nvPr>
        </p:nvSpPr>
        <p:spPr/>
        <p:txBody>
          <a:bodyPr/>
          <a:lstStyle/>
          <a:p>
            <a:fld id="{E8C0E027-405B-4B27-96E5-1C01C965BC66}" type="slidenum">
              <a:rPr lang="fr-FR" smtClean="0"/>
              <a:t>‹N°›</a:t>
            </a:fld>
            <a:endParaRPr lang="fr-FR"/>
          </a:p>
        </p:txBody>
      </p:sp>
    </p:spTree>
    <p:extLst>
      <p:ext uri="{BB962C8B-B14F-4D97-AF65-F5344CB8AC3E}">
        <p14:creationId xmlns:p14="http://schemas.microsoft.com/office/powerpoint/2010/main" val="2408695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88F561-99CE-40CF-8227-B57B224E25F2}"/>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81FA563-E521-4844-B7E4-02D6FCB7F34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048B6615-648B-4F3B-A9D2-6BF39D53CDE3}"/>
              </a:ext>
            </a:extLst>
          </p:cNvPr>
          <p:cNvSpPr>
            <a:spLocks noGrp="1"/>
          </p:cNvSpPr>
          <p:nvPr>
            <p:ph type="dt" sz="half" idx="10"/>
          </p:nvPr>
        </p:nvSpPr>
        <p:spPr/>
        <p:txBody>
          <a:bodyPr/>
          <a:lstStyle/>
          <a:p>
            <a:fld id="{4D5E8D07-A12C-4135-BC75-6DA525A388E1}" type="datetimeFigureOut">
              <a:rPr lang="fr-FR" smtClean="0"/>
              <a:t>04/11/2020</a:t>
            </a:fld>
            <a:endParaRPr lang="fr-FR"/>
          </a:p>
        </p:txBody>
      </p:sp>
      <p:sp>
        <p:nvSpPr>
          <p:cNvPr id="5" name="Espace réservé du pied de page 4">
            <a:extLst>
              <a:ext uri="{FF2B5EF4-FFF2-40B4-BE49-F238E27FC236}">
                <a16:creationId xmlns:a16="http://schemas.microsoft.com/office/drawing/2014/main" id="{A22DF316-76EC-475A-A8A7-50307AEC592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D74DCA5-4606-49DC-8991-A3454134982A}"/>
              </a:ext>
            </a:extLst>
          </p:cNvPr>
          <p:cNvSpPr>
            <a:spLocks noGrp="1"/>
          </p:cNvSpPr>
          <p:nvPr>
            <p:ph type="sldNum" sz="quarter" idx="12"/>
          </p:nvPr>
        </p:nvSpPr>
        <p:spPr/>
        <p:txBody>
          <a:bodyPr/>
          <a:lstStyle/>
          <a:p>
            <a:fld id="{E8C0E027-405B-4B27-96E5-1C01C965BC66}" type="slidenum">
              <a:rPr lang="fr-FR" smtClean="0"/>
              <a:t>‹N°›</a:t>
            </a:fld>
            <a:endParaRPr lang="fr-FR"/>
          </a:p>
        </p:txBody>
      </p:sp>
    </p:spTree>
    <p:extLst>
      <p:ext uri="{BB962C8B-B14F-4D97-AF65-F5344CB8AC3E}">
        <p14:creationId xmlns:p14="http://schemas.microsoft.com/office/powerpoint/2010/main" val="28529155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2F40F1-315F-4487-95DF-2A6C17C85B21}"/>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09C3AF7-E275-472F-9482-7E482048921D}"/>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B0AD8230-A2C4-4135-B324-FE2AE9B9C1D2}"/>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77CBF8D6-B2C3-4745-8B30-4218289070C9}"/>
              </a:ext>
            </a:extLst>
          </p:cNvPr>
          <p:cNvSpPr>
            <a:spLocks noGrp="1"/>
          </p:cNvSpPr>
          <p:nvPr>
            <p:ph type="dt" sz="half" idx="10"/>
          </p:nvPr>
        </p:nvSpPr>
        <p:spPr/>
        <p:txBody>
          <a:bodyPr/>
          <a:lstStyle/>
          <a:p>
            <a:fld id="{4D5E8D07-A12C-4135-BC75-6DA525A388E1}" type="datetimeFigureOut">
              <a:rPr lang="fr-FR" smtClean="0"/>
              <a:t>04/11/2020</a:t>
            </a:fld>
            <a:endParaRPr lang="fr-FR"/>
          </a:p>
        </p:txBody>
      </p:sp>
      <p:sp>
        <p:nvSpPr>
          <p:cNvPr id="6" name="Espace réservé du pied de page 5">
            <a:extLst>
              <a:ext uri="{FF2B5EF4-FFF2-40B4-BE49-F238E27FC236}">
                <a16:creationId xmlns:a16="http://schemas.microsoft.com/office/drawing/2014/main" id="{F44D72F4-4ED0-40E1-9F26-4A4C104E23C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BA277656-AF02-4716-B9FE-385A540B2A55}"/>
              </a:ext>
            </a:extLst>
          </p:cNvPr>
          <p:cNvSpPr>
            <a:spLocks noGrp="1"/>
          </p:cNvSpPr>
          <p:nvPr>
            <p:ph type="sldNum" sz="quarter" idx="12"/>
          </p:nvPr>
        </p:nvSpPr>
        <p:spPr/>
        <p:txBody>
          <a:bodyPr/>
          <a:lstStyle/>
          <a:p>
            <a:fld id="{E8C0E027-405B-4B27-96E5-1C01C965BC66}" type="slidenum">
              <a:rPr lang="fr-FR" smtClean="0"/>
              <a:t>‹N°›</a:t>
            </a:fld>
            <a:endParaRPr lang="fr-FR"/>
          </a:p>
        </p:txBody>
      </p:sp>
    </p:spTree>
    <p:extLst>
      <p:ext uri="{BB962C8B-B14F-4D97-AF65-F5344CB8AC3E}">
        <p14:creationId xmlns:p14="http://schemas.microsoft.com/office/powerpoint/2010/main" val="437913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A91F51E-95A3-4249-8AE2-40A27463A072}"/>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B52AD2B6-D2EB-43E3-984C-6F6007876C1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21B6B5A5-18EB-49B2-8BCC-FD8C7CEDF17B}"/>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F2D7D7E0-81B6-41C0-B34D-5A1FD1F64F8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7A603A77-F638-467C-B774-4094EA59140E}"/>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EFFDF90D-C6B6-4A45-8A67-71C3359A132C}"/>
              </a:ext>
            </a:extLst>
          </p:cNvPr>
          <p:cNvSpPr>
            <a:spLocks noGrp="1"/>
          </p:cNvSpPr>
          <p:nvPr>
            <p:ph type="dt" sz="half" idx="10"/>
          </p:nvPr>
        </p:nvSpPr>
        <p:spPr/>
        <p:txBody>
          <a:bodyPr/>
          <a:lstStyle/>
          <a:p>
            <a:fld id="{4D5E8D07-A12C-4135-BC75-6DA525A388E1}" type="datetimeFigureOut">
              <a:rPr lang="fr-FR" smtClean="0"/>
              <a:t>04/11/2020</a:t>
            </a:fld>
            <a:endParaRPr lang="fr-FR"/>
          </a:p>
        </p:txBody>
      </p:sp>
      <p:sp>
        <p:nvSpPr>
          <p:cNvPr id="8" name="Espace réservé du pied de page 7">
            <a:extLst>
              <a:ext uri="{FF2B5EF4-FFF2-40B4-BE49-F238E27FC236}">
                <a16:creationId xmlns:a16="http://schemas.microsoft.com/office/drawing/2014/main" id="{C3186E59-0774-422D-B672-7A1DF3A504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A748118D-F96A-4D3C-B669-BE10C30472E4}"/>
              </a:ext>
            </a:extLst>
          </p:cNvPr>
          <p:cNvSpPr>
            <a:spLocks noGrp="1"/>
          </p:cNvSpPr>
          <p:nvPr>
            <p:ph type="sldNum" sz="quarter" idx="12"/>
          </p:nvPr>
        </p:nvSpPr>
        <p:spPr/>
        <p:txBody>
          <a:bodyPr/>
          <a:lstStyle/>
          <a:p>
            <a:fld id="{E8C0E027-405B-4B27-96E5-1C01C965BC66}" type="slidenum">
              <a:rPr lang="fr-FR" smtClean="0"/>
              <a:t>‹N°›</a:t>
            </a:fld>
            <a:endParaRPr lang="fr-FR"/>
          </a:p>
        </p:txBody>
      </p:sp>
    </p:spTree>
    <p:extLst>
      <p:ext uri="{BB962C8B-B14F-4D97-AF65-F5344CB8AC3E}">
        <p14:creationId xmlns:p14="http://schemas.microsoft.com/office/powerpoint/2010/main" val="1384352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2C1856-49DD-409C-B020-3ED01F8EA21F}"/>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1887EC61-436B-423F-8137-D7C4B2D1DE1D}"/>
              </a:ext>
            </a:extLst>
          </p:cNvPr>
          <p:cNvSpPr>
            <a:spLocks noGrp="1"/>
          </p:cNvSpPr>
          <p:nvPr>
            <p:ph type="dt" sz="half" idx="10"/>
          </p:nvPr>
        </p:nvSpPr>
        <p:spPr/>
        <p:txBody>
          <a:bodyPr/>
          <a:lstStyle/>
          <a:p>
            <a:fld id="{4D5E8D07-A12C-4135-BC75-6DA525A388E1}" type="datetimeFigureOut">
              <a:rPr lang="fr-FR" smtClean="0"/>
              <a:t>04/11/2020</a:t>
            </a:fld>
            <a:endParaRPr lang="fr-FR"/>
          </a:p>
        </p:txBody>
      </p:sp>
      <p:sp>
        <p:nvSpPr>
          <p:cNvPr id="4" name="Espace réservé du pied de page 3">
            <a:extLst>
              <a:ext uri="{FF2B5EF4-FFF2-40B4-BE49-F238E27FC236}">
                <a16:creationId xmlns:a16="http://schemas.microsoft.com/office/drawing/2014/main" id="{C36F25AD-5E3B-46CA-B3DA-36F2A1DACC8A}"/>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B60CDDCB-10AD-4CB0-9C67-93427BE691D5}"/>
              </a:ext>
            </a:extLst>
          </p:cNvPr>
          <p:cNvSpPr>
            <a:spLocks noGrp="1"/>
          </p:cNvSpPr>
          <p:nvPr>
            <p:ph type="sldNum" sz="quarter" idx="12"/>
          </p:nvPr>
        </p:nvSpPr>
        <p:spPr/>
        <p:txBody>
          <a:bodyPr/>
          <a:lstStyle/>
          <a:p>
            <a:fld id="{E8C0E027-405B-4B27-96E5-1C01C965BC66}" type="slidenum">
              <a:rPr lang="fr-FR" smtClean="0"/>
              <a:t>‹N°›</a:t>
            </a:fld>
            <a:endParaRPr lang="fr-FR"/>
          </a:p>
        </p:txBody>
      </p:sp>
    </p:spTree>
    <p:extLst>
      <p:ext uri="{BB962C8B-B14F-4D97-AF65-F5344CB8AC3E}">
        <p14:creationId xmlns:p14="http://schemas.microsoft.com/office/powerpoint/2010/main" val="2167596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01B9585-7AEB-4E32-802D-0460E483E0C5}"/>
              </a:ext>
            </a:extLst>
          </p:cNvPr>
          <p:cNvSpPr>
            <a:spLocks noGrp="1"/>
          </p:cNvSpPr>
          <p:nvPr>
            <p:ph type="dt" sz="half" idx="10"/>
          </p:nvPr>
        </p:nvSpPr>
        <p:spPr/>
        <p:txBody>
          <a:bodyPr/>
          <a:lstStyle/>
          <a:p>
            <a:fld id="{4D5E8D07-A12C-4135-BC75-6DA525A388E1}" type="datetimeFigureOut">
              <a:rPr lang="fr-FR" smtClean="0"/>
              <a:t>04/11/2020</a:t>
            </a:fld>
            <a:endParaRPr lang="fr-FR"/>
          </a:p>
        </p:txBody>
      </p:sp>
      <p:sp>
        <p:nvSpPr>
          <p:cNvPr id="3" name="Espace réservé du pied de page 2">
            <a:extLst>
              <a:ext uri="{FF2B5EF4-FFF2-40B4-BE49-F238E27FC236}">
                <a16:creationId xmlns:a16="http://schemas.microsoft.com/office/drawing/2014/main" id="{D766C3FE-AE13-4F37-9FDB-41AFEC6A4924}"/>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8C530754-306C-4BFB-A378-009C2044A1B9}"/>
              </a:ext>
            </a:extLst>
          </p:cNvPr>
          <p:cNvSpPr>
            <a:spLocks noGrp="1"/>
          </p:cNvSpPr>
          <p:nvPr>
            <p:ph type="sldNum" sz="quarter" idx="12"/>
          </p:nvPr>
        </p:nvSpPr>
        <p:spPr/>
        <p:txBody>
          <a:bodyPr/>
          <a:lstStyle/>
          <a:p>
            <a:fld id="{E8C0E027-405B-4B27-96E5-1C01C965BC66}" type="slidenum">
              <a:rPr lang="fr-FR" smtClean="0"/>
              <a:t>‹N°›</a:t>
            </a:fld>
            <a:endParaRPr lang="fr-FR"/>
          </a:p>
        </p:txBody>
      </p:sp>
    </p:spTree>
    <p:extLst>
      <p:ext uri="{BB962C8B-B14F-4D97-AF65-F5344CB8AC3E}">
        <p14:creationId xmlns:p14="http://schemas.microsoft.com/office/powerpoint/2010/main" val="1214093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4E36CFB-DA34-434C-BD83-4F41A262AD51}"/>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C5A25B29-6F34-4257-9F82-6F5886DF340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CA114C97-928D-4547-94DA-2D1607EF23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96CE6FA-3483-49FE-ACF2-CF3B747555F8}"/>
              </a:ext>
            </a:extLst>
          </p:cNvPr>
          <p:cNvSpPr>
            <a:spLocks noGrp="1"/>
          </p:cNvSpPr>
          <p:nvPr>
            <p:ph type="dt" sz="half" idx="10"/>
          </p:nvPr>
        </p:nvSpPr>
        <p:spPr/>
        <p:txBody>
          <a:bodyPr/>
          <a:lstStyle/>
          <a:p>
            <a:fld id="{4D5E8D07-A12C-4135-BC75-6DA525A388E1}" type="datetimeFigureOut">
              <a:rPr lang="fr-FR" smtClean="0"/>
              <a:t>04/11/2020</a:t>
            </a:fld>
            <a:endParaRPr lang="fr-FR"/>
          </a:p>
        </p:txBody>
      </p:sp>
      <p:sp>
        <p:nvSpPr>
          <p:cNvPr id="6" name="Espace réservé du pied de page 5">
            <a:extLst>
              <a:ext uri="{FF2B5EF4-FFF2-40B4-BE49-F238E27FC236}">
                <a16:creationId xmlns:a16="http://schemas.microsoft.com/office/drawing/2014/main" id="{79F3B348-2B93-4EEA-857B-29D894D9961B}"/>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39831C1-C073-4725-A163-9CA5F18628A1}"/>
              </a:ext>
            </a:extLst>
          </p:cNvPr>
          <p:cNvSpPr>
            <a:spLocks noGrp="1"/>
          </p:cNvSpPr>
          <p:nvPr>
            <p:ph type="sldNum" sz="quarter" idx="12"/>
          </p:nvPr>
        </p:nvSpPr>
        <p:spPr/>
        <p:txBody>
          <a:bodyPr/>
          <a:lstStyle/>
          <a:p>
            <a:fld id="{E8C0E027-405B-4B27-96E5-1C01C965BC66}" type="slidenum">
              <a:rPr lang="fr-FR" smtClean="0"/>
              <a:t>‹N°›</a:t>
            </a:fld>
            <a:endParaRPr lang="fr-FR"/>
          </a:p>
        </p:txBody>
      </p:sp>
    </p:spTree>
    <p:extLst>
      <p:ext uri="{BB962C8B-B14F-4D97-AF65-F5344CB8AC3E}">
        <p14:creationId xmlns:p14="http://schemas.microsoft.com/office/powerpoint/2010/main" val="2301300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77C1946-CCB1-4288-B1BA-8F8B9C9CD441}"/>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65514CDF-F14C-4D8C-8D2E-06185358499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5A77D4D7-2788-438E-ABBC-968F735621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633A3F51-6AB7-4D58-A307-1B6378C56053}"/>
              </a:ext>
            </a:extLst>
          </p:cNvPr>
          <p:cNvSpPr>
            <a:spLocks noGrp="1"/>
          </p:cNvSpPr>
          <p:nvPr>
            <p:ph type="dt" sz="half" idx="10"/>
          </p:nvPr>
        </p:nvSpPr>
        <p:spPr/>
        <p:txBody>
          <a:bodyPr/>
          <a:lstStyle/>
          <a:p>
            <a:fld id="{4D5E8D07-A12C-4135-BC75-6DA525A388E1}" type="datetimeFigureOut">
              <a:rPr lang="fr-FR" smtClean="0"/>
              <a:t>04/11/2020</a:t>
            </a:fld>
            <a:endParaRPr lang="fr-FR"/>
          </a:p>
        </p:txBody>
      </p:sp>
      <p:sp>
        <p:nvSpPr>
          <p:cNvPr id="6" name="Espace réservé du pied de page 5">
            <a:extLst>
              <a:ext uri="{FF2B5EF4-FFF2-40B4-BE49-F238E27FC236}">
                <a16:creationId xmlns:a16="http://schemas.microsoft.com/office/drawing/2014/main" id="{AB91486F-3E79-40AD-AB82-4F520490D6B8}"/>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CCC70DA-0E9F-4A3A-8DC8-0DA1AC98DB18}"/>
              </a:ext>
            </a:extLst>
          </p:cNvPr>
          <p:cNvSpPr>
            <a:spLocks noGrp="1"/>
          </p:cNvSpPr>
          <p:nvPr>
            <p:ph type="sldNum" sz="quarter" idx="12"/>
          </p:nvPr>
        </p:nvSpPr>
        <p:spPr/>
        <p:txBody>
          <a:bodyPr/>
          <a:lstStyle/>
          <a:p>
            <a:fld id="{E8C0E027-405B-4B27-96E5-1C01C965BC66}" type="slidenum">
              <a:rPr lang="fr-FR" smtClean="0"/>
              <a:t>‹N°›</a:t>
            </a:fld>
            <a:endParaRPr lang="fr-FR"/>
          </a:p>
        </p:txBody>
      </p:sp>
    </p:spTree>
    <p:extLst>
      <p:ext uri="{BB962C8B-B14F-4D97-AF65-F5344CB8AC3E}">
        <p14:creationId xmlns:p14="http://schemas.microsoft.com/office/powerpoint/2010/main" val="3785061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079C6B8-8F1A-4118-89B8-80B7DB6602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AD0CD55D-C71B-4CA2-B9A9-A8FECDB238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03D03ED-A988-468D-BEBB-EC6AE7419C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5E8D07-A12C-4135-BC75-6DA525A388E1}" type="datetimeFigureOut">
              <a:rPr lang="fr-FR" smtClean="0"/>
              <a:t>04/11/2020</a:t>
            </a:fld>
            <a:endParaRPr lang="fr-FR"/>
          </a:p>
        </p:txBody>
      </p:sp>
      <p:sp>
        <p:nvSpPr>
          <p:cNvPr id="5" name="Espace réservé du pied de page 4">
            <a:extLst>
              <a:ext uri="{FF2B5EF4-FFF2-40B4-BE49-F238E27FC236}">
                <a16:creationId xmlns:a16="http://schemas.microsoft.com/office/drawing/2014/main" id="{2EE76299-3E78-408F-9905-5F25877EA55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5B32C955-C7AD-42F5-9AFB-49CB9A062CE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C0E027-405B-4B27-96E5-1C01C965BC66}" type="slidenum">
              <a:rPr lang="fr-FR" smtClean="0"/>
              <a:t>‹N°›</a:t>
            </a:fld>
            <a:endParaRPr lang="fr-FR"/>
          </a:p>
        </p:txBody>
      </p:sp>
    </p:spTree>
    <p:extLst>
      <p:ext uri="{BB962C8B-B14F-4D97-AF65-F5344CB8AC3E}">
        <p14:creationId xmlns:p14="http://schemas.microsoft.com/office/powerpoint/2010/main" val="23508202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7.xml"/><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jfi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george2etexte.free.fr/" TargetMode="External"/><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hyperlink" Target="https://www.bfmtv.com/" TargetMode="External"/><Relationship Id="rId4" Type="http://schemas.openxmlformats.org/officeDocument/2006/relationships/hyperlink" Target="https://gallica.bnf.fr/"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34F74674-789C-4A87-8538-85F8C59A4BF1}"/>
              </a:ext>
            </a:extLst>
          </p:cNvPr>
          <p:cNvSpPr txBox="1"/>
          <p:nvPr/>
        </p:nvSpPr>
        <p:spPr>
          <a:xfrm>
            <a:off x="2324100" y="819150"/>
            <a:ext cx="8162925" cy="923330"/>
          </a:xfrm>
          <a:prstGeom prst="rect">
            <a:avLst/>
          </a:prstGeom>
          <a:noFill/>
        </p:spPr>
        <p:txBody>
          <a:bodyPr wrap="square" rtlCol="0">
            <a:spAutoFit/>
          </a:bodyPr>
          <a:lstStyle/>
          <a:p>
            <a:pPr algn="ctr"/>
            <a:r>
              <a:rPr lang="fr-FR" sz="5400" dirty="0">
                <a:latin typeface="Brush Script MT" panose="03060802040406070304" pitchFamily="66" charset="0"/>
              </a:rPr>
              <a:t>ANTHOLOGIE </a:t>
            </a:r>
          </a:p>
        </p:txBody>
      </p:sp>
      <p:sp>
        <p:nvSpPr>
          <p:cNvPr id="3" name="ZoneTexte 2">
            <a:extLst>
              <a:ext uri="{FF2B5EF4-FFF2-40B4-BE49-F238E27FC236}">
                <a16:creationId xmlns:a16="http://schemas.microsoft.com/office/drawing/2014/main" id="{FE72FB88-ABFC-4A6A-B173-2BF482EAC01E}"/>
              </a:ext>
            </a:extLst>
          </p:cNvPr>
          <p:cNvSpPr txBox="1"/>
          <p:nvPr/>
        </p:nvSpPr>
        <p:spPr>
          <a:xfrm>
            <a:off x="1047750" y="2400300"/>
            <a:ext cx="10353675" cy="707886"/>
          </a:xfrm>
          <a:prstGeom prst="rect">
            <a:avLst/>
          </a:prstGeom>
          <a:noFill/>
        </p:spPr>
        <p:txBody>
          <a:bodyPr wrap="square" rtlCol="0">
            <a:spAutoFit/>
          </a:bodyPr>
          <a:lstStyle/>
          <a:p>
            <a:pPr algn="ctr"/>
            <a:r>
              <a:rPr lang="fr-FR" sz="4000" dirty="0">
                <a:solidFill>
                  <a:srgbClr val="FF0000"/>
                </a:solidFill>
                <a:latin typeface="Agency FB" panose="020B0503020202020204" pitchFamily="34" charset="0"/>
              </a:rPr>
              <a:t>FEMMES QUI ONT MARQUEES L’HISTOIRE DU FEMINISME </a:t>
            </a:r>
          </a:p>
        </p:txBody>
      </p:sp>
      <p:pic>
        <p:nvPicPr>
          <p:cNvPr id="8194" name="Picture 2" descr="Le féminisme est une affirmation de soi - Fabuleuses Au Foyer">
            <a:extLst>
              <a:ext uri="{FF2B5EF4-FFF2-40B4-BE49-F238E27FC236}">
                <a16:creationId xmlns:a16="http://schemas.microsoft.com/office/drawing/2014/main" id="{D8D5F59A-1CE7-4DFC-9A63-4816CE8BC4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2225" y="3581400"/>
            <a:ext cx="7324724" cy="26529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801718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0CCAACE-815D-4A79-875A-B7EFC28F7D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Image 2" descr="Une image contenant personne, extérieur, tenant, transportant&#10;&#10;Description générée automatiquement">
            <a:extLst>
              <a:ext uri="{FF2B5EF4-FFF2-40B4-BE49-F238E27FC236}">
                <a16:creationId xmlns:a16="http://schemas.microsoft.com/office/drawing/2014/main" id="{3CEC2DBE-6727-4C31-BF01-F8461F808D40}"/>
              </a:ext>
            </a:extLst>
          </p:cNvPr>
          <p:cNvPicPr>
            <a:picLocks noChangeAspect="1"/>
          </p:cNvPicPr>
          <p:nvPr/>
        </p:nvPicPr>
        <p:blipFill rotWithShape="1">
          <a:blip r:embed="rId2">
            <a:extLst>
              <a:ext uri="{28A0092B-C50C-407E-A947-70E740481C1C}">
                <a14:useLocalDpi xmlns:a14="http://schemas.microsoft.com/office/drawing/2010/main" val="0"/>
              </a:ext>
            </a:extLst>
          </a:blip>
          <a:srcRect r="2" b="23563"/>
          <a:stretch/>
        </p:blipFill>
        <p:spPr>
          <a:xfrm>
            <a:off x="20" y="10"/>
            <a:ext cx="6095980" cy="6857990"/>
          </a:xfrm>
          <a:prstGeom prst="rect">
            <a:avLst/>
          </a:prstGeom>
        </p:spPr>
      </p:pic>
      <p:pic>
        <p:nvPicPr>
          <p:cNvPr id="5" name="Image 4">
            <a:extLst>
              <a:ext uri="{FF2B5EF4-FFF2-40B4-BE49-F238E27FC236}">
                <a16:creationId xmlns:a16="http://schemas.microsoft.com/office/drawing/2014/main" id="{E2C8A1A1-D801-4E53-A5ED-44A7A1DFD515}"/>
              </a:ext>
            </a:extLst>
          </p:cNvPr>
          <p:cNvPicPr>
            <a:picLocks noChangeAspect="1"/>
          </p:cNvPicPr>
          <p:nvPr/>
        </p:nvPicPr>
        <p:blipFill rotWithShape="1">
          <a:blip r:embed="rId3">
            <a:extLst>
              <a:ext uri="{28A0092B-C50C-407E-A947-70E740481C1C}">
                <a14:useLocalDpi xmlns:a14="http://schemas.microsoft.com/office/drawing/2010/main" val="0"/>
              </a:ext>
            </a:extLst>
          </a:blip>
          <a:srcRect t="4938" r="3" b="3"/>
          <a:stretch/>
        </p:blipFill>
        <p:spPr>
          <a:xfrm>
            <a:off x="6096000" y="10"/>
            <a:ext cx="6096000" cy="6857990"/>
          </a:xfrm>
          <a:prstGeom prst="rect">
            <a:avLst/>
          </a:prstGeom>
        </p:spPr>
      </p:pic>
    </p:spTree>
    <p:extLst>
      <p:ext uri="{BB962C8B-B14F-4D97-AF65-F5344CB8AC3E}">
        <p14:creationId xmlns:p14="http://schemas.microsoft.com/office/powerpoint/2010/main" val="257514228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20B42BDD-31A2-44E9-B779-56F7BDF79581}"/>
              </a:ext>
            </a:extLst>
          </p:cNvPr>
          <p:cNvPicPr>
            <a:picLocks noChangeAspect="1"/>
          </p:cNvPicPr>
          <p:nvPr/>
        </p:nvPicPr>
        <p:blipFill rotWithShape="1">
          <a:blip r:embed="rId2">
            <a:extLst>
              <a:ext uri="{28A0092B-C50C-407E-A947-70E740481C1C}">
                <a14:useLocalDpi xmlns:a14="http://schemas.microsoft.com/office/drawing/2010/main" val="0"/>
              </a:ext>
            </a:extLst>
          </a:blip>
          <a:srcRect r="830"/>
          <a:stretch/>
        </p:blipFill>
        <p:spPr>
          <a:xfrm>
            <a:off x="-6554" y="1183339"/>
            <a:ext cx="4101514" cy="5707537"/>
          </a:xfrm>
          <a:prstGeom prst="rect">
            <a:avLst/>
          </a:prstGeom>
        </p:spPr>
      </p:pic>
      <p:pic>
        <p:nvPicPr>
          <p:cNvPr id="3" name="Image 2" descr="Une image contenant texte, livre&#10;&#10;Description générée automatiquement">
            <a:extLst>
              <a:ext uri="{FF2B5EF4-FFF2-40B4-BE49-F238E27FC236}">
                <a16:creationId xmlns:a16="http://schemas.microsoft.com/office/drawing/2014/main" id="{B4F6282F-951B-4D34-89A9-4D1B62367708}"/>
              </a:ext>
            </a:extLst>
          </p:cNvPr>
          <p:cNvPicPr>
            <a:picLocks noChangeAspect="1"/>
          </p:cNvPicPr>
          <p:nvPr/>
        </p:nvPicPr>
        <p:blipFill rotWithShape="1">
          <a:blip r:embed="rId3">
            <a:extLst>
              <a:ext uri="{28A0092B-C50C-407E-A947-70E740481C1C}">
                <a14:useLocalDpi xmlns:a14="http://schemas.microsoft.com/office/drawing/2010/main" val="0"/>
              </a:ext>
            </a:extLst>
          </a:blip>
          <a:srcRect r="3" b="5090"/>
          <a:stretch/>
        </p:blipFill>
        <p:spPr>
          <a:xfrm>
            <a:off x="4094960" y="10"/>
            <a:ext cx="4029005" cy="5707527"/>
          </a:xfrm>
          <a:prstGeom prst="rect">
            <a:avLst/>
          </a:prstGeom>
        </p:spPr>
      </p:pic>
      <p:pic>
        <p:nvPicPr>
          <p:cNvPr id="4" name="Image 3" descr="Une image contenant carte&#10;&#10;Description générée automatiquement">
            <a:extLst>
              <a:ext uri="{FF2B5EF4-FFF2-40B4-BE49-F238E27FC236}">
                <a16:creationId xmlns:a16="http://schemas.microsoft.com/office/drawing/2014/main" id="{2DB509B0-3255-4BB7-9400-60EC39EE21C5}"/>
              </a:ext>
            </a:extLst>
          </p:cNvPr>
          <p:cNvPicPr>
            <a:picLocks noChangeAspect="1"/>
          </p:cNvPicPr>
          <p:nvPr/>
        </p:nvPicPr>
        <p:blipFill rotWithShape="1">
          <a:blip r:embed="rId4">
            <a:extLst>
              <a:ext uri="{28A0092B-C50C-407E-A947-70E740481C1C}">
                <a14:useLocalDpi xmlns:a14="http://schemas.microsoft.com/office/drawing/2010/main" val="0"/>
              </a:ext>
            </a:extLst>
          </a:blip>
          <a:srcRect t="4466" r="-1" b="2723"/>
          <a:stretch/>
        </p:blipFill>
        <p:spPr>
          <a:xfrm>
            <a:off x="8124497" y="1183339"/>
            <a:ext cx="4067504" cy="5707537"/>
          </a:xfrm>
          <a:prstGeom prst="rect">
            <a:avLst/>
          </a:prstGeom>
        </p:spPr>
      </p:pic>
    </p:spTree>
    <p:extLst>
      <p:ext uri="{BB962C8B-B14F-4D97-AF65-F5344CB8AC3E}">
        <p14:creationId xmlns:p14="http://schemas.microsoft.com/office/powerpoint/2010/main" val="321024439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52" name="Rectangle 138">
            <a:extLst>
              <a:ext uri="{FF2B5EF4-FFF2-40B4-BE49-F238E27FC236}">
                <a16:creationId xmlns:a16="http://schemas.microsoft.com/office/drawing/2014/main" id="{56827C3C-D52F-46CE-A441-3CD6A1A6A0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37" y="0"/>
            <a:ext cx="12192000" cy="6858000"/>
          </a:xfrm>
          <a:prstGeom prst="rect">
            <a:avLst/>
          </a:prstGeom>
          <a:solidFill>
            <a:schemeClr val="bg1">
              <a:lumMod val="8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53" name="Rectangle 140">
            <a:extLst>
              <a:ext uri="{FF2B5EF4-FFF2-40B4-BE49-F238E27FC236}">
                <a16:creationId xmlns:a16="http://schemas.microsoft.com/office/drawing/2014/main" id="{F52A8B51-0A89-497B-B882-6658E029A3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6"/>
            <a:ext cx="3522548" cy="5571067"/>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8" name="Picture 4" descr="Prix Irène Joliot-Curie : lancement de l'édition 2016 | EHESS">
            <a:extLst>
              <a:ext uri="{FF2B5EF4-FFF2-40B4-BE49-F238E27FC236}">
                <a16:creationId xmlns:a16="http://schemas.microsoft.com/office/drawing/2014/main" id="{5F73BBB2-B016-4BF8-813B-F6E68A51E99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81117" y="1097991"/>
            <a:ext cx="2879083" cy="4157520"/>
          </a:xfrm>
          <a:prstGeom prst="rect">
            <a:avLst/>
          </a:prstGeom>
          <a:noFill/>
          <a:extLst>
            <a:ext uri="{909E8E84-426E-40DD-AFC4-6F175D3DCCD1}">
              <a14:hiddenFill xmlns:a14="http://schemas.microsoft.com/office/drawing/2010/main">
                <a:solidFill>
                  <a:srgbClr val="FFFFFF"/>
                </a:solidFill>
              </a14:hiddenFill>
            </a:ext>
          </a:extLst>
        </p:spPr>
      </p:pic>
      <p:sp>
        <p:nvSpPr>
          <p:cNvPr id="143" name="Rectangle 142">
            <a:extLst>
              <a:ext uri="{FF2B5EF4-FFF2-40B4-BE49-F238E27FC236}">
                <a16:creationId xmlns:a16="http://schemas.microsoft.com/office/drawing/2014/main" id="{EB1CEFBF-6F09-4052-862B-E219DA157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26882" y="643466"/>
            <a:ext cx="3522548" cy="5571067"/>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50" name="Picture 6" descr="Cécile Brunschvicg — Wikipédia">
            <a:extLst>
              <a:ext uri="{FF2B5EF4-FFF2-40B4-BE49-F238E27FC236}">
                <a16:creationId xmlns:a16="http://schemas.microsoft.com/office/drawing/2014/main" id="{CDDDBC20-A88F-4591-A34D-990B1AC0766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647976" y="1097991"/>
            <a:ext cx="2880360" cy="4159364"/>
          </a:xfrm>
          <a:prstGeom prst="rect">
            <a:avLst/>
          </a:prstGeom>
          <a:noFill/>
          <a:extLst>
            <a:ext uri="{909E8E84-426E-40DD-AFC4-6F175D3DCCD1}">
              <a14:hiddenFill xmlns:a14="http://schemas.microsoft.com/office/drawing/2010/main">
                <a:solidFill>
                  <a:srgbClr val="FFFFFF"/>
                </a:solidFill>
              </a14:hiddenFill>
            </a:ext>
          </a:extLst>
        </p:spPr>
      </p:pic>
      <p:sp>
        <p:nvSpPr>
          <p:cNvPr id="145" name="Rectangle 144">
            <a:extLst>
              <a:ext uri="{FF2B5EF4-FFF2-40B4-BE49-F238E27FC236}">
                <a16:creationId xmlns:a16="http://schemas.microsoft.com/office/drawing/2014/main" id="{BCB5D417-2A71-445D-B4C7-9E814D633D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22847" y="643466"/>
            <a:ext cx="3522548" cy="5571067"/>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descr="Suzanne Lacore — Wikipédia">
            <a:extLst>
              <a:ext uri="{FF2B5EF4-FFF2-40B4-BE49-F238E27FC236}">
                <a16:creationId xmlns:a16="http://schemas.microsoft.com/office/drawing/2014/main" id="{B94B6AD9-30F7-4EC4-867F-FB0F4923F6F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343941" y="1097991"/>
            <a:ext cx="2880360" cy="3339547"/>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a:extLst>
              <a:ext uri="{FF2B5EF4-FFF2-40B4-BE49-F238E27FC236}">
                <a16:creationId xmlns:a16="http://schemas.microsoft.com/office/drawing/2014/main" id="{B00F0CE7-35C1-4E06-8FCC-CB4DE72CAF5E}"/>
              </a:ext>
            </a:extLst>
          </p:cNvPr>
          <p:cNvSpPr txBox="1"/>
          <p:nvPr/>
        </p:nvSpPr>
        <p:spPr>
          <a:xfrm>
            <a:off x="977462" y="5509960"/>
            <a:ext cx="2699678" cy="400110"/>
          </a:xfrm>
          <a:prstGeom prst="rect">
            <a:avLst/>
          </a:prstGeom>
          <a:noFill/>
        </p:spPr>
        <p:txBody>
          <a:bodyPr wrap="square" rtlCol="0">
            <a:spAutoFit/>
          </a:bodyPr>
          <a:lstStyle/>
          <a:p>
            <a:pPr algn="ctr"/>
            <a:r>
              <a:rPr lang="fr-FR" sz="2000" dirty="0">
                <a:solidFill>
                  <a:schemeClr val="accent2"/>
                </a:solidFill>
              </a:rPr>
              <a:t>Irène Joliot-Curie</a:t>
            </a:r>
          </a:p>
        </p:txBody>
      </p:sp>
      <p:sp>
        <p:nvSpPr>
          <p:cNvPr id="3" name="ZoneTexte 2">
            <a:extLst>
              <a:ext uri="{FF2B5EF4-FFF2-40B4-BE49-F238E27FC236}">
                <a16:creationId xmlns:a16="http://schemas.microsoft.com/office/drawing/2014/main" id="{78B5AA01-3E55-4C8A-9FB3-FA4975646243}"/>
              </a:ext>
            </a:extLst>
          </p:cNvPr>
          <p:cNvSpPr txBox="1"/>
          <p:nvPr/>
        </p:nvSpPr>
        <p:spPr>
          <a:xfrm>
            <a:off x="4647976" y="5509960"/>
            <a:ext cx="2880360" cy="400110"/>
          </a:xfrm>
          <a:prstGeom prst="rect">
            <a:avLst/>
          </a:prstGeom>
          <a:noFill/>
        </p:spPr>
        <p:txBody>
          <a:bodyPr wrap="square" rtlCol="0">
            <a:spAutoFit/>
          </a:bodyPr>
          <a:lstStyle/>
          <a:p>
            <a:pPr algn="ctr"/>
            <a:r>
              <a:rPr lang="fr-FR" sz="2000" dirty="0">
                <a:solidFill>
                  <a:schemeClr val="accent1">
                    <a:lumMod val="75000"/>
                  </a:schemeClr>
                </a:solidFill>
              </a:rPr>
              <a:t>Cécile Brunschvicg </a:t>
            </a:r>
          </a:p>
        </p:txBody>
      </p:sp>
      <p:sp>
        <p:nvSpPr>
          <p:cNvPr id="4" name="ZoneTexte 3">
            <a:extLst>
              <a:ext uri="{FF2B5EF4-FFF2-40B4-BE49-F238E27FC236}">
                <a16:creationId xmlns:a16="http://schemas.microsoft.com/office/drawing/2014/main" id="{41BBFC88-AAEE-43DE-B367-A6AC5AA345BD}"/>
              </a:ext>
            </a:extLst>
          </p:cNvPr>
          <p:cNvSpPr txBox="1"/>
          <p:nvPr/>
        </p:nvSpPr>
        <p:spPr>
          <a:xfrm>
            <a:off x="8455389" y="5509960"/>
            <a:ext cx="2546788" cy="400110"/>
          </a:xfrm>
          <a:prstGeom prst="rect">
            <a:avLst/>
          </a:prstGeom>
          <a:noFill/>
        </p:spPr>
        <p:txBody>
          <a:bodyPr wrap="square" rtlCol="0">
            <a:spAutoFit/>
          </a:bodyPr>
          <a:lstStyle/>
          <a:p>
            <a:pPr algn="ctr"/>
            <a:r>
              <a:rPr lang="fr-FR" sz="2000" dirty="0">
                <a:solidFill>
                  <a:schemeClr val="accent6">
                    <a:lumMod val="75000"/>
                  </a:schemeClr>
                </a:solidFill>
              </a:rPr>
              <a:t>Suzanne Lacore </a:t>
            </a:r>
          </a:p>
        </p:txBody>
      </p:sp>
    </p:spTree>
    <p:extLst>
      <p:ext uri="{BB962C8B-B14F-4D97-AF65-F5344CB8AC3E}">
        <p14:creationId xmlns:p14="http://schemas.microsoft.com/office/powerpoint/2010/main" val="8660352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 2" descr="Une image contenant journal, texte&#10;&#10;Description générée automatiquement">
            <a:extLst>
              <a:ext uri="{FF2B5EF4-FFF2-40B4-BE49-F238E27FC236}">
                <a16:creationId xmlns:a16="http://schemas.microsoft.com/office/drawing/2014/main" id="{FAC6D42A-AB69-4A2A-9804-C25B3BCB58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632" y="1078305"/>
            <a:ext cx="6716272" cy="4701390"/>
          </a:xfrm>
          <a:prstGeom prst="rect">
            <a:avLst/>
          </a:prstGeom>
        </p:spPr>
      </p:pic>
      <p:pic>
        <p:nvPicPr>
          <p:cNvPr id="5" name="Image 4" descr="Une image contenant texte, journal&#10;&#10;Description générée automatiquement">
            <a:extLst>
              <a:ext uri="{FF2B5EF4-FFF2-40B4-BE49-F238E27FC236}">
                <a16:creationId xmlns:a16="http://schemas.microsoft.com/office/drawing/2014/main" id="{8D3F7434-B582-4D9F-871C-0B9C40F7A0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4655" y="551268"/>
            <a:ext cx="4172712" cy="5755464"/>
          </a:xfrm>
          <a:prstGeom prst="rect">
            <a:avLst/>
          </a:prstGeom>
        </p:spPr>
      </p:pic>
    </p:spTree>
    <p:extLst>
      <p:ext uri="{BB962C8B-B14F-4D97-AF65-F5344CB8AC3E}">
        <p14:creationId xmlns:p14="http://schemas.microsoft.com/office/powerpoint/2010/main" val="19919481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CA815F2C-4E80-4019-8E59-FAD3F7F847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009304" cy="6858000"/>
          </a:xfrm>
          <a:custGeom>
            <a:avLst/>
            <a:gdLst>
              <a:gd name="connsiteX0" fmla="*/ 8239723 w 12009304"/>
              <a:gd name="connsiteY0" fmla="*/ 5083103 h 6858000"/>
              <a:gd name="connsiteX1" fmla="*/ 9505105 w 12009304"/>
              <a:gd name="connsiteY1" fmla="*/ 5083103 h 6858000"/>
              <a:gd name="connsiteX2" fmla="*/ 9564676 w 12009304"/>
              <a:gd name="connsiteY2" fmla="*/ 5091016 h 6858000"/>
              <a:gd name="connsiteX3" fmla="*/ 9605648 w 12009304"/>
              <a:gd name="connsiteY3" fmla="*/ 5108194 h 6858000"/>
              <a:gd name="connsiteX4" fmla="*/ 9580608 w 12009304"/>
              <a:gd name="connsiteY4" fmla="*/ 5151499 h 6858000"/>
              <a:gd name="connsiteX5" fmla="*/ 8693486 w 12009304"/>
              <a:gd name="connsiteY5" fmla="*/ 6685800 h 6858000"/>
              <a:gd name="connsiteX6" fmla="*/ 8595419 w 12009304"/>
              <a:gd name="connsiteY6" fmla="*/ 6814017 h 6858000"/>
              <a:gd name="connsiteX7" fmla="*/ 8545620 w 12009304"/>
              <a:gd name="connsiteY7" fmla="*/ 6858000 h 6858000"/>
              <a:gd name="connsiteX8" fmla="*/ 7612173 w 12009304"/>
              <a:gd name="connsiteY8" fmla="*/ 6858000 h 6858000"/>
              <a:gd name="connsiteX9" fmla="*/ 7591825 w 12009304"/>
              <a:gd name="connsiteY9" fmla="*/ 6822959 h 6858000"/>
              <a:gd name="connsiteX10" fmla="*/ 7411622 w 12009304"/>
              <a:gd name="connsiteY10" fmla="*/ 6512633 h 6858000"/>
              <a:gd name="connsiteX11" fmla="*/ 7411622 w 12009304"/>
              <a:gd name="connsiteY11" fmla="*/ 6289354 h 6858000"/>
              <a:gd name="connsiteX12" fmla="*/ 8045680 w 12009304"/>
              <a:gd name="connsiteY12" fmla="*/ 5197465 h 6858000"/>
              <a:gd name="connsiteX13" fmla="*/ 8239723 w 12009304"/>
              <a:gd name="connsiteY13" fmla="*/ 5083103 h 6858000"/>
              <a:gd name="connsiteX14" fmla="*/ 10622296 w 12009304"/>
              <a:gd name="connsiteY14" fmla="*/ 1326563 h 6858000"/>
              <a:gd name="connsiteX15" fmla="*/ 11448522 w 12009304"/>
              <a:gd name="connsiteY15" fmla="*/ 1326563 h 6858000"/>
              <a:gd name="connsiteX16" fmla="*/ 11577006 w 12009304"/>
              <a:gd name="connsiteY16" fmla="*/ 1401233 h 6858000"/>
              <a:gd name="connsiteX17" fmla="*/ 11989228 w 12009304"/>
              <a:gd name="connsiteY17" fmla="*/ 2114179 h 6858000"/>
              <a:gd name="connsiteX18" fmla="*/ 11989228 w 12009304"/>
              <a:gd name="connsiteY18" fmla="*/ 2259969 h 6858000"/>
              <a:gd name="connsiteX19" fmla="*/ 11577006 w 12009304"/>
              <a:gd name="connsiteY19" fmla="*/ 2972914 h 6858000"/>
              <a:gd name="connsiteX20" fmla="*/ 11448522 w 12009304"/>
              <a:gd name="connsiteY20" fmla="*/ 3047587 h 6858000"/>
              <a:gd name="connsiteX21" fmla="*/ 10622296 w 12009304"/>
              <a:gd name="connsiteY21" fmla="*/ 3047587 h 6858000"/>
              <a:gd name="connsiteX22" fmla="*/ 10495594 w 12009304"/>
              <a:gd name="connsiteY22" fmla="*/ 2972914 h 6858000"/>
              <a:gd name="connsiteX23" fmla="*/ 10081589 w 12009304"/>
              <a:gd name="connsiteY23" fmla="*/ 2259969 h 6858000"/>
              <a:gd name="connsiteX24" fmla="*/ 10081589 w 12009304"/>
              <a:gd name="connsiteY24" fmla="*/ 2114179 h 6858000"/>
              <a:gd name="connsiteX25" fmla="*/ 10495594 w 12009304"/>
              <a:gd name="connsiteY25" fmla="*/ 1401233 h 6858000"/>
              <a:gd name="connsiteX26" fmla="*/ 10622296 w 12009304"/>
              <a:gd name="connsiteY26" fmla="*/ 1326563 h 6858000"/>
              <a:gd name="connsiteX27" fmla="*/ 0 w 12009304"/>
              <a:gd name="connsiteY27" fmla="*/ 0 h 6858000"/>
              <a:gd name="connsiteX28" fmla="*/ 4457990 w 12009304"/>
              <a:gd name="connsiteY28" fmla="*/ 0 h 6858000"/>
              <a:gd name="connsiteX29" fmla="*/ 5902610 w 12009304"/>
              <a:gd name="connsiteY29" fmla="*/ 0 h 6858000"/>
              <a:gd name="connsiteX30" fmla="*/ 8476869 w 12009304"/>
              <a:gd name="connsiteY30" fmla="*/ 0 h 6858000"/>
              <a:gd name="connsiteX31" fmla="*/ 8535933 w 12009304"/>
              <a:gd name="connsiteY31" fmla="*/ 39849 h 6858000"/>
              <a:gd name="connsiteX32" fmla="*/ 8693486 w 12009304"/>
              <a:gd name="connsiteY32" fmla="*/ 220603 h 6858000"/>
              <a:gd name="connsiteX33" fmla="*/ 10389180 w 12009304"/>
              <a:gd name="connsiteY33" fmla="*/ 3153347 h 6858000"/>
              <a:gd name="connsiteX34" fmla="*/ 10389180 w 12009304"/>
              <a:gd name="connsiteY34" fmla="*/ 3753061 h 6858000"/>
              <a:gd name="connsiteX35" fmla="*/ 9759557 w 12009304"/>
              <a:gd name="connsiteY35" fmla="*/ 4842009 h 6858000"/>
              <a:gd name="connsiteX36" fmla="*/ 9706493 w 12009304"/>
              <a:gd name="connsiteY36" fmla="*/ 4933778 h 6858000"/>
              <a:gd name="connsiteX37" fmla="*/ 9708360 w 12009304"/>
              <a:gd name="connsiteY37" fmla="*/ 4934561 h 6858000"/>
              <a:gd name="connsiteX38" fmla="*/ 9802002 w 12009304"/>
              <a:gd name="connsiteY38" fmla="*/ 5029008 h 6858000"/>
              <a:gd name="connsiteX39" fmla="*/ 10514131 w 12009304"/>
              <a:gd name="connsiteY39" fmla="*/ 6260653 h 6858000"/>
              <a:gd name="connsiteX40" fmla="*/ 10514131 w 12009304"/>
              <a:gd name="connsiteY40" fmla="*/ 6512512 h 6858000"/>
              <a:gd name="connsiteX41" fmla="*/ 10340271 w 12009304"/>
              <a:gd name="connsiteY41" fmla="*/ 6813206 h 6858000"/>
              <a:gd name="connsiteX42" fmla="*/ 10314372 w 12009304"/>
              <a:gd name="connsiteY42" fmla="*/ 6858000 h 6858000"/>
              <a:gd name="connsiteX43" fmla="*/ 10119136 w 12009304"/>
              <a:gd name="connsiteY43" fmla="*/ 6858000 h 6858000"/>
              <a:gd name="connsiteX44" fmla="*/ 10122008 w 12009304"/>
              <a:gd name="connsiteY44" fmla="*/ 6853033 h 6858000"/>
              <a:gd name="connsiteX45" fmla="*/ 10327158 w 12009304"/>
              <a:gd name="connsiteY45" fmla="*/ 6498223 h 6858000"/>
              <a:gd name="connsiteX46" fmla="*/ 10327158 w 12009304"/>
              <a:gd name="connsiteY46" fmla="*/ 6274942 h 6858000"/>
              <a:gd name="connsiteX47" fmla="*/ 9695832 w 12009304"/>
              <a:gd name="connsiteY47" fmla="*/ 5183053 h 6858000"/>
              <a:gd name="connsiteX48" fmla="*/ 9612819 w 12009304"/>
              <a:gd name="connsiteY48" fmla="*/ 5099323 h 6858000"/>
              <a:gd name="connsiteX49" fmla="*/ 9603213 w 12009304"/>
              <a:gd name="connsiteY49" fmla="*/ 5095298 h 6858000"/>
              <a:gd name="connsiteX50" fmla="*/ 9654707 w 12009304"/>
              <a:gd name="connsiteY50" fmla="*/ 5006238 h 6858000"/>
              <a:gd name="connsiteX51" fmla="*/ 9693004 w 12009304"/>
              <a:gd name="connsiteY51" fmla="*/ 4940002 h 6858000"/>
              <a:gd name="connsiteX52" fmla="*/ 9653283 w 12009304"/>
              <a:gd name="connsiteY52" fmla="*/ 4923348 h 6858000"/>
              <a:gd name="connsiteX53" fmla="*/ 9586087 w 12009304"/>
              <a:gd name="connsiteY53" fmla="*/ 4914420 h 6858000"/>
              <a:gd name="connsiteX54" fmla="*/ 8158743 w 12009304"/>
              <a:gd name="connsiteY54" fmla="*/ 4914420 h 6858000"/>
              <a:gd name="connsiteX55" fmla="*/ 7939863 w 12009304"/>
              <a:gd name="connsiteY55" fmla="*/ 5043420 h 6858000"/>
              <a:gd name="connsiteX56" fmla="*/ 7224650 w 12009304"/>
              <a:gd name="connsiteY56" fmla="*/ 6275065 h 6858000"/>
              <a:gd name="connsiteX57" fmla="*/ 7224650 w 12009304"/>
              <a:gd name="connsiteY57" fmla="*/ 6526922 h 6858000"/>
              <a:gd name="connsiteX58" fmla="*/ 7350544 w 12009304"/>
              <a:gd name="connsiteY58" fmla="*/ 6743723 h 6858000"/>
              <a:gd name="connsiteX59" fmla="*/ 7416905 w 12009304"/>
              <a:gd name="connsiteY59" fmla="*/ 6858000 h 6858000"/>
              <a:gd name="connsiteX60" fmla="*/ 5902610 w 12009304"/>
              <a:gd name="connsiteY60" fmla="*/ 6858000 h 6858000"/>
              <a:gd name="connsiteX61" fmla="*/ 4389357 w 12009304"/>
              <a:gd name="connsiteY61" fmla="*/ 6858000 h 6858000"/>
              <a:gd name="connsiteX62" fmla="*/ 0 w 12009304"/>
              <a:gd name="connsiteY6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009304" h="6858000">
                <a:moveTo>
                  <a:pt x="8239723" y="5083103"/>
                </a:moveTo>
                <a:cubicBezTo>
                  <a:pt x="8239723" y="5083103"/>
                  <a:pt x="8239723" y="5083103"/>
                  <a:pt x="9505105" y="5083103"/>
                </a:cubicBezTo>
                <a:cubicBezTo>
                  <a:pt x="9525601" y="5083103"/>
                  <a:pt x="9545588" y="5085825"/>
                  <a:pt x="9564676" y="5091016"/>
                </a:cubicBezTo>
                <a:lnTo>
                  <a:pt x="9605648" y="5108194"/>
                </a:lnTo>
                <a:lnTo>
                  <a:pt x="9580608" y="5151499"/>
                </a:lnTo>
                <a:cubicBezTo>
                  <a:pt x="9354208" y="5543062"/>
                  <a:pt x="9064418" y="6044264"/>
                  <a:pt x="8693486" y="6685800"/>
                </a:cubicBezTo>
                <a:cubicBezTo>
                  <a:pt x="8665958" y="6733339"/>
                  <a:pt x="8632925" y="6776306"/>
                  <a:pt x="8595419" y="6814017"/>
                </a:cubicBezTo>
                <a:lnTo>
                  <a:pt x="8545620" y="6858000"/>
                </a:lnTo>
                <a:lnTo>
                  <a:pt x="7612173" y="6858000"/>
                </a:lnTo>
                <a:lnTo>
                  <a:pt x="7591825" y="6822959"/>
                </a:lnTo>
                <a:cubicBezTo>
                  <a:pt x="7538315" y="6730809"/>
                  <a:pt x="7478495" y="6627794"/>
                  <a:pt x="7411622" y="6512633"/>
                </a:cubicBezTo>
                <a:cubicBezTo>
                  <a:pt x="7370628" y="6444560"/>
                  <a:pt x="7370628" y="6357427"/>
                  <a:pt x="7411622" y="6289354"/>
                </a:cubicBezTo>
                <a:cubicBezTo>
                  <a:pt x="7411622" y="6289354"/>
                  <a:pt x="7411622" y="6289354"/>
                  <a:pt x="8045680" y="5197465"/>
                </a:cubicBezTo>
                <a:cubicBezTo>
                  <a:pt x="8083943" y="5126669"/>
                  <a:pt x="8160465" y="5083103"/>
                  <a:pt x="8239723" y="5083103"/>
                </a:cubicBezTo>
                <a:close/>
                <a:moveTo>
                  <a:pt x="10622296" y="1326563"/>
                </a:moveTo>
                <a:cubicBezTo>
                  <a:pt x="10622296" y="1326563"/>
                  <a:pt x="10622296" y="1326563"/>
                  <a:pt x="11448522" y="1326563"/>
                </a:cubicBezTo>
                <a:cubicBezTo>
                  <a:pt x="11502058" y="1326563"/>
                  <a:pt x="11550238" y="1355009"/>
                  <a:pt x="11577006" y="1401233"/>
                </a:cubicBezTo>
                <a:cubicBezTo>
                  <a:pt x="11577006" y="1401233"/>
                  <a:pt x="11577006" y="1401233"/>
                  <a:pt x="11989228" y="2114179"/>
                </a:cubicBezTo>
                <a:cubicBezTo>
                  <a:pt x="12015996" y="2158629"/>
                  <a:pt x="12015996" y="2215522"/>
                  <a:pt x="11989228" y="2259969"/>
                </a:cubicBezTo>
                <a:cubicBezTo>
                  <a:pt x="11989228" y="2259969"/>
                  <a:pt x="11989228" y="2259969"/>
                  <a:pt x="11577006" y="2972914"/>
                </a:cubicBezTo>
                <a:cubicBezTo>
                  <a:pt x="11550238" y="3019141"/>
                  <a:pt x="11502058" y="3047587"/>
                  <a:pt x="11448522" y="3047587"/>
                </a:cubicBezTo>
                <a:cubicBezTo>
                  <a:pt x="11448522" y="3047587"/>
                  <a:pt x="11448522" y="3047587"/>
                  <a:pt x="10622296" y="3047587"/>
                </a:cubicBezTo>
                <a:cubicBezTo>
                  <a:pt x="10570544" y="3047587"/>
                  <a:pt x="10520578" y="3019141"/>
                  <a:pt x="10495594" y="2972914"/>
                </a:cubicBezTo>
                <a:cubicBezTo>
                  <a:pt x="10495594" y="2972914"/>
                  <a:pt x="10495594" y="2972914"/>
                  <a:pt x="10081589" y="2259969"/>
                </a:cubicBezTo>
                <a:cubicBezTo>
                  <a:pt x="10054821" y="2215522"/>
                  <a:pt x="10054821" y="2158629"/>
                  <a:pt x="10081589" y="2114179"/>
                </a:cubicBezTo>
                <a:cubicBezTo>
                  <a:pt x="10081589" y="2114179"/>
                  <a:pt x="10081589" y="2114179"/>
                  <a:pt x="10495594" y="1401233"/>
                </a:cubicBezTo>
                <a:cubicBezTo>
                  <a:pt x="10520578" y="1355009"/>
                  <a:pt x="10570544" y="1326563"/>
                  <a:pt x="10622296" y="1326563"/>
                </a:cubicBezTo>
                <a:close/>
                <a:moveTo>
                  <a:pt x="0" y="0"/>
                </a:moveTo>
                <a:lnTo>
                  <a:pt x="4457990" y="0"/>
                </a:lnTo>
                <a:lnTo>
                  <a:pt x="5902610" y="0"/>
                </a:lnTo>
                <a:lnTo>
                  <a:pt x="8476869" y="0"/>
                </a:lnTo>
                <a:lnTo>
                  <a:pt x="8535933" y="39849"/>
                </a:lnTo>
                <a:cubicBezTo>
                  <a:pt x="8598516" y="88273"/>
                  <a:pt x="8652195" y="149296"/>
                  <a:pt x="8693486" y="220603"/>
                </a:cubicBezTo>
                <a:cubicBezTo>
                  <a:pt x="8693486" y="220603"/>
                  <a:pt x="8693486" y="220603"/>
                  <a:pt x="10389180" y="3153347"/>
                </a:cubicBezTo>
                <a:cubicBezTo>
                  <a:pt x="10499291" y="3336185"/>
                  <a:pt x="10499291" y="3570221"/>
                  <a:pt x="10389180" y="3753061"/>
                </a:cubicBezTo>
                <a:cubicBezTo>
                  <a:pt x="10389180" y="3753061"/>
                  <a:pt x="10389180" y="3753061"/>
                  <a:pt x="9759557" y="4842009"/>
                </a:cubicBezTo>
                <a:lnTo>
                  <a:pt x="9706493" y="4933778"/>
                </a:lnTo>
                <a:lnTo>
                  <a:pt x="9708360" y="4934561"/>
                </a:lnTo>
                <a:cubicBezTo>
                  <a:pt x="9746510" y="4956830"/>
                  <a:pt x="9778880" y="4989078"/>
                  <a:pt x="9802002" y="5029008"/>
                </a:cubicBezTo>
                <a:cubicBezTo>
                  <a:pt x="9802002" y="5029008"/>
                  <a:pt x="9802002" y="5029008"/>
                  <a:pt x="10514131" y="6260653"/>
                </a:cubicBezTo>
                <a:cubicBezTo>
                  <a:pt x="10560376" y="6337439"/>
                  <a:pt x="10560376" y="6435725"/>
                  <a:pt x="10514131" y="6512512"/>
                </a:cubicBezTo>
                <a:cubicBezTo>
                  <a:pt x="10514131" y="6512512"/>
                  <a:pt x="10514131" y="6512512"/>
                  <a:pt x="10340271" y="6813206"/>
                </a:cubicBezTo>
                <a:lnTo>
                  <a:pt x="10314372" y="6858000"/>
                </a:lnTo>
                <a:lnTo>
                  <a:pt x="10119136" y="6858000"/>
                </a:lnTo>
                <a:lnTo>
                  <a:pt x="10122008" y="6853033"/>
                </a:lnTo>
                <a:cubicBezTo>
                  <a:pt x="10327158" y="6498223"/>
                  <a:pt x="10327158" y="6498223"/>
                  <a:pt x="10327158" y="6498223"/>
                </a:cubicBezTo>
                <a:cubicBezTo>
                  <a:pt x="10368154" y="6430148"/>
                  <a:pt x="10368154" y="6343015"/>
                  <a:pt x="10327158" y="6274942"/>
                </a:cubicBezTo>
                <a:cubicBezTo>
                  <a:pt x="9695832" y="5183053"/>
                  <a:pt x="9695832" y="5183053"/>
                  <a:pt x="9695832" y="5183053"/>
                </a:cubicBezTo>
                <a:cubicBezTo>
                  <a:pt x="9675334" y="5147654"/>
                  <a:pt x="9646640" y="5119063"/>
                  <a:pt x="9612819" y="5099323"/>
                </a:cubicBezTo>
                <a:lnTo>
                  <a:pt x="9603213" y="5095298"/>
                </a:lnTo>
                <a:lnTo>
                  <a:pt x="9654707" y="5006238"/>
                </a:lnTo>
                <a:lnTo>
                  <a:pt x="9693004" y="4940002"/>
                </a:lnTo>
                <a:lnTo>
                  <a:pt x="9653283" y="4923348"/>
                </a:lnTo>
                <a:cubicBezTo>
                  <a:pt x="9631750" y="4917491"/>
                  <a:pt x="9609208" y="4914420"/>
                  <a:pt x="9586087" y="4914420"/>
                </a:cubicBezTo>
                <a:cubicBezTo>
                  <a:pt x="8158743" y="4914420"/>
                  <a:pt x="8158743" y="4914420"/>
                  <a:pt x="8158743" y="4914420"/>
                </a:cubicBezTo>
                <a:cubicBezTo>
                  <a:pt x="8069341" y="4914420"/>
                  <a:pt x="7983024" y="4963563"/>
                  <a:pt x="7939863" y="5043420"/>
                </a:cubicBezTo>
                <a:cubicBezTo>
                  <a:pt x="7224650" y="6275065"/>
                  <a:pt x="7224650" y="6275065"/>
                  <a:pt x="7224650" y="6275065"/>
                </a:cubicBezTo>
                <a:cubicBezTo>
                  <a:pt x="7178407" y="6351849"/>
                  <a:pt x="7178407" y="6450135"/>
                  <a:pt x="7224650" y="6526922"/>
                </a:cubicBezTo>
                <a:cubicBezTo>
                  <a:pt x="7269350" y="6603900"/>
                  <a:pt x="7311257" y="6676067"/>
                  <a:pt x="7350544" y="6743723"/>
                </a:cubicBezTo>
                <a:lnTo>
                  <a:pt x="7416905" y="6858000"/>
                </a:lnTo>
                <a:lnTo>
                  <a:pt x="5902610" y="6858000"/>
                </a:lnTo>
                <a:lnTo>
                  <a:pt x="4389357" y="6858000"/>
                </a:lnTo>
                <a:lnTo>
                  <a:pt x="0" y="6858000"/>
                </a:ln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098" name="Picture 2" descr="Simone de BEAUVOIR - Philosophe et Ecrivaine - Catalyz'Her">
            <a:extLst>
              <a:ext uri="{FF2B5EF4-FFF2-40B4-BE49-F238E27FC236}">
                <a16:creationId xmlns:a16="http://schemas.microsoft.com/office/drawing/2014/main" id="{E5BCBA56-C67E-4545-B8BE-A23AB14E900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94140" y="965201"/>
            <a:ext cx="4911568" cy="4911568"/>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a:extLst>
              <a:ext uri="{FF2B5EF4-FFF2-40B4-BE49-F238E27FC236}">
                <a16:creationId xmlns:a16="http://schemas.microsoft.com/office/drawing/2014/main" id="{EACF4844-5801-4A6D-8C2C-DDA66C65D107}"/>
              </a:ext>
            </a:extLst>
          </p:cNvPr>
          <p:cNvSpPr txBox="1"/>
          <p:nvPr/>
        </p:nvSpPr>
        <p:spPr>
          <a:xfrm>
            <a:off x="7460389" y="1783824"/>
            <a:ext cx="3794234" cy="3477875"/>
          </a:xfrm>
          <a:prstGeom prst="rect">
            <a:avLst/>
          </a:prstGeom>
          <a:noFill/>
        </p:spPr>
        <p:txBody>
          <a:bodyPr wrap="square" rtlCol="0">
            <a:spAutoFit/>
          </a:bodyPr>
          <a:lstStyle/>
          <a:p>
            <a:pPr algn="ctr"/>
            <a:r>
              <a:rPr lang="fr-FR" sz="2200" dirty="0">
                <a:solidFill>
                  <a:srgbClr val="00B050"/>
                </a:solidFill>
              </a:rPr>
              <a:t>Jeanne Marie Bertrand De Beauvoir </a:t>
            </a:r>
          </a:p>
          <a:p>
            <a:pPr algn="ctr"/>
            <a:endParaRPr lang="fr-FR" sz="2200" dirty="0">
              <a:solidFill>
                <a:srgbClr val="00B050"/>
              </a:solidFill>
            </a:endParaRPr>
          </a:p>
          <a:p>
            <a:pPr algn="ctr"/>
            <a:r>
              <a:rPr lang="fr-FR" sz="2200" dirty="0">
                <a:solidFill>
                  <a:srgbClr val="00B050"/>
                </a:solidFill>
              </a:rPr>
              <a:t>Simone De Beauvoir </a:t>
            </a:r>
          </a:p>
          <a:p>
            <a:pPr algn="ctr"/>
            <a:endParaRPr lang="fr-FR" sz="2200" dirty="0">
              <a:solidFill>
                <a:srgbClr val="00B050"/>
              </a:solidFill>
            </a:endParaRPr>
          </a:p>
          <a:p>
            <a:pPr algn="ctr"/>
            <a:endParaRPr lang="fr-FR" sz="2200" dirty="0">
              <a:solidFill>
                <a:srgbClr val="00B050"/>
              </a:solidFill>
            </a:endParaRPr>
          </a:p>
          <a:p>
            <a:pPr algn="ctr"/>
            <a:endParaRPr lang="fr-FR" sz="2200" dirty="0">
              <a:solidFill>
                <a:srgbClr val="00B050"/>
              </a:solidFill>
            </a:endParaRPr>
          </a:p>
          <a:p>
            <a:pPr algn="ctr"/>
            <a:r>
              <a:rPr lang="fr-FR" sz="2200" dirty="0">
                <a:solidFill>
                  <a:srgbClr val="00B050"/>
                </a:solidFill>
              </a:rPr>
              <a:t>9 Janvier 1908 à Paris</a:t>
            </a:r>
          </a:p>
          <a:p>
            <a:pPr algn="ctr"/>
            <a:endParaRPr lang="fr-FR" sz="2200" dirty="0">
              <a:solidFill>
                <a:srgbClr val="00B050"/>
              </a:solidFill>
            </a:endParaRPr>
          </a:p>
          <a:p>
            <a:pPr algn="ctr"/>
            <a:r>
              <a:rPr lang="fr-FR" sz="2200" dirty="0">
                <a:solidFill>
                  <a:srgbClr val="00B050"/>
                </a:solidFill>
              </a:rPr>
              <a:t>14 Avril 1986 à Paris </a:t>
            </a:r>
          </a:p>
        </p:txBody>
      </p:sp>
    </p:spTree>
    <p:extLst>
      <p:ext uri="{BB962C8B-B14F-4D97-AF65-F5344CB8AC3E}">
        <p14:creationId xmlns:p14="http://schemas.microsoft.com/office/powerpoint/2010/main" val="203265106"/>
      </p:ext>
    </p:extLst>
  </p:cSld>
  <p:clrMapOvr>
    <a:masterClrMapping/>
  </p:clrMapOvr>
  <p:transition spd="slow">
    <p:wheel spokes="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E2E88E3E-F34F-4A9A-8AA2-4967E7AB6081}"/>
              </a:ext>
            </a:extLst>
          </p:cNvPr>
          <p:cNvSpPr txBox="1"/>
          <p:nvPr/>
        </p:nvSpPr>
        <p:spPr>
          <a:xfrm>
            <a:off x="1566073" y="520918"/>
            <a:ext cx="9059853" cy="5386090"/>
          </a:xfrm>
          <a:prstGeom prst="rect">
            <a:avLst/>
          </a:prstGeom>
          <a:noFill/>
        </p:spPr>
        <p:txBody>
          <a:bodyPr wrap="square" rtlCol="0">
            <a:spAutoFit/>
          </a:bodyPr>
          <a:lstStyle/>
          <a:p>
            <a:r>
              <a:rPr lang="fr-FR" sz="2000" i="1" dirty="0">
                <a:effectLst/>
                <a:ea typeface="Calibri" panose="020F0502020204030204" pitchFamily="34" charset="0"/>
                <a:cs typeface="Times New Roman" panose="02020603050405020304" pitchFamily="18" charset="0"/>
              </a:rPr>
              <a:t> « On ne naît pas femme : on le devient. Aucun destin biologique, psychique, économique ne définit la figure que revêt au sein de la société la femelle humaine ; c’est l’ensemble de la civilisation qui élabore ce produit intermédiaire entre le mâle et le castrat qu’on qualifie de féminin. Seule la médiation d’autrui peut constituer un individu comme un Autre. » </a:t>
            </a:r>
          </a:p>
          <a:p>
            <a:r>
              <a:rPr lang="fr-FR" sz="2000" i="1" dirty="0">
                <a:ea typeface="Calibri" panose="020F0502020204030204" pitchFamily="34" charset="0"/>
                <a:cs typeface="Times New Roman" panose="02020603050405020304" pitchFamily="18" charset="0"/>
              </a:rPr>
              <a:t>[…]</a:t>
            </a:r>
            <a:endParaRPr lang="fr-FR" sz="2000" i="1" dirty="0">
              <a:effectLst/>
              <a:ea typeface="Calibri" panose="020F0502020204030204" pitchFamily="34" charset="0"/>
              <a:cs typeface="Times New Roman" panose="02020603050405020304" pitchFamily="18" charset="0"/>
            </a:endParaRPr>
          </a:p>
          <a:p>
            <a:pPr algn="just"/>
            <a:r>
              <a:rPr lang="fr-FR" sz="2000" i="1" dirty="0">
                <a:effectLst/>
                <a:ea typeface="Calibri" panose="020F0502020204030204" pitchFamily="34" charset="0"/>
                <a:cs typeface="Times New Roman" panose="02020603050405020304" pitchFamily="18" charset="0"/>
              </a:rPr>
              <a:t>« C’est ici que les petites filles vont d’abord apparaître comme privilégiées. Un second sevrage, moins brutal, plus lent que le premier, soustrait le corps de la mère aux étreintes de l’enfant ; mais c’est aux garçons surtout qu’on refuse peu à peu baisers et caresses ; quant à la fillette, on continue à la cajoler, on lui permet de vivre dans les jupes de sa mère, le père la prend sur ses genoux et flatte ses cheveux ; on l’habille avec des robes douces comme des baisers, on est indulgent à ses larmes et à ses caprices, on la coiffe avec soin, on s’amuse de ses mines et de ses coquetteries : des contacts charnels et des regards complaisants la protègent contre l’angoisse de la solitude. Au petit garçon, au contraire, on va interdire même la coquetterie, ses manœuvres de séduction, ses comédies agacent. </a:t>
            </a:r>
            <a:endParaRPr lang="fr-FR" sz="2000" i="1" dirty="0"/>
          </a:p>
          <a:p>
            <a:pPr algn="ctr"/>
            <a:endParaRPr lang="fr-FR" sz="2400" dirty="0">
              <a:latin typeface="Brush Script MT" panose="03060802040406070304" pitchFamily="66" charset="0"/>
            </a:endParaRPr>
          </a:p>
        </p:txBody>
      </p:sp>
      <p:sp>
        <p:nvSpPr>
          <p:cNvPr id="3" name="ZoneTexte 2">
            <a:extLst>
              <a:ext uri="{FF2B5EF4-FFF2-40B4-BE49-F238E27FC236}">
                <a16:creationId xmlns:a16="http://schemas.microsoft.com/office/drawing/2014/main" id="{B55A7619-57A3-4425-AE3B-273D5F17708E}"/>
              </a:ext>
            </a:extLst>
          </p:cNvPr>
          <p:cNvSpPr txBox="1"/>
          <p:nvPr/>
        </p:nvSpPr>
        <p:spPr>
          <a:xfrm>
            <a:off x="5476875" y="6122451"/>
            <a:ext cx="6267450" cy="400110"/>
          </a:xfrm>
          <a:prstGeom prst="rect">
            <a:avLst/>
          </a:prstGeom>
          <a:noFill/>
        </p:spPr>
        <p:txBody>
          <a:bodyPr wrap="square" rtlCol="0">
            <a:spAutoFit/>
          </a:bodyPr>
          <a:lstStyle/>
          <a:p>
            <a:r>
              <a:rPr lang="fr-FR" sz="2000" i="1" dirty="0"/>
              <a:t>Extrait du </a:t>
            </a:r>
            <a:r>
              <a:rPr lang="fr-FR" sz="2000" b="1" i="1" u="sng" dirty="0"/>
              <a:t>Deuxième Sexe</a:t>
            </a:r>
            <a:r>
              <a:rPr lang="fr-FR" sz="2000" i="1" dirty="0"/>
              <a:t>, Simone de Beauvoir, 1949</a:t>
            </a:r>
          </a:p>
        </p:txBody>
      </p:sp>
    </p:spTree>
    <p:extLst>
      <p:ext uri="{BB962C8B-B14F-4D97-AF65-F5344CB8AC3E}">
        <p14:creationId xmlns:p14="http://schemas.microsoft.com/office/powerpoint/2010/main" val="291512764"/>
      </p:ext>
    </p:extLst>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491A2019-A579-4C14-97DE-B378F1C32910}"/>
              </a:ext>
            </a:extLst>
          </p:cNvPr>
          <p:cNvSpPr txBox="1"/>
          <p:nvPr/>
        </p:nvSpPr>
        <p:spPr>
          <a:xfrm>
            <a:off x="1026260" y="982176"/>
            <a:ext cx="5069740" cy="4893647"/>
          </a:xfrm>
          <a:prstGeom prst="rect">
            <a:avLst/>
          </a:prstGeom>
          <a:noFill/>
        </p:spPr>
        <p:txBody>
          <a:bodyPr wrap="square" rtlCol="0">
            <a:spAutoFit/>
          </a:bodyPr>
          <a:lstStyle/>
          <a:p>
            <a:r>
              <a:rPr lang="fr-FR" sz="2400" dirty="0">
                <a:effectLst/>
                <a:latin typeface="Calibri" panose="020F0502020204030204" pitchFamily="34" charset="0"/>
                <a:ea typeface="Calibri" panose="020F0502020204030204" pitchFamily="34" charset="0"/>
                <a:cs typeface="Times New Roman" panose="02020603050405020304" pitchFamily="18" charset="0"/>
              </a:rPr>
              <a:t>« Les accomplissements personnels sont presque impossibles dans les catégories humaines collectivement maintenues dans une situation inférieure. « Avec des jupes, où voulez-vous qu’on aille ? » demandait Marie Bashkirtseff . Et Stendhal : « Tous les génies qui naissent femmes sont perdus pour le bonheur du public. » À vrai dire, on ne naît pas génie : on le devient ; et la condition féminine a rendu jusqu’à présent ce devenir impossible. »</a:t>
            </a:r>
            <a:endParaRPr lang="fr-FR" sz="2400" dirty="0"/>
          </a:p>
        </p:txBody>
      </p:sp>
      <p:sp>
        <p:nvSpPr>
          <p:cNvPr id="4" name="ZoneTexte 3">
            <a:extLst>
              <a:ext uri="{FF2B5EF4-FFF2-40B4-BE49-F238E27FC236}">
                <a16:creationId xmlns:a16="http://schemas.microsoft.com/office/drawing/2014/main" id="{D577ABFA-8C9F-4660-AF88-BD8FA1FB5B77}"/>
              </a:ext>
            </a:extLst>
          </p:cNvPr>
          <p:cNvSpPr txBox="1"/>
          <p:nvPr/>
        </p:nvSpPr>
        <p:spPr>
          <a:xfrm>
            <a:off x="2104697" y="6203480"/>
            <a:ext cx="6419850" cy="646331"/>
          </a:xfrm>
          <a:prstGeom prst="rect">
            <a:avLst/>
          </a:prstGeom>
          <a:noFill/>
        </p:spPr>
        <p:txBody>
          <a:bodyPr wrap="square" rtlCol="0">
            <a:spAutoFit/>
          </a:bodyPr>
          <a:lstStyle/>
          <a:p>
            <a:r>
              <a:rPr lang="fr-FR" sz="1800" i="1" dirty="0"/>
              <a:t>Extrait du </a:t>
            </a:r>
            <a:r>
              <a:rPr lang="fr-FR" sz="1800" b="1" i="1" u="sng" dirty="0"/>
              <a:t>Deuxième Sexe</a:t>
            </a:r>
            <a:r>
              <a:rPr lang="fr-FR" sz="1800" i="1" dirty="0"/>
              <a:t>, Simone de Beauvoir, 1949</a:t>
            </a:r>
          </a:p>
          <a:p>
            <a:r>
              <a:rPr lang="fr-FR" dirty="0"/>
              <a:t> </a:t>
            </a:r>
          </a:p>
        </p:txBody>
      </p:sp>
      <p:pic>
        <p:nvPicPr>
          <p:cNvPr id="5" name="Image 4">
            <a:extLst>
              <a:ext uri="{FF2B5EF4-FFF2-40B4-BE49-F238E27FC236}">
                <a16:creationId xmlns:a16="http://schemas.microsoft.com/office/drawing/2014/main" id="{060EC338-CAC3-4B72-B9AE-CFE3B5C8C5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6872" y="331354"/>
            <a:ext cx="3924189" cy="5260866"/>
          </a:xfrm>
          <a:prstGeom prst="rect">
            <a:avLst/>
          </a:prstGeom>
        </p:spPr>
      </p:pic>
    </p:spTree>
    <p:extLst>
      <p:ext uri="{BB962C8B-B14F-4D97-AF65-F5344CB8AC3E}">
        <p14:creationId xmlns:p14="http://schemas.microsoft.com/office/powerpoint/2010/main" val="31463537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CA815F2C-4E80-4019-8E59-FAD3F7F847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009304" cy="6858000"/>
          </a:xfrm>
          <a:custGeom>
            <a:avLst/>
            <a:gdLst>
              <a:gd name="connsiteX0" fmla="*/ 8239723 w 12009304"/>
              <a:gd name="connsiteY0" fmla="*/ 5083103 h 6858000"/>
              <a:gd name="connsiteX1" fmla="*/ 9505105 w 12009304"/>
              <a:gd name="connsiteY1" fmla="*/ 5083103 h 6858000"/>
              <a:gd name="connsiteX2" fmla="*/ 9564676 w 12009304"/>
              <a:gd name="connsiteY2" fmla="*/ 5091016 h 6858000"/>
              <a:gd name="connsiteX3" fmla="*/ 9605648 w 12009304"/>
              <a:gd name="connsiteY3" fmla="*/ 5108194 h 6858000"/>
              <a:gd name="connsiteX4" fmla="*/ 9580608 w 12009304"/>
              <a:gd name="connsiteY4" fmla="*/ 5151499 h 6858000"/>
              <a:gd name="connsiteX5" fmla="*/ 8693486 w 12009304"/>
              <a:gd name="connsiteY5" fmla="*/ 6685800 h 6858000"/>
              <a:gd name="connsiteX6" fmla="*/ 8595419 w 12009304"/>
              <a:gd name="connsiteY6" fmla="*/ 6814017 h 6858000"/>
              <a:gd name="connsiteX7" fmla="*/ 8545620 w 12009304"/>
              <a:gd name="connsiteY7" fmla="*/ 6858000 h 6858000"/>
              <a:gd name="connsiteX8" fmla="*/ 7612173 w 12009304"/>
              <a:gd name="connsiteY8" fmla="*/ 6858000 h 6858000"/>
              <a:gd name="connsiteX9" fmla="*/ 7591825 w 12009304"/>
              <a:gd name="connsiteY9" fmla="*/ 6822959 h 6858000"/>
              <a:gd name="connsiteX10" fmla="*/ 7411622 w 12009304"/>
              <a:gd name="connsiteY10" fmla="*/ 6512633 h 6858000"/>
              <a:gd name="connsiteX11" fmla="*/ 7411622 w 12009304"/>
              <a:gd name="connsiteY11" fmla="*/ 6289354 h 6858000"/>
              <a:gd name="connsiteX12" fmla="*/ 8045680 w 12009304"/>
              <a:gd name="connsiteY12" fmla="*/ 5197465 h 6858000"/>
              <a:gd name="connsiteX13" fmla="*/ 8239723 w 12009304"/>
              <a:gd name="connsiteY13" fmla="*/ 5083103 h 6858000"/>
              <a:gd name="connsiteX14" fmla="*/ 10622296 w 12009304"/>
              <a:gd name="connsiteY14" fmla="*/ 1326563 h 6858000"/>
              <a:gd name="connsiteX15" fmla="*/ 11448522 w 12009304"/>
              <a:gd name="connsiteY15" fmla="*/ 1326563 h 6858000"/>
              <a:gd name="connsiteX16" fmla="*/ 11577006 w 12009304"/>
              <a:gd name="connsiteY16" fmla="*/ 1401233 h 6858000"/>
              <a:gd name="connsiteX17" fmla="*/ 11989228 w 12009304"/>
              <a:gd name="connsiteY17" fmla="*/ 2114179 h 6858000"/>
              <a:gd name="connsiteX18" fmla="*/ 11989228 w 12009304"/>
              <a:gd name="connsiteY18" fmla="*/ 2259969 h 6858000"/>
              <a:gd name="connsiteX19" fmla="*/ 11577006 w 12009304"/>
              <a:gd name="connsiteY19" fmla="*/ 2972914 h 6858000"/>
              <a:gd name="connsiteX20" fmla="*/ 11448522 w 12009304"/>
              <a:gd name="connsiteY20" fmla="*/ 3047587 h 6858000"/>
              <a:gd name="connsiteX21" fmla="*/ 10622296 w 12009304"/>
              <a:gd name="connsiteY21" fmla="*/ 3047587 h 6858000"/>
              <a:gd name="connsiteX22" fmla="*/ 10495594 w 12009304"/>
              <a:gd name="connsiteY22" fmla="*/ 2972914 h 6858000"/>
              <a:gd name="connsiteX23" fmla="*/ 10081589 w 12009304"/>
              <a:gd name="connsiteY23" fmla="*/ 2259969 h 6858000"/>
              <a:gd name="connsiteX24" fmla="*/ 10081589 w 12009304"/>
              <a:gd name="connsiteY24" fmla="*/ 2114179 h 6858000"/>
              <a:gd name="connsiteX25" fmla="*/ 10495594 w 12009304"/>
              <a:gd name="connsiteY25" fmla="*/ 1401233 h 6858000"/>
              <a:gd name="connsiteX26" fmla="*/ 10622296 w 12009304"/>
              <a:gd name="connsiteY26" fmla="*/ 1326563 h 6858000"/>
              <a:gd name="connsiteX27" fmla="*/ 0 w 12009304"/>
              <a:gd name="connsiteY27" fmla="*/ 0 h 6858000"/>
              <a:gd name="connsiteX28" fmla="*/ 4457990 w 12009304"/>
              <a:gd name="connsiteY28" fmla="*/ 0 h 6858000"/>
              <a:gd name="connsiteX29" fmla="*/ 5902610 w 12009304"/>
              <a:gd name="connsiteY29" fmla="*/ 0 h 6858000"/>
              <a:gd name="connsiteX30" fmla="*/ 8476869 w 12009304"/>
              <a:gd name="connsiteY30" fmla="*/ 0 h 6858000"/>
              <a:gd name="connsiteX31" fmla="*/ 8535933 w 12009304"/>
              <a:gd name="connsiteY31" fmla="*/ 39849 h 6858000"/>
              <a:gd name="connsiteX32" fmla="*/ 8693486 w 12009304"/>
              <a:gd name="connsiteY32" fmla="*/ 220603 h 6858000"/>
              <a:gd name="connsiteX33" fmla="*/ 10389180 w 12009304"/>
              <a:gd name="connsiteY33" fmla="*/ 3153347 h 6858000"/>
              <a:gd name="connsiteX34" fmla="*/ 10389180 w 12009304"/>
              <a:gd name="connsiteY34" fmla="*/ 3753061 h 6858000"/>
              <a:gd name="connsiteX35" fmla="*/ 9759557 w 12009304"/>
              <a:gd name="connsiteY35" fmla="*/ 4842009 h 6858000"/>
              <a:gd name="connsiteX36" fmla="*/ 9706493 w 12009304"/>
              <a:gd name="connsiteY36" fmla="*/ 4933778 h 6858000"/>
              <a:gd name="connsiteX37" fmla="*/ 9708360 w 12009304"/>
              <a:gd name="connsiteY37" fmla="*/ 4934561 h 6858000"/>
              <a:gd name="connsiteX38" fmla="*/ 9802002 w 12009304"/>
              <a:gd name="connsiteY38" fmla="*/ 5029008 h 6858000"/>
              <a:gd name="connsiteX39" fmla="*/ 10514131 w 12009304"/>
              <a:gd name="connsiteY39" fmla="*/ 6260653 h 6858000"/>
              <a:gd name="connsiteX40" fmla="*/ 10514131 w 12009304"/>
              <a:gd name="connsiteY40" fmla="*/ 6512512 h 6858000"/>
              <a:gd name="connsiteX41" fmla="*/ 10340271 w 12009304"/>
              <a:gd name="connsiteY41" fmla="*/ 6813206 h 6858000"/>
              <a:gd name="connsiteX42" fmla="*/ 10314372 w 12009304"/>
              <a:gd name="connsiteY42" fmla="*/ 6858000 h 6858000"/>
              <a:gd name="connsiteX43" fmla="*/ 10119136 w 12009304"/>
              <a:gd name="connsiteY43" fmla="*/ 6858000 h 6858000"/>
              <a:gd name="connsiteX44" fmla="*/ 10122008 w 12009304"/>
              <a:gd name="connsiteY44" fmla="*/ 6853033 h 6858000"/>
              <a:gd name="connsiteX45" fmla="*/ 10327158 w 12009304"/>
              <a:gd name="connsiteY45" fmla="*/ 6498223 h 6858000"/>
              <a:gd name="connsiteX46" fmla="*/ 10327158 w 12009304"/>
              <a:gd name="connsiteY46" fmla="*/ 6274942 h 6858000"/>
              <a:gd name="connsiteX47" fmla="*/ 9695832 w 12009304"/>
              <a:gd name="connsiteY47" fmla="*/ 5183053 h 6858000"/>
              <a:gd name="connsiteX48" fmla="*/ 9612819 w 12009304"/>
              <a:gd name="connsiteY48" fmla="*/ 5099323 h 6858000"/>
              <a:gd name="connsiteX49" fmla="*/ 9603213 w 12009304"/>
              <a:gd name="connsiteY49" fmla="*/ 5095298 h 6858000"/>
              <a:gd name="connsiteX50" fmla="*/ 9654707 w 12009304"/>
              <a:gd name="connsiteY50" fmla="*/ 5006238 h 6858000"/>
              <a:gd name="connsiteX51" fmla="*/ 9693004 w 12009304"/>
              <a:gd name="connsiteY51" fmla="*/ 4940002 h 6858000"/>
              <a:gd name="connsiteX52" fmla="*/ 9653283 w 12009304"/>
              <a:gd name="connsiteY52" fmla="*/ 4923348 h 6858000"/>
              <a:gd name="connsiteX53" fmla="*/ 9586087 w 12009304"/>
              <a:gd name="connsiteY53" fmla="*/ 4914420 h 6858000"/>
              <a:gd name="connsiteX54" fmla="*/ 8158743 w 12009304"/>
              <a:gd name="connsiteY54" fmla="*/ 4914420 h 6858000"/>
              <a:gd name="connsiteX55" fmla="*/ 7939863 w 12009304"/>
              <a:gd name="connsiteY55" fmla="*/ 5043420 h 6858000"/>
              <a:gd name="connsiteX56" fmla="*/ 7224650 w 12009304"/>
              <a:gd name="connsiteY56" fmla="*/ 6275065 h 6858000"/>
              <a:gd name="connsiteX57" fmla="*/ 7224650 w 12009304"/>
              <a:gd name="connsiteY57" fmla="*/ 6526922 h 6858000"/>
              <a:gd name="connsiteX58" fmla="*/ 7350544 w 12009304"/>
              <a:gd name="connsiteY58" fmla="*/ 6743723 h 6858000"/>
              <a:gd name="connsiteX59" fmla="*/ 7416905 w 12009304"/>
              <a:gd name="connsiteY59" fmla="*/ 6858000 h 6858000"/>
              <a:gd name="connsiteX60" fmla="*/ 5902610 w 12009304"/>
              <a:gd name="connsiteY60" fmla="*/ 6858000 h 6858000"/>
              <a:gd name="connsiteX61" fmla="*/ 4389357 w 12009304"/>
              <a:gd name="connsiteY61" fmla="*/ 6858000 h 6858000"/>
              <a:gd name="connsiteX62" fmla="*/ 0 w 12009304"/>
              <a:gd name="connsiteY6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009304" h="6858000">
                <a:moveTo>
                  <a:pt x="8239723" y="5083103"/>
                </a:moveTo>
                <a:cubicBezTo>
                  <a:pt x="8239723" y="5083103"/>
                  <a:pt x="8239723" y="5083103"/>
                  <a:pt x="9505105" y="5083103"/>
                </a:cubicBezTo>
                <a:cubicBezTo>
                  <a:pt x="9525601" y="5083103"/>
                  <a:pt x="9545588" y="5085825"/>
                  <a:pt x="9564676" y="5091016"/>
                </a:cubicBezTo>
                <a:lnTo>
                  <a:pt x="9605648" y="5108194"/>
                </a:lnTo>
                <a:lnTo>
                  <a:pt x="9580608" y="5151499"/>
                </a:lnTo>
                <a:cubicBezTo>
                  <a:pt x="9354208" y="5543062"/>
                  <a:pt x="9064418" y="6044264"/>
                  <a:pt x="8693486" y="6685800"/>
                </a:cubicBezTo>
                <a:cubicBezTo>
                  <a:pt x="8665958" y="6733339"/>
                  <a:pt x="8632925" y="6776306"/>
                  <a:pt x="8595419" y="6814017"/>
                </a:cubicBezTo>
                <a:lnTo>
                  <a:pt x="8545620" y="6858000"/>
                </a:lnTo>
                <a:lnTo>
                  <a:pt x="7612173" y="6858000"/>
                </a:lnTo>
                <a:lnTo>
                  <a:pt x="7591825" y="6822959"/>
                </a:lnTo>
                <a:cubicBezTo>
                  <a:pt x="7538315" y="6730809"/>
                  <a:pt x="7478495" y="6627794"/>
                  <a:pt x="7411622" y="6512633"/>
                </a:cubicBezTo>
                <a:cubicBezTo>
                  <a:pt x="7370628" y="6444560"/>
                  <a:pt x="7370628" y="6357427"/>
                  <a:pt x="7411622" y="6289354"/>
                </a:cubicBezTo>
                <a:cubicBezTo>
                  <a:pt x="7411622" y="6289354"/>
                  <a:pt x="7411622" y="6289354"/>
                  <a:pt x="8045680" y="5197465"/>
                </a:cubicBezTo>
                <a:cubicBezTo>
                  <a:pt x="8083943" y="5126669"/>
                  <a:pt x="8160465" y="5083103"/>
                  <a:pt x="8239723" y="5083103"/>
                </a:cubicBezTo>
                <a:close/>
                <a:moveTo>
                  <a:pt x="10622296" y="1326563"/>
                </a:moveTo>
                <a:cubicBezTo>
                  <a:pt x="10622296" y="1326563"/>
                  <a:pt x="10622296" y="1326563"/>
                  <a:pt x="11448522" y="1326563"/>
                </a:cubicBezTo>
                <a:cubicBezTo>
                  <a:pt x="11502058" y="1326563"/>
                  <a:pt x="11550238" y="1355009"/>
                  <a:pt x="11577006" y="1401233"/>
                </a:cubicBezTo>
                <a:cubicBezTo>
                  <a:pt x="11577006" y="1401233"/>
                  <a:pt x="11577006" y="1401233"/>
                  <a:pt x="11989228" y="2114179"/>
                </a:cubicBezTo>
                <a:cubicBezTo>
                  <a:pt x="12015996" y="2158629"/>
                  <a:pt x="12015996" y="2215522"/>
                  <a:pt x="11989228" y="2259969"/>
                </a:cubicBezTo>
                <a:cubicBezTo>
                  <a:pt x="11989228" y="2259969"/>
                  <a:pt x="11989228" y="2259969"/>
                  <a:pt x="11577006" y="2972914"/>
                </a:cubicBezTo>
                <a:cubicBezTo>
                  <a:pt x="11550238" y="3019141"/>
                  <a:pt x="11502058" y="3047587"/>
                  <a:pt x="11448522" y="3047587"/>
                </a:cubicBezTo>
                <a:cubicBezTo>
                  <a:pt x="11448522" y="3047587"/>
                  <a:pt x="11448522" y="3047587"/>
                  <a:pt x="10622296" y="3047587"/>
                </a:cubicBezTo>
                <a:cubicBezTo>
                  <a:pt x="10570544" y="3047587"/>
                  <a:pt x="10520578" y="3019141"/>
                  <a:pt x="10495594" y="2972914"/>
                </a:cubicBezTo>
                <a:cubicBezTo>
                  <a:pt x="10495594" y="2972914"/>
                  <a:pt x="10495594" y="2972914"/>
                  <a:pt x="10081589" y="2259969"/>
                </a:cubicBezTo>
                <a:cubicBezTo>
                  <a:pt x="10054821" y="2215522"/>
                  <a:pt x="10054821" y="2158629"/>
                  <a:pt x="10081589" y="2114179"/>
                </a:cubicBezTo>
                <a:cubicBezTo>
                  <a:pt x="10081589" y="2114179"/>
                  <a:pt x="10081589" y="2114179"/>
                  <a:pt x="10495594" y="1401233"/>
                </a:cubicBezTo>
                <a:cubicBezTo>
                  <a:pt x="10520578" y="1355009"/>
                  <a:pt x="10570544" y="1326563"/>
                  <a:pt x="10622296" y="1326563"/>
                </a:cubicBezTo>
                <a:close/>
                <a:moveTo>
                  <a:pt x="0" y="0"/>
                </a:moveTo>
                <a:lnTo>
                  <a:pt x="4457990" y="0"/>
                </a:lnTo>
                <a:lnTo>
                  <a:pt x="5902610" y="0"/>
                </a:lnTo>
                <a:lnTo>
                  <a:pt x="8476869" y="0"/>
                </a:lnTo>
                <a:lnTo>
                  <a:pt x="8535933" y="39849"/>
                </a:lnTo>
                <a:cubicBezTo>
                  <a:pt x="8598516" y="88273"/>
                  <a:pt x="8652195" y="149296"/>
                  <a:pt x="8693486" y="220603"/>
                </a:cubicBezTo>
                <a:cubicBezTo>
                  <a:pt x="8693486" y="220603"/>
                  <a:pt x="8693486" y="220603"/>
                  <a:pt x="10389180" y="3153347"/>
                </a:cubicBezTo>
                <a:cubicBezTo>
                  <a:pt x="10499291" y="3336185"/>
                  <a:pt x="10499291" y="3570221"/>
                  <a:pt x="10389180" y="3753061"/>
                </a:cubicBezTo>
                <a:cubicBezTo>
                  <a:pt x="10389180" y="3753061"/>
                  <a:pt x="10389180" y="3753061"/>
                  <a:pt x="9759557" y="4842009"/>
                </a:cubicBezTo>
                <a:lnTo>
                  <a:pt x="9706493" y="4933778"/>
                </a:lnTo>
                <a:lnTo>
                  <a:pt x="9708360" y="4934561"/>
                </a:lnTo>
                <a:cubicBezTo>
                  <a:pt x="9746510" y="4956830"/>
                  <a:pt x="9778880" y="4989078"/>
                  <a:pt x="9802002" y="5029008"/>
                </a:cubicBezTo>
                <a:cubicBezTo>
                  <a:pt x="9802002" y="5029008"/>
                  <a:pt x="9802002" y="5029008"/>
                  <a:pt x="10514131" y="6260653"/>
                </a:cubicBezTo>
                <a:cubicBezTo>
                  <a:pt x="10560376" y="6337439"/>
                  <a:pt x="10560376" y="6435725"/>
                  <a:pt x="10514131" y="6512512"/>
                </a:cubicBezTo>
                <a:cubicBezTo>
                  <a:pt x="10514131" y="6512512"/>
                  <a:pt x="10514131" y="6512512"/>
                  <a:pt x="10340271" y="6813206"/>
                </a:cubicBezTo>
                <a:lnTo>
                  <a:pt x="10314372" y="6858000"/>
                </a:lnTo>
                <a:lnTo>
                  <a:pt x="10119136" y="6858000"/>
                </a:lnTo>
                <a:lnTo>
                  <a:pt x="10122008" y="6853033"/>
                </a:lnTo>
                <a:cubicBezTo>
                  <a:pt x="10327158" y="6498223"/>
                  <a:pt x="10327158" y="6498223"/>
                  <a:pt x="10327158" y="6498223"/>
                </a:cubicBezTo>
                <a:cubicBezTo>
                  <a:pt x="10368154" y="6430148"/>
                  <a:pt x="10368154" y="6343015"/>
                  <a:pt x="10327158" y="6274942"/>
                </a:cubicBezTo>
                <a:cubicBezTo>
                  <a:pt x="9695832" y="5183053"/>
                  <a:pt x="9695832" y="5183053"/>
                  <a:pt x="9695832" y="5183053"/>
                </a:cubicBezTo>
                <a:cubicBezTo>
                  <a:pt x="9675334" y="5147654"/>
                  <a:pt x="9646640" y="5119063"/>
                  <a:pt x="9612819" y="5099323"/>
                </a:cubicBezTo>
                <a:lnTo>
                  <a:pt x="9603213" y="5095298"/>
                </a:lnTo>
                <a:lnTo>
                  <a:pt x="9654707" y="5006238"/>
                </a:lnTo>
                <a:lnTo>
                  <a:pt x="9693004" y="4940002"/>
                </a:lnTo>
                <a:lnTo>
                  <a:pt x="9653283" y="4923348"/>
                </a:lnTo>
                <a:cubicBezTo>
                  <a:pt x="9631750" y="4917491"/>
                  <a:pt x="9609208" y="4914420"/>
                  <a:pt x="9586087" y="4914420"/>
                </a:cubicBezTo>
                <a:cubicBezTo>
                  <a:pt x="8158743" y="4914420"/>
                  <a:pt x="8158743" y="4914420"/>
                  <a:pt x="8158743" y="4914420"/>
                </a:cubicBezTo>
                <a:cubicBezTo>
                  <a:pt x="8069341" y="4914420"/>
                  <a:pt x="7983024" y="4963563"/>
                  <a:pt x="7939863" y="5043420"/>
                </a:cubicBezTo>
                <a:cubicBezTo>
                  <a:pt x="7224650" y="6275065"/>
                  <a:pt x="7224650" y="6275065"/>
                  <a:pt x="7224650" y="6275065"/>
                </a:cubicBezTo>
                <a:cubicBezTo>
                  <a:pt x="7178407" y="6351849"/>
                  <a:pt x="7178407" y="6450135"/>
                  <a:pt x="7224650" y="6526922"/>
                </a:cubicBezTo>
                <a:cubicBezTo>
                  <a:pt x="7269350" y="6603900"/>
                  <a:pt x="7311257" y="6676067"/>
                  <a:pt x="7350544" y="6743723"/>
                </a:cubicBezTo>
                <a:lnTo>
                  <a:pt x="7416905" y="6858000"/>
                </a:lnTo>
                <a:lnTo>
                  <a:pt x="5902610" y="6858000"/>
                </a:lnTo>
                <a:lnTo>
                  <a:pt x="4389357" y="6858000"/>
                </a:lnTo>
                <a:lnTo>
                  <a:pt x="0" y="6858000"/>
                </a:ln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122" name="Picture 2" descr="Simone Veil">
            <a:extLst>
              <a:ext uri="{FF2B5EF4-FFF2-40B4-BE49-F238E27FC236}">
                <a16:creationId xmlns:a16="http://schemas.microsoft.com/office/drawing/2014/main" id="{29C99B7F-5BB2-4D96-AF65-C35CB3FC3FA9}"/>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598742" y="965201"/>
            <a:ext cx="3302364" cy="4911568"/>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a:extLst>
              <a:ext uri="{FF2B5EF4-FFF2-40B4-BE49-F238E27FC236}">
                <a16:creationId xmlns:a16="http://schemas.microsoft.com/office/drawing/2014/main" id="{FDBD1C38-4781-46FA-9D2B-B6525171BBAD}"/>
              </a:ext>
            </a:extLst>
          </p:cNvPr>
          <p:cNvSpPr txBox="1"/>
          <p:nvPr/>
        </p:nvSpPr>
        <p:spPr>
          <a:xfrm>
            <a:off x="6889922" y="1287845"/>
            <a:ext cx="4130565" cy="5478423"/>
          </a:xfrm>
          <a:prstGeom prst="rect">
            <a:avLst/>
          </a:prstGeom>
          <a:noFill/>
        </p:spPr>
        <p:txBody>
          <a:bodyPr wrap="square" rtlCol="0">
            <a:spAutoFit/>
          </a:bodyPr>
          <a:lstStyle/>
          <a:p>
            <a:pPr algn="ctr"/>
            <a:r>
              <a:rPr lang="fr-FR" sz="2000" dirty="0">
                <a:solidFill>
                  <a:schemeClr val="accent1"/>
                </a:solidFill>
              </a:rPr>
              <a:t>Simone Jacob </a:t>
            </a:r>
          </a:p>
          <a:p>
            <a:pPr algn="ctr"/>
            <a:endParaRPr lang="fr-FR" sz="2000" dirty="0">
              <a:solidFill>
                <a:schemeClr val="accent1"/>
              </a:solidFill>
            </a:endParaRPr>
          </a:p>
          <a:p>
            <a:pPr algn="ctr"/>
            <a:r>
              <a:rPr lang="fr-FR" sz="2000" dirty="0">
                <a:solidFill>
                  <a:schemeClr val="accent1"/>
                </a:solidFill>
              </a:rPr>
              <a:t>Simone Veil </a:t>
            </a:r>
          </a:p>
          <a:p>
            <a:pPr algn="ctr"/>
            <a:endParaRPr lang="fr-FR" sz="2000" dirty="0">
              <a:solidFill>
                <a:schemeClr val="accent1"/>
              </a:solidFill>
            </a:endParaRPr>
          </a:p>
          <a:p>
            <a:pPr algn="ctr"/>
            <a:endParaRPr lang="fr-FR" sz="2000" dirty="0">
              <a:solidFill>
                <a:schemeClr val="accent1"/>
              </a:solidFill>
            </a:endParaRPr>
          </a:p>
          <a:p>
            <a:pPr algn="ctr"/>
            <a:endParaRPr lang="fr-FR" sz="2000" dirty="0">
              <a:solidFill>
                <a:schemeClr val="accent1"/>
              </a:solidFill>
            </a:endParaRPr>
          </a:p>
          <a:p>
            <a:pPr algn="ctr"/>
            <a:endParaRPr lang="fr-FR" sz="2000" dirty="0">
              <a:solidFill>
                <a:schemeClr val="accent1"/>
              </a:solidFill>
            </a:endParaRPr>
          </a:p>
          <a:p>
            <a:pPr algn="ctr"/>
            <a:endParaRPr lang="fr-FR" sz="2000" dirty="0">
              <a:solidFill>
                <a:schemeClr val="accent1"/>
              </a:solidFill>
            </a:endParaRPr>
          </a:p>
          <a:p>
            <a:pPr algn="ctr"/>
            <a:endParaRPr lang="fr-FR" sz="2000" dirty="0">
              <a:solidFill>
                <a:schemeClr val="accent1"/>
              </a:solidFill>
            </a:endParaRPr>
          </a:p>
          <a:p>
            <a:pPr algn="ctr"/>
            <a:endParaRPr lang="fr-FR" sz="2000" dirty="0">
              <a:solidFill>
                <a:schemeClr val="accent1"/>
              </a:solidFill>
            </a:endParaRPr>
          </a:p>
          <a:p>
            <a:pPr algn="ctr"/>
            <a:r>
              <a:rPr lang="fr-FR" sz="2000" dirty="0">
                <a:solidFill>
                  <a:schemeClr val="accent1"/>
                </a:solidFill>
              </a:rPr>
              <a:t>13 Juillet 1927 à Nice </a:t>
            </a:r>
          </a:p>
          <a:p>
            <a:pPr algn="ctr"/>
            <a:endParaRPr lang="fr-FR" sz="2000" dirty="0">
              <a:solidFill>
                <a:schemeClr val="accent1"/>
              </a:solidFill>
            </a:endParaRPr>
          </a:p>
          <a:p>
            <a:pPr algn="ctr"/>
            <a:r>
              <a:rPr lang="fr-FR" sz="2000" dirty="0">
                <a:solidFill>
                  <a:schemeClr val="accent1"/>
                </a:solidFill>
              </a:rPr>
              <a:t>10 Juin 2017 à Paris </a:t>
            </a:r>
          </a:p>
          <a:p>
            <a:endParaRPr lang="fr-FR" dirty="0"/>
          </a:p>
          <a:p>
            <a:endParaRPr lang="fr-FR" dirty="0"/>
          </a:p>
          <a:p>
            <a:endParaRPr lang="fr-FR" dirty="0"/>
          </a:p>
          <a:p>
            <a:endParaRPr lang="fr-FR" dirty="0"/>
          </a:p>
          <a:p>
            <a:endParaRPr lang="fr-FR" dirty="0"/>
          </a:p>
        </p:txBody>
      </p:sp>
    </p:spTree>
    <p:extLst>
      <p:ext uri="{BB962C8B-B14F-4D97-AF65-F5344CB8AC3E}">
        <p14:creationId xmlns:p14="http://schemas.microsoft.com/office/powerpoint/2010/main" val="146519328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06D1C78D-0807-4D8F-8585-5AACE2E84B21}"/>
              </a:ext>
            </a:extLst>
          </p:cNvPr>
          <p:cNvSpPr txBox="1"/>
          <p:nvPr/>
        </p:nvSpPr>
        <p:spPr>
          <a:xfrm>
            <a:off x="449720" y="797178"/>
            <a:ext cx="11292560" cy="4524315"/>
          </a:xfrm>
          <a:prstGeom prst="rect">
            <a:avLst/>
          </a:prstGeom>
          <a:noFill/>
        </p:spPr>
        <p:txBody>
          <a:bodyPr wrap="square" rtlCol="0">
            <a:spAutoFit/>
          </a:bodyPr>
          <a:lstStyle/>
          <a:p>
            <a:pPr algn="just"/>
            <a:r>
              <a:rPr lang="fr-FR" sz="3200" dirty="0">
                <a:latin typeface="Brush Script MT" panose="03060802040406070304" pitchFamily="66" charset="0"/>
              </a:rPr>
              <a:t>« Actuellement, celles qui se trouvent dans cette situation ce détresse, qui s’en préoccupe ? La loi les rejette non seulement dans l’opprobre, la honte et la solitude, mais aussi dans l’anonymat et l’angoisse des poursuites. Contraintes de cacher leur état, trop souvent elles ne trouvent personne pour les écouter, les éclairer et leur apporter un appui et une protection. Parmi ceux qui combattent aujourd’hui une éventuelle modification de la loi répressive, combien sont-ils ceux qui se sont préoccupés d’aider ces femmes dans leur détresse ? Combien sont-ils ceux qui au-delà de ce qu’ils jugent comme une faute, ont su manifester aux jeunes mères célibataires la compréhension et l’appui moral dont elles avaient grand besoin ? »</a:t>
            </a:r>
          </a:p>
        </p:txBody>
      </p:sp>
      <p:sp>
        <p:nvSpPr>
          <p:cNvPr id="3" name="ZoneTexte 2">
            <a:extLst>
              <a:ext uri="{FF2B5EF4-FFF2-40B4-BE49-F238E27FC236}">
                <a16:creationId xmlns:a16="http://schemas.microsoft.com/office/drawing/2014/main" id="{7BCC212A-3733-44FA-B4F7-280EC4803AE1}"/>
              </a:ext>
            </a:extLst>
          </p:cNvPr>
          <p:cNvSpPr txBox="1"/>
          <p:nvPr/>
        </p:nvSpPr>
        <p:spPr>
          <a:xfrm>
            <a:off x="4305300" y="5991225"/>
            <a:ext cx="6657975" cy="369332"/>
          </a:xfrm>
          <a:prstGeom prst="rect">
            <a:avLst/>
          </a:prstGeom>
          <a:noFill/>
        </p:spPr>
        <p:txBody>
          <a:bodyPr wrap="square" rtlCol="0">
            <a:spAutoFit/>
          </a:bodyPr>
          <a:lstStyle/>
          <a:p>
            <a:pPr algn="ctr"/>
            <a:r>
              <a:rPr lang="fr-FR" i="1" dirty="0"/>
              <a:t>Extrait du </a:t>
            </a:r>
            <a:r>
              <a:rPr lang="fr-FR" b="1" i="1" u="sng" dirty="0"/>
              <a:t>Discours à l’Assemblée National</a:t>
            </a:r>
            <a:r>
              <a:rPr lang="fr-FR" i="1" dirty="0"/>
              <a:t>, Simone Veil, 1974  </a:t>
            </a:r>
          </a:p>
        </p:txBody>
      </p:sp>
    </p:spTree>
    <p:extLst>
      <p:ext uri="{BB962C8B-B14F-4D97-AF65-F5344CB8AC3E}">
        <p14:creationId xmlns:p14="http://schemas.microsoft.com/office/powerpoint/2010/main" val="1226821657"/>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704F9E01-2EEB-4044-9D10-F52E30C918FF}"/>
              </a:ext>
            </a:extLst>
          </p:cNvPr>
          <p:cNvSpPr txBox="1"/>
          <p:nvPr/>
        </p:nvSpPr>
        <p:spPr>
          <a:xfrm>
            <a:off x="326304" y="916796"/>
            <a:ext cx="11539391" cy="4247317"/>
          </a:xfrm>
          <a:prstGeom prst="rect">
            <a:avLst/>
          </a:prstGeom>
          <a:noFill/>
        </p:spPr>
        <p:txBody>
          <a:bodyPr wrap="square" rtlCol="0">
            <a:spAutoFit/>
          </a:bodyPr>
          <a:lstStyle/>
          <a:p>
            <a:pPr algn="just"/>
            <a:r>
              <a:rPr lang="fr-FR" sz="3600" dirty="0">
                <a:latin typeface="Brush Script MT" panose="03060802040406070304" pitchFamily="66" charset="0"/>
              </a:rPr>
              <a:t>« Mais nous ne pouvons plus fermer les yeux sur les trois cent mille avortements qui, chaque année, mutilent les femmes de ce pays, qui bafouent nos lois et qui humilient ou traumatisent celles qui y ont recours. L’histoire nous montre que les grands débats qui ont divisé un moment les Français apparaissent avec le recul du temps comme une étape nécessaire à la formation d’un nouveau consensus social, qui s’inscrit dans la tradition de tolérance et de mesure de notre pays. »</a:t>
            </a:r>
          </a:p>
          <a:p>
            <a:endParaRPr lang="fr-FR" dirty="0"/>
          </a:p>
        </p:txBody>
      </p:sp>
      <p:sp>
        <p:nvSpPr>
          <p:cNvPr id="2" name="ZoneTexte 1">
            <a:extLst>
              <a:ext uri="{FF2B5EF4-FFF2-40B4-BE49-F238E27FC236}">
                <a16:creationId xmlns:a16="http://schemas.microsoft.com/office/drawing/2014/main" id="{C32EFE95-2CE8-41F1-83D2-7884C99FA4E6}"/>
              </a:ext>
            </a:extLst>
          </p:cNvPr>
          <p:cNvSpPr txBox="1"/>
          <p:nvPr/>
        </p:nvSpPr>
        <p:spPr>
          <a:xfrm>
            <a:off x="4391026" y="5838825"/>
            <a:ext cx="6362700" cy="646331"/>
          </a:xfrm>
          <a:prstGeom prst="rect">
            <a:avLst/>
          </a:prstGeom>
          <a:noFill/>
        </p:spPr>
        <p:txBody>
          <a:bodyPr wrap="square" rtlCol="0">
            <a:spAutoFit/>
          </a:bodyPr>
          <a:lstStyle/>
          <a:p>
            <a:r>
              <a:rPr lang="fr-FR" i="1" dirty="0"/>
              <a:t>Extrait du </a:t>
            </a:r>
            <a:r>
              <a:rPr lang="fr-FR" b="1" i="1" u="sng" dirty="0"/>
              <a:t>Discours à l’Assemblée National</a:t>
            </a:r>
            <a:r>
              <a:rPr lang="fr-FR" i="1" dirty="0"/>
              <a:t>, Simone Veil, 1974  </a:t>
            </a:r>
          </a:p>
          <a:p>
            <a:endParaRPr lang="fr-FR" dirty="0"/>
          </a:p>
        </p:txBody>
      </p:sp>
    </p:spTree>
    <p:extLst>
      <p:ext uri="{BB962C8B-B14F-4D97-AF65-F5344CB8AC3E}">
        <p14:creationId xmlns:p14="http://schemas.microsoft.com/office/powerpoint/2010/main" val="13374790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21C46728-9249-4DBA-AE36-3557D25486CC}"/>
              </a:ext>
            </a:extLst>
          </p:cNvPr>
          <p:cNvSpPr txBox="1"/>
          <p:nvPr/>
        </p:nvSpPr>
        <p:spPr>
          <a:xfrm>
            <a:off x="981075" y="666750"/>
            <a:ext cx="10487025" cy="646331"/>
          </a:xfrm>
          <a:prstGeom prst="rect">
            <a:avLst/>
          </a:prstGeom>
          <a:noFill/>
        </p:spPr>
        <p:txBody>
          <a:bodyPr wrap="square" rtlCol="0">
            <a:spAutoFit/>
          </a:bodyPr>
          <a:lstStyle/>
          <a:p>
            <a:pPr algn="ctr"/>
            <a:r>
              <a:rPr lang="fr-FR" sz="3600" dirty="0">
                <a:latin typeface="Brush Script MT" panose="03060802040406070304" pitchFamily="66" charset="0"/>
              </a:rPr>
              <a:t>SOMMAIRE</a:t>
            </a:r>
            <a:r>
              <a:rPr lang="fr-FR" sz="2400" dirty="0"/>
              <a:t> </a:t>
            </a:r>
          </a:p>
        </p:txBody>
      </p:sp>
      <p:sp>
        <p:nvSpPr>
          <p:cNvPr id="3" name="ZoneTexte 2">
            <a:extLst>
              <a:ext uri="{FF2B5EF4-FFF2-40B4-BE49-F238E27FC236}">
                <a16:creationId xmlns:a16="http://schemas.microsoft.com/office/drawing/2014/main" id="{64D6C565-36BB-4D10-9CB3-637CF5D6B48C}"/>
              </a:ext>
            </a:extLst>
          </p:cNvPr>
          <p:cNvSpPr txBox="1"/>
          <p:nvPr/>
        </p:nvSpPr>
        <p:spPr>
          <a:xfrm>
            <a:off x="981075" y="1752600"/>
            <a:ext cx="10487025" cy="4524315"/>
          </a:xfrm>
          <a:prstGeom prst="rect">
            <a:avLst/>
          </a:prstGeom>
          <a:noFill/>
        </p:spPr>
        <p:txBody>
          <a:bodyPr wrap="square" rtlCol="0">
            <a:spAutoFit/>
          </a:bodyPr>
          <a:lstStyle/>
          <a:p>
            <a:pPr marL="285750" indent="-285750">
              <a:buFontTx/>
              <a:buChar char="-"/>
            </a:pPr>
            <a:r>
              <a:rPr lang="fr-FR" sz="2400" dirty="0"/>
              <a:t>Pages 3 – 4 – 5 : </a:t>
            </a:r>
            <a:r>
              <a:rPr lang="fr-FR" sz="2400" b="1" dirty="0"/>
              <a:t>Olympe de Gouges</a:t>
            </a:r>
            <a:r>
              <a:rPr lang="fr-FR" sz="2400" dirty="0"/>
              <a:t>, Extrait des </a:t>
            </a:r>
            <a:r>
              <a:rPr lang="fr-FR" sz="2400" u="sng" dirty="0"/>
              <a:t>Déclarations des droits de la Femme et de la Citoyenne </a:t>
            </a:r>
          </a:p>
          <a:p>
            <a:endParaRPr lang="fr-FR" sz="2400" u="sng" dirty="0"/>
          </a:p>
          <a:p>
            <a:pPr marL="285750" indent="-285750">
              <a:buFontTx/>
              <a:buChar char="-"/>
            </a:pPr>
            <a:r>
              <a:rPr lang="fr-FR" sz="2400" dirty="0"/>
              <a:t>Pages 6 – 7 – 8 : </a:t>
            </a:r>
            <a:r>
              <a:rPr lang="fr-FR" sz="2400" b="1" dirty="0"/>
              <a:t>George Sand</a:t>
            </a:r>
            <a:r>
              <a:rPr lang="fr-FR" sz="2400" dirty="0"/>
              <a:t>, Extrait de </a:t>
            </a:r>
            <a:r>
              <a:rPr lang="fr-FR" sz="2400" u="sng" dirty="0"/>
              <a:t>l’Indiana</a:t>
            </a:r>
          </a:p>
          <a:p>
            <a:endParaRPr lang="fr-FR" sz="2400" u="sng" dirty="0"/>
          </a:p>
          <a:p>
            <a:pPr marL="285750" indent="-285750">
              <a:buFontTx/>
              <a:buChar char="-"/>
            </a:pPr>
            <a:r>
              <a:rPr lang="fr-FR" sz="2400" dirty="0"/>
              <a:t>Pages 9 – 10 – 11 : </a:t>
            </a:r>
            <a:r>
              <a:rPr lang="fr-FR" sz="2400" b="1" dirty="0"/>
              <a:t>Hubertine Auclerct</a:t>
            </a:r>
            <a:r>
              <a:rPr lang="fr-FR" sz="2400" dirty="0"/>
              <a:t>, Article pour les Droits de la Femme</a:t>
            </a:r>
          </a:p>
          <a:p>
            <a:r>
              <a:rPr lang="fr-FR" sz="2400" dirty="0"/>
              <a:t> </a:t>
            </a:r>
          </a:p>
          <a:p>
            <a:pPr marL="285750" indent="-285750">
              <a:buFontTx/>
              <a:buChar char="-"/>
            </a:pPr>
            <a:r>
              <a:rPr lang="fr-FR" sz="2400" dirty="0"/>
              <a:t>Pages 12 – 13 : </a:t>
            </a:r>
            <a:r>
              <a:rPr lang="fr-FR" sz="2400" b="1" dirty="0"/>
              <a:t>Première Femmes au pouvoir </a:t>
            </a:r>
          </a:p>
          <a:p>
            <a:endParaRPr lang="fr-FR" sz="2400" b="1" dirty="0"/>
          </a:p>
          <a:p>
            <a:pPr marL="285750" indent="-285750">
              <a:buFontTx/>
              <a:buChar char="-"/>
            </a:pPr>
            <a:r>
              <a:rPr lang="fr-FR" sz="2400" dirty="0"/>
              <a:t>Pages 14 – 15 – 16 : </a:t>
            </a:r>
            <a:r>
              <a:rPr lang="fr-FR" sz="2400" b="1" dirty="0"/>
              <a:t>Simone de Beauvoir</a:t>
            </a:r>
            <a:r>
              <a:rPr lang="fr-FR" sz="2400" dirty="0"/>
              <a:t>, Extrait du </a:t>
            </a:r>
            <a:r>
              <a:rPr lang="fr-FR" sz="2400" u="sng" dirty="0"/>
              <a:t>Deuxième Sexes </a:t>
            </a:r>
          </a:p>
          <a:p>
            <a:endParaRPr lang="fr-FR" sz="2400" u="sng" dirty="0"/>
          </a:p>
          <a:p>
            <a:pPr marL="285750" indent="-285750">
              <a:buFontTx/>
              <a:buChar char="-"/>
            </a:pPr>
            <a:r>
              <a:rPr lang="fr-FR" sz="2400" dirty="0"/>
              <a:t>Pages 17 – 18 – 19 : </a:t>
            </a:r>
            <a:r>
              <a:rPr lang="fr-FR" sz="2400" b="1" dirty="0"/>
              <a:t>Simone</a:t>
            </a:r>
            <a:r>
              <a:rPr lang="fr-FR" sz="2400" dirty="0"/>
              <a:t> </a:t>
            </a:r>
            <a:r>
              <a:rPr lang="fr-FR" sz="2400" b="1" dirty="0"/>
              <a:t>Veil</a:t>
            </a:r>
            <a:r>
              <a:rPr lang="fr-FR" sz="2400" dirty="0"/>
              <a:t>, Extrait du </a:t>
            </a:r>
            <a:r>
              <a:rPr lang="fr-FR" sz="2400" u="sng" dirty="0"/>
              <a:t>Discours à l’Assemblée Nationale </a:t>
            </a:r>
          </a:p>
        </p:txBody>
      </p:sp>
    </p:spTree>
    <p:extLst>
      <p:ext uri="{BB962C8B-B14F-4D97-AF65-F5344CB8AC3E}">
        <p14:creationId xmlns:p14="http://schemas.microsoft.com/office/powerpoint/2010/main" val="37032454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ZoneTexte 1">
            <a:extLst>
              <a:ext uri="{FF2B5EF4-FFF2-40B4-BE49-F238E27FC236}">
                <a16:creationId xmlns:a16="http://schemas.microsoft.com/office/drawing/2014/main" id="{F87647B5-0F75-4F15-8E21-7A2430215C4C}"/>
              </a:ext>
            </a:extLst>
          </p:cNvPr>
          <p:cNvSpPr txBox="1"/>
          <p:nvPr/>
        </p:nvSpPr>
        <p:spPr>
          <a:xfrm>
            <a:off x="640079" y="2053641"/>
            <a:ext cx="3669161" cy="2760098"/>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400" kern="1200">
                <a:solidFill>
                  <a:srgbClr val="FFFFFF"/>
                </a:solidFill>
                <a:latin typeface="+mj-lt"/>
                <a:ea typeface="+mj-ea"/>
                <a:cs typeface="+mj-cs"/>
              </a:rPr>
              <a:t>SOURCES</a:t>
            </a:r>
          </a:p>
        </p:txBody>
      </p:sp>
      <p:sp>
        <p:nvSpPr>
          <p:cNvPr id="3" name="ZoneTexte 2">
            <a:extLst>
              <a:ext uri="{FF2B5EF4-FFF2-40B4-BE49-F238E27FC236}">
                <a16:creationId xmlns:a16="http://schemas.microsoft.com/office/drawing/2014/main" id="{6CE677C3-A91E-45E2-886D-C8C475214299}"/>
              </a:ext>
            </a:extLst>
          </p:cNvPr>
          <p:cNvSpPr txBox="1"/>
          <p:nvPr/>
        </p:nvSpPr>
        <p:spPr>
          <a:xfrm>
            <a:off x="6090574" y="801866"/>
            <a:ext cx="5306084" cy="5230634"/>
          </a:xfrm>
          <a:prstGeom prst="rect">
            <a:avLst/>
          </a:prstGeom>
        </p:spPr>
        <p:txBody>
          <a:bodyPr vert="horz" lIns="91440" tIns="45720" rIns="91440" bIns="45720" rtlCol="0" anchor="ctr">
            <a:normAutofit/>
          </a:bodyPr>
          <a:lstStyle/>
          <a:p>
            <a:pPr marL="285750" indent="-228600">
              <a:lnSpc>
                <a:spcPct val="90000"/>
              </a:lnSpc>
              <a:spcAft>
                <a:spcPts val="600"/>
              </a:spcAft>
              <a:buFont typeface="Arial" panose="020B0604020202020204" pitchFamily="34" charset="0"/>
              <a:buChar char="•"/>
            </a:pPr>
            <a:r>
              <a:rPr lang="en-US" sz="2400" dirty="0">
                <a:solidFill>
                  <a:schemeClr val="accent1"/>
                </a:solidFill>
                <a:hlinkClick r:id="rId3">
                  <a:extLst>
                    <a:ext uri="{A12FA001-AC4F-418D-AE19-62706E023703}">
                      <ahyp:hlinkClr xmlns:ahyp="http://schemas.microsoft.com/office/drawing/2018/hyperlinkcolor" val="tx"/>
                    </a:ext>
                  </a:extLst>
                </a:hlinkClick>
              </a:rPr>
              <a:t>http://george2etexte.free.fr/</a:t>
            </a:r>
            <a:endParaRPr lang="en-US" sz="2400" dirty="0">
              <a:solidFill>
                <a:schemeClr val="accent1"/>
              </a:solidFill>
            </a:endParaRPr>
          </a:p>
          <a:p>
            <a:pPr indent="-228600">
              <a:lnSpc>
                <a:spcPct val="90000"/>
              </a:lnSpc>
              <a:spcAft>
                <a:spcPts val="600"/>
              </a:spcAft>
              <a:buFont typeface="Arial" panose="020B0604020202020204" pitchFamily="34" charset="0"/>
              <a:buChar char="•"/>
            </a:pPr>
            <a:endParaRPr lang="en-US" sz="2400" dirty="0">
              <a:solidFill>
                <a:schemeClr val="accent1"/>
              </a:solidFill>
            </a:endParaRPr>
          </a:p>
          <a:p>
            <a:pPr marL="285750" indent="-228600">
              <a:lnSpc>
                <a:spcPct val="90000"/>
              </a:lnSpc>
              <a:spcAft>
                <a:spcPts val="600"/>
              </a:spcAft>
              <a:buFont typeface="Arial" panose="020B0604020202020204" pitchFamily="34" charset="0"/>
              <a:buChar char="•"/>
            </a:pPr>
            <a:r>
              <a:rPr lang="en-US" sz="2400" dirty="0">
                <a:solidFill>
                  <a:schemeClr val="accent1"/>
                </a:solidFill>
                <a:hlinkClick r:id="rId4">
                  <a:extLst>
                    <a:ext uri="{A12FA001-AC4F-418D-AE19-62706E023703}">
                      <ahyp:hlinkClr xmlns:ahyp="http://schemas.microsoft.com/office/drawing/2018/hyperlinkcolor" val="tx"/>
                    </a:ext>
                  </a:extLst>
                </a:hlinkClick>
              </a:rPr>
              <a:t>https://gallica.bnf.fr/</a:t>
            </a:r>
            <a:endParaRPr lang="en-US" sz="2400" dirty="0">
              <a:solidFill>
                <a:schemeClr val="accent1"/>
              </a:solidFill>
            </a:endParaRPr>
          </a:p>
          <a:p>
            <a:pPr indent="-228600">
              <a:lnSpc>
                <a:spcPct val="90000"/>
              </a:lnSpc>
              <a:spcAft>
                <a:spcPts val="600"/>
              </a:spcAft>
              <a:buFont typeface="Arial" panose="020B0604020202020204" pitchFamily="34" charset="0"/>
              <a:buChar char="•"/>
            </a:pPr>
            <a:endParaRPr lang="en-US" sz="2400" dirty="0">
              <a:solidFill>
                <a:schemeClr val="accent1"/>
              </a:solidFill>
            </a:endParaRPr>
          </a:p>
          <a:p>
            <a:pPr marL="285750" indent="-228600">
              <a:lnSpc>
                <a:spcPct val="90000"/>
              </a:lnSpc>
              <a:spcAft>
                <a:spcPts val="600"/>
              </a:spcAft>
              <a:buFont typeface="Arial" panose="020B0604020202020204" pitchFamily="34" charset="0"/>
              <a:buChar char="•"/>
            </a:pPr>
            <a:r>
              <a:rPr lang="en-US" sz="2400" dirty="0">
                <a:solidFill>
                  <a:schemeClr val="accent1"/>
                </a:solidFill>
                <a:hlinkClick r:id="rId5">
                  <a:extLst>
                    <a:ext uri="{A12FA001-AC4F-418D-AE19-62706E023703}">
                      <ahyp:hlinkClr xmlns:ahyp="http://schemas.microsoft.com/office/drawing/2018/hyperlinkcolor" val="tx"/>
                    </a:ext>
                  </a:extLst>
                </a:hlinkClick>
              </a:rPr>
              <a:t>https://www.bfmtv.com/</a:t>
            </a:r>
            <a:endParaRPr lang="en-US" sz="2400" dirty="0">
              <a:solidFill>
                <a:schemeClr val="accent1"/>
              </a:solidFill>
            </a:endParaRPr>
          </a:p>
          <a:p>
            <a:pPr indent="-228600">
              <a:lnSpc>
                <a:spcPct val="90000"/>
              </a:lnSpc>
              <a:spcAft>
                <a:spcPts val="600"/>
              </a:spcAft>
              <a:buFont typeface="Arial" panose="020B0604020202020204" pitchFamily="34" charset="0"/>
              <a:buChar char="•"/>
            </a:pPr>
            <a:endParaRPr lang="en-US" sz="2400" dirty="0">
              <a:solidFill>
                <a:srgbClr val="000000"/>
              </a:solidFill>
            </a:endParaRPr>
          </a:p>
          <a:p>
            <a:pPr marL="285750" indent="-228600">
              <a:lnSpc>
                <a:spcPct val="90000"/>
              </a:lnSpc>
              <a:spcAft>
                <a:spcPts val="600"/>
              </a:spcAft>
              <a:buFont typeface="Arial" panose="020B0604020202020204" pitchFamily="34" charset="0"/>
              <a:buChar char="•"/>
            </a:pPr>
            <a:r>
              <a:rPr lang="en-US" sz="2400" u="sng" dirty="0">
                <a:solidFill>
                  <a:schemeClr val="accent1"/>
                </a:solidFill>
              </a:rPr>
              <a:t>Wikipédia </a:t>
            </a:r>
          </a:p>
          <a:p>
            <a:pPr marL="285750" indent="-228600">
              <a:lnSpc>
                <a:spcPct val="90000"/>
              </a:lnSpc>
              <a:spcAft>
                <a:spcPts val="600"/>
              </a:spcAft>
              <a:buFont typeface="Arial" panose="020B0604020202020204" pitchFamily="34" charset="0"/>
              <a:buChar char="•"/>
            </a:pPr>
            <a:endParaRPr lang="en-US" sz="2400" u="sng" dirty="0">
              <a:solidFill>
                <a:schemeClr val="accent1"/>
              </a:solidFill>
            </a:endParaRPr>
          </a:p>
          <a:p>
            <a:pPr marL="285750" indent="-228600">
              <a:lnSpc>
                <a:spcPct val="90000"/>
              </a:lnSpc>
              <a:spcAft>
                <a:spcPts val="600"/>
              </a:spcAft>
              <a:buFont typeface="Arial" panose="020B0604020202020204" pitchFamily="34" charset="0"/>
              <a:buChar char="•"/>
            </a:pPr>
            <a:r>
              <a:rPr lang="en-US" sz="2400" u="sng" dirty="0">
                <a:solidFill>
                  <a:schemeClr val="accent1"/>
                </a:solidFill>
              </a:rPr>
              <a:t>bnf.fr</a:t>
            </a:r>
          </a:p>
        </p:txBody>
      </p:sp>
    </p:spTree>
    <p:extLst>
      <p:ext uri="{BB962C8B-B14F-4D97-AF65-F5344CB8AC3E}">
        <p14:creationId xmlns:p14="http://schemas.microsoft.com/office/powerpoint/2010/main" val="287981063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3" name="Freeform: Shape 72">
            <a:extLst>
              <a:ext uri="{FF2B5EF4-FFF2-40B4-BE49-F238E27FC236}">
                <a16:creationId xmlns:a16="http://schemas.microsoft.com/office/drawing/2014/main" id="{CA815F2C-4E80-4019-8E59-FAD3F7F847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009304" cy="6858000"/>
          </a:xfrm>
          <a:custGeom>
            <a:avLst/>
            <a:gdLst>
              <a:gd name="connsiteX0" fmla="*/ 8239723 w 12009304"/>
              <a:gd name="connsiteY0" fmla="*/ 5083103 h 6858000"/>
              <a:gd name="connsiteX1" fmla="*/ 9505105 w 12009304"/>
              <a:gd name="connsiteY1" fmla="*/ 5083103 h 6858000"/>
              <a:gd name="connsiteX2" fmla="*/ 9564676 w 12009304"/>
              <a:gd name="connsiteY2" fmla="*/ 5091016 h 6858000"/>
              <a:gd name="connsiteX3" fmla="*/ 9605648 w 12009304"/>
              <a:gd name="connsiteY3" fmla="*/ 5108194 h 6858000"/>
              <a:gd name="connsiteX4" fmla="*/ 9580608 w 12009304"/>
              <a:gd name="connsiteY4" fmla="*/ 5151499 h 6858000"/>
              <a:gd name="connsiteX5" fmla="*/ 8693486 w 12009304"/>
              <a:gd name="connsiteY5" fmla="*/ 6685800 h 6858000"/>
              <a:gd name="connsiteX6" fmla="*/ 8595419 w 12009304"/>
              <a:gd name="connsiteY6" fmla="*/ 6814017 h 6858000"/>
              <a:gd name="connsiteX7" fmla="*/ 8545620 w 12009304"/>
              <a:gd name="connsiteY7" fmla="*/ 6858000 h 6858000"/>
              <a:gd name="connsiteX8" fmla="*/ 7612173 w 12009304"/>
              <a:gd name="connsiteY8" fmla="*/ 6858000 h 6858000"/>
              <a:gd name="connsiteX9" fmla="*/ 7591825 w 12009304"/>
              <a:gd name="connsiteY9" fmla="*/ 6822959 h 6858000"/>
              <a:gd name="connsiteX10" fmla="*/ 7411622 w 12009304"/>
              <a:gd name="connsiteY10" fmla="*/ 6512633 h 6858000"/>
              <a:gd name="connsiteX11" fmla="*/ 7411622 w 12009304"/>
              <a:gd name="connsiteY11" fmla="*/ 6289354 h 6858000"/>
              <a:gd name="connsiteX12" fmla="*/ 8045680 w 12009304"/>
              <a:gd name="connsiteY12" fmla="*/ 5197465 h 6858000"/>
              <a:gd name="connsiteX13" fmla="*/ 8239723 w 12009304"/>
              <a:gd name="connsiteY13" fmla="*/ 5083103 h 6858000"/>
              <a:gd name="connsiteX14" fmla="*/ 10622296 w 12009304"/>
              <a:gd name="connsiteY14" fmla="*/ 1326563 h 6858000"/>
              <a:gd name="connsiteX15" fmla="*/ 11448522 w 12009304"/>
              <a:gd name="connsiteY15" fmla="*/ 1326563 h 6858000"/>
              <a:gd name="connsiteX16" fmla="*/ 11577006 w 12009304"/>
              <a:gd name="connsiteY16" fmla="*/ 1401233 h 6858000"/>
              <a:gd name="connsiteX17" fmla="*/ 11989228 w 12009304"/>
              <a:gd name="connsiteY17" fmla="*/ 2114179 h 6858000"/>
              <a:gd name="connsiteX18" fmla="*/ 11989228 w 12009304"/>
              <a:gd name="connsiteY18" fmla="*/ 2259969 h 6858000"/>
              <a:gd name="connsiteX19" fmla="*/ 11577006 w 12009304"/>
              <a:gd name="connsiteY19" fmla="*/ 2972914 h 6858000"/>
              <a:gd name="connsiteX20" fmla="*/ 11448522 w 12009304"/>
              <a:gd name="connsiteY20" fmla="*/ 3047587 h 6858000"/>
              <a:gd name="connsiteX21" fmla="*/ 10622296 w 12009304"/>
              <a:gd name="connsiteY21" fmla="*/ 3047587 h 6858000"/>
              <a:gd name="connsiteX22" fmla="*/ 10495594 w 12009304"/>
              <a:gd name="connsiteY22" fmla="*/ 2972914 h 6858000"/>
              <a:gd name="connsiteX23" fmla="*/ 10081589 w 12009304"/>
              <a:gd name="connsiteY23" fmla="*/ 2259969 h 6858000"/>
              <a:gd name="connsiteX24" fmla="*/ 10081589 w 12009304"/>
              <a:gd name="connsiteY24" fmla="*/ 2114179 h 6858000"/>
              <a:gd name="connsiteX25" fmla="*/ 10495594 w 12009304"/>
              <a:gd name="connsiteY25" fmla="*/ 1401233 h 6858000"/>
              <a:gd name="connsiteX26" fmla="*/ 10622296 w 12009304"/>
              <a:gd name="connsiteY26" fmla="*/ 1326563 h 6858000"/>
              <a:gd name="connsiteX27" fmla="*/ 0 w 12009304"/>
              <a:gd name="connsiteY27" fmla="*/ 0 h 6858000"/>
              <a:gd name="connsiteX28" fmla="*/ 4457990 w 12009304"/>
              <a:gd name="connsiteY28" fmla="*/ 0 h 6858000"/>
              <a:gd name="connsiteX29" fmla="*/ 5902610 w 12009304"/>
              <a:gd name="connsiteY29" fmla="*/ 0 h 6858000"/>
              <a:gd name="connsiteX30" fmla="*/ 8476869 w 12009304"/>
              <a:gd name="connsiteY30" fmla="*/ 0 h 6858000"/>
              <a:gd name="connsiteX31" fmla="*/ 8535933 w 12009304"/>
              <a:gd name="connsiteY31" fmla="*/ 39849 h 6858000"/>
              <a:gd name="connsiteX32" fmla="*/ 8693486 w 12009304"/>
              <a:gd name="connsiteY32" fmla="*/ 220603 h 6858000"/>
              <a:gd name="connsiteX33" fmla="*/ 10389180 w 12009304"/>
              <a:gd name="connsiteY33" fmla="*/ 3153347 h 6858000"/>
              <a:gd name="connsiteX34" fmla="*/ 10389180 w 12009304"/>
              <a:gd name="connsiteY34" fmla="*/ 3753061 h 6858000"/>
              <a:gd name="connsiteX35" fmla="*/ 9759557 w 12009304"/>
              <a:gd name="connsiteY35" fmla="*/ 4842009 h 6858000"/>
              <a:gd name="connsiteX36" fmla="*/ 9706493 w 12009304"/>
              <a:gd name="connsiteY36" fmla="*/ 4933778 h 6858000"/>
              <a:gd name="connsiteX37" fmla="*/ 9708360 w 12009304"/>
              <a:gd name="connsiteY37" fmla="*/ 4934561 h 6858000"/>
              <a:gd name="connsiteX38" fmla="*/ 9802002 w 12009304"/>
              <a:gd name="connsiteY38" fmla="*/ 5029008 h 6858000"/>
              <a:gd name="connsiteX39" fmla="*/ 10514131 w 12009304"/>
              <a:gd name="connsiteY39" fmla="*/ 6260653 h 6858000"/>
              <a:gd name="connsiteX40" fmla="*/ 10514131 w 12009304"/>
              <a:gd name="connsiteY40" fmla="*/ 6512512 h 6858000"/>
              <a:gd name="connsiteX41" fmla="*/ 10340271 w 12009304"/>
              <a:gd name="connsiteY41" fmla="*/ 6813206 h 6858000"/>
              <a:gd name="connsiteX42" fmla="*/ 10314372 w 12009304"/>
              <a:gd name="connsiteY42" fmla="*/ 6858000 h 6858000"/>
              <a:gd name="connsiteX43" fmla="*/ 10119136 w 12009304"/>
              <a:gd name="connsiteY43" fmla="*/ 6858000 h 6858000"/>
              <a:gd name="connsiteX44" fmla="*/ 10122008 w 12009304"/>
              <a:gd name="connsiteY44" fmla="*/ 6853033 h 6858000"/>
              <a:gd name="connsiteX45" fmla="*/ 10327158 w 12009304"/>
              <a:gd name="connsiteY45" fmla="*/ 6498223 h 6858000"/>
              <a:gd name="connsiteX46" fmla="*/ 10327158 w 12009304"/>
              <a:gd name="connsiteY46" fmla="*/ 6274942 h 6858000"/>
              <a:gd name="connsiteX47" fmla="*/ 9695832 w 12009304"/>
              <a:gd name="connsiteY47" fmla="*/ 5183053 h 6858000"/>
              <a:gd name="connsiteX48" fmla="*/ 9612819 w 12009304"/>
              <a:gd name="connsiteY48" fmla="*/ 5099323 h 6858000"/>
              <a:gd name="connsiteX49" fmla="*/ 9603213 w 12009304"/>
              <a:gd name="connsiteY49" fmla="*/ 5095298 h 6858000"/>
              <a:gd name="connsiteX50" fmla="*/ 9654707 w 12009304"/>
              <a:gd name="connsiteY50" fmla="*/ 5006238 h 6858000"/>
              <a:gd name="connsiteX51" fmla="*/ 9693004 w 12009304"/>
              <a:gd name="connsiteY51" fmla="*/ 4940002 h 6858000"/>
              <a:gd name="connsiteX52" fmla="*/ 9653283 w 12009304"/>
              <a:gd name="connsiteY52" fmla="*/ 4923348 h 6858000"/>
              <a:gd name="connsiteX53" fmla="*/ 9586087 w 12009304"/>
              <a:gd name="connsiteY53" fmla="*/ 4914420 h 6858000"/>
              <a:gd name="connsiteX54" fmla="*/ 8158743 w 12009304"/>
              <a:gd name="connsiteY54" fmla="*/ 4914420 h 6858000"/>
              <a:gd name="connsiteX55" fmla="*/ 7939863 w 12009304"/>
              <a:gd name="connsiteY55" fmla="*/ 5043420 h 6858000"/>
              <a:gd name="connsiteX56" fmla="*/ 7224650 w 12009304"/>
              <a:gd name="connsiteY56" fmla="*/ 6275065 h 6858000"/>
              <a:gd name="connsiteX57" fmla="*/ 7224650 w 12009304"/>
              <a:gd name="connsiteY57" fmla="*/ 6526922 h 6858000"/>
              <a:gd name="connsiteX58" fmla="*/ 7350544 w 12009304"/>
              <a:gd name="connsiteY58" fmla="*/ 6743723 h 6858000"/>
              <a:gd name="connsiteX59" fmla="*/ 7416905 w 12009304"/>
              <a:gd name="connsiteY59" fmla="*/ 6858000 h 6858000"/>
              <a:gd name="connsiteX60" fmla="*/ 5902610 w 12009304"/>
              <a:gd name="connsiteY60" fmla="*/ 6858000 h 6858000"/>
              <a:gd name="connsiteX61" fmla="*/ 4389357 w 12009304"/>
              <a:gd name="connsiteY61" fmla="*/ 6858000 h 6858000"/>
              <a:gd name="connsiteX62" fmla="*/ 0 w 12009304"/>
              <a:gd name="connsiteY6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009304" h="6858000">
                <a:moveTo>
                  <a:pt x="8239723" y="5083103"/>
                </a:moveTo>
                <a:cubicBezTo>
                  <a:pt x="8239723" y="5083103"/>
                  <a:pt x="8239723" y="5083103"/>
                  <a:pt x="9505105" y="5083103"/>
                </a:cubicBezTo>
                <a:cubicBezTo>
                  <a:pt x="9525601" y="5083103"/>
                  <a:pt x="9545588" y="5085825"/>
                  <a:pt x="9564676" y="5091016"/>
                </a:cubicBezTo>
                <a:lnTo>
                  <a:pt x="9605648" y="5108194"/>
                </a:lnTo>
                <a:lnTo>
                  <a:pt x="9580608" y="5151499"/>
                </a:lnTo>
                <a:cubicBezTo>
                  <a:pt x="9354208" y="5543062"/>
                  <a:pt x="9064418" y="6044264"/>
                  <a:pt x="8693486" y="6685800"/>
                </a:cubicBezTo>
                <a:cubicBezTo>
                  <a:pt x="8665958" y="6733339"/>
                  <a:pt x="8632925" y="6776306"/>
                  <a:pt x="8595419" y="6814017"/>
                </a:cubicBezTo>
                <a:lnTo>
                  <a:pt x="8545620" y="6858000"/>
                </a:lnTo>
                <a:lnTo>
                  <a:pt x="7612173" y="6858000"/>
                </a:lnTo>
                <a:lnTo>
                  <a:pt x="7591825" y="6822959"/>
                </a:lnTo>
                <a:cubicBezTo>
                  <a:pt x="7538315" y="6730809"/>
                  <a:pt x="7478495" y="6627794"/>
                  <a:pt x="7411622" y="6512633"/>
                </a:cubicBezTo>
                <a:cubicBezTo>
                  <a:pt x="7370628" y="6444560"/>
                  <a:pt x="7370628" y="6357427"/>
                  <a:pt x="7411622" y="6289354"/>
                </a:cubicBezTo>
                <a:cubicBezTo>
                  <a:pt x="7411622" y="6289354"/>
                  <a:pt x="7411622" y="6289354"/>
                  <a:pt x="8045680" y="5197465"/>
                </a:cubicBezTo>
                <a:cubicBezTo>
                  <a:pt x="8083943" y="5126669"/>
                  <a:pt x="8160465" y="5083103"/>
                  <a:pt x="8239723" y="5083103"/>
                </a:cubicBezTo>
                <a:close/>
                <a:moveTo>
                  <a:pt x="10622296" y="1326563"/>
                </a:moveTo>
                <a:cubicBezTo>
                  <a:pt x="10622296" y="1326563"/>
                  <a:pt x="10622296" y="1326563"/>
                  <a:pt x="11448522" y="1326563"/>
                </a:cubicBezTo>
                <a:cubicBezTo>
                  <a:pt x="11502058" y="1326563"/>
                  <a:pt x="11550238" y="1355009"/>
                  <a:pt x="11577006" y="1401233"/>
                </a:cubicBezTo>
                <a:cubicBezTo>
                  <a:pt x="11577006" y="1401233"/>
                  <a:pt x="11577006" y="1401233"/>
                  <a:pt x="11989228" y="2114179"/>
                </a:cubicBezTo>
                <a:cubicBezTo>
                  <a:pt x="12015996" y="2158629"/>
                  <a:pt x="12015996" y="2215522"/>
                  <a:pt x="11989228" y="2259969"/>
                </a:cubicBezTo>
                <a:cubicBezTo>
                  <a:pt x="11989228" y="2259969"/>
                  <a:pt x="11989228" y="2259969"/>
                  <a:pt x="11577006" y="2972914"/>
                </a:cubicBezTo>
                <a:cubicBezTo>
                  <a:pt x="11550238" y="3019141"/>
                  <a:pt x="11502058" y="3047587"/>
                  <a:pt x="11448522" y="3047587"/>
                </a:cubicBezTo>
                <a:cubicBezTo>
                  <a:pt x="11448522" y="3047587"/>
                  <a:pt x="11448522" y="3047587"/>
                  <a:pt x="10622296" y="3047587"/>
                </a:cubicBezTo>
                <a:cubicBezTo>
                  <a:pt x="10570544" y="3047587"/>
                  <a:pt x="10520578" y="3019141"/>
                  <a:pt x="10495594" y="2972914"/>
                </a:cubicBezTo>
                <a:cubicBezTo>
                  <a:pt x="10495594" y="2972914"/>
                  <a:pt x="10495594" y="2972914"/>
                  <a:pt x="10081589" y="2259969"/>
                </a:cubicBezTo>
                <a:cubicBezTo>
                  <a:pt x="10054821" y="2215522"/>
                  <a:pt x="10054821" y="2158629"/>
                  <a:pt x="10081589" y="2114179"/>
                </a:cubicBezTo>
                <a:cubicBezTo>
                  <a:pt x="10081589" y="2114179"/>
                  <a:pt x="10081589" y="2114179"/>
                  <a:pt x="10495594" y="1401233"/>
                </a:cubicBezTo>
                <a:cubicBezTo>
                  <a:pt x="10520578" y="1355009"/>
                  <a:pt x="10570544" y="1326563"/>
                  <a:pt x="10622296" y="1326563"/>
                </a:cubicBezTo>
                <a:close/>
                <a:moveTo>
                  <a:pt x="0" y="0"/>
                </a:moveTo>
                <a:lnTo>
                  <a:pt x="4457990" y="0"/>
                </a:lnTo>
                <a:lnTo>
                  <a:pt x="5902610" y="0"/>
                </a:lnTo>
                <a:lnTo>
                  <a:pt x="8476869" y="0"/>
                </a:lnTo>
                <a:lnTo>
                  <a:pt x="8535933" y="39849"/>
                </a:lnTo>
                <a:cubicBezTo>
                  <a:pt x="8598516" y="88273"/>
                  <a:pt x="8652195" y="149296"/>
                  <a:pt x="8693486" y="220603"/>
                </a:cubicBezTo>
                <a:cubicBezTo>
                  <a:pt x="8693486" y="220603"/>
                  <a:pt x="8693486" y="220603"/>
                  <a:pt x="10389180" y="3153347"/>
                </a:cubicBezTo>
                <a:cubicBezTo>
                  <a:pt x="10499291" y="3336185"/>
                  <a:pt x="10499291" y="3570221"/>
                  <a:pt x="10389180" y="3753061"/>
                </a:cubicBezTo>
                <a:cubicBezTo>
                  <a:pt x="10389180" y="3753061"/>
                  <a:pt x="10389180" y="3753061"/>
                  <a:pt x="9759557" y="4842009"/>
                </a:cubicBezTo>
                <a:lnTo>
                  <a:pt x="9706493" y="4933778"/>
                </a:lnTo>
                <a:lnTo>
                  <a:pt x="9708360" y="4934561"/>
                </a:lnTo>
                <a:cubicBezTo>
                  <a:pt x="9746510" y="4956830"/>
                  <a:pt x="9778880" y="4989078"/>
                  <a:pt x="9802002" y="5029008"/>
                </a:cubicBezTo>
                <a:cubicBezTo>
                  <a:pt x="9802002" y="5029008"/>
                  <a:pt x="9802002" y="5029008"/>
                  <a:pt x="10514131" y="6260653"/>
                </a:cubicBezTo>
                <a:cubicBezTo>
                  <a:pt x="10560376" y="6337439"/>
                  <a:pt x="10560376" y="6435725"/>
                  <a:pt x="10514131" y="6512512"/>
                </a:cubicBezTo>
                <a:cubicBezTo>
                  <a:pt x="10514131" y="6512512"/>
                  <a:pt x="10514131" y="6512512"/>
                  <a:pt x="10340271" y="6813206"/>
                </a:cubicBezTo>
                <a:lnTo>
                  <a:pt x="10314372" y="6858000"/>
                </a:lnTo>
                <a:lnTo>
                  <a:pt x="10119136" y="6858000"/>
                </a:lnTo>
                <a:lnTo>
                  <a:pt x="10122008" y="6853033"/>
                </a:lnTo>
                <a:cubicBezTo>
                  <a:pt x="10327158" y="6498223"/>
                  <a:pt x="10327158" y="6498223"/>
                  <a:pt x="10327158" y="6498223"/>
                </a:cubicBezTo>
                <a:cubicBezTo>
                  <a:pt x="10368154" y="6430148"/>
                  <a:pt x="10368154" y="6343015"/>
                  <a:pt x="10327158" y="6274942"/>
                </a:cubicBezTo>
                <a:cubicBezTo>
                  <a:pt x="9695832" y="5183053"/>
                  <a:pt x="9695832" y="5183053"/>
                  <a:pt x="9695832" y="5183053"/>
                </a:cubicBezTo>
                <a:cubicBezTo>
                  <a:pt x="9675334" y="5147654"/>
                  <a:pt x="9646640" y="5119063"/>
                  <a:pt x="9612819" y="5099323"/>
                </a:cubicBezTo>
                <a:lnTo>
                  <a:pt x="9603213" y="5095298"/>
                </a:lnTo>
                <a:lnTo>
                  <a:pt x="9654707" y="5006238"/>
                </a:lnTo>
                <a:lnTo>
                  <a:pt x="9693004" y="4940002"/>
                </a:lnTo>
                <a:lnTo>
                  <a:pt x="9653283" y="4923348"/>
                </a:lnTo>
                <a:cubicBezTo>
                  <a:pt x="9631750" y="4917491"/>
                  <a:pt x="9609208" y="4914420"/>
                  <a:pt x="9586087" y="4914420"/>
                </a:cubicBezTo>
                <a:cubicBezTo>
                  <a:pt x="8158743" y="4914420"/>
                  <a:pt x="8158743" y="4914420"/>
                  <a:pt x="8158743" y="4914420"/>
                </a:cubicBezTo>
                <a:cubicBezTo>
                  <a:pt x="8069341" y="4914420"/>
                  <a:pt x="7983024" y="4963563"/>
                  <a:pt x="7939863" y="5043420"/>
                </a:cubicBezTo>
                <a:cubicBezTo>
                  <a:pt x="7224650" y="6275065"/>
                  <a:pt x="7224650" y="6275065"/>
                  <a:pt x="7224650" y="6275065"/>
                </a:cubicBezTo>
                <a:cubicBezTo>
                  <a:pt x="7178407" y="6351849"/>
                  <a:pt x="7178407" y="6450135"/>
                  <a:pt x="7224650" y="6526922"/>
                </a:cubicBezTo>
                <a:cubicBezTo>
                  <a:pt x="7269350" y="6603900"/>
                  <a:pt x="7311257" y="6676067"/>
                  <a:pt x="7350544" y="6743723"/>
                </a:cubicBezTo>
                <a:lnTo>
                  <a:pt x="7416905" y="6858000"/>
                </a:lnTo>
                <a:lnTo>
                  <a:pt x="5902610" y="6858000"/>
                </a:lnTo>
                <a:lnTo>
                  <a:pt x="4389357" y="6858000"/>
                </a:lnTo>
                <a:lnTo>
                  <a:pt x="0" y="6858000"/>
                </a:ln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052" name="Picture 4" descr="Olympe de Gouges — Wikipédia">
            <a:extLst>
              <a:ext uri="{FF2B5EF4-FFF2-40B4-BE49-F238E27FC236}">
                <a16:creationId xmlns:a16="http://schemas.microsoft.com/office/drawing/2014/main" id="{C8897F86-95C3-4D87-96D9-BF53C47234F9}"/>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248461" y="965201"/>
            <a:ext cx="4002927" cy="4911568"/>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a:extLst>
              <a:ext uri="{FF2B5EF4-FFF2-40B4-BE49-F238E27FC236}">
                <a16:creationId xmlns:a16="http://schemas.microsoft.com/office/drawing/2014/main" id="{9A2D4ADF-AEF4-4C49-9F48-912CD6BA62C5}"/>
              </a:ext>
            </a:extLst>
          </p:cNvPr>
          <p:cNvSpPr txBox="1"/>
          <p:nvPr/>
        </p:nvSpPr>
        <p:spPr>
          <a:xfrm>
            <a:off x="7312901" y="1528159"/>
            <a:ext cx="3457903" cy="3785652"/>
          </a:xfrm>
          <a:prstGeom prst="rect">
            <a:avLst/>
          </a:prstGeom>
          <a:noFill/>
        </p:spPr>
        <p:txBody>
          <a:bodyPr wrap="square" rtlCol="0">
            <a:spAutoFit/>
          </a:bodyPr>
          <a:lstStyle/>
          <a:p>
            <a:pPr algn="ctr"/>
            <a:r>
              <a:rPr lang="fr-FR" sz="2400" dirty="0">
                <a:solidFill>
                  <a:srgbClr val="7030A0"/>
                </a:solidFill>
              </a:rPr>
              <a:t>Marie Gouze</a:t>
            </a:r>
          </a:p>
          <a:p>
            <a:pPr algn="ctr"/>
            <a:endParaRPr lang="fr-FR" sz="2400" dirty="0">
              <a:solidFill>
                <a:srgbClr val="7030A0"/>
              </a:solidFill>
            </a:endParaRPr>
          </a:p>
          <a:p>
            <a:pPr algn="ctr"/>
            <a:r>
              <a:rPr lang="fr-FR" sz="2400" dirty="0">
                <a:solidFill>
                  <a:srgbClr val="7030A0"/>
                </a:solidFill>
              </a:rPr>
              <a:t>Olympe de Gouges</a:t>
            </a:r>
          </a:p>
          <a:p>
            <a:pPr algn="ctr"/>
            <a:endParaRPr lang="fr-FR" sz="2400" dirty="0">
              <a:solidFill>
                <a:srgbClr val="7030A0"/>
              </a:solidFill>
            </a:endParaRPr>
          </a:p>
          <a:p>
            <a:pPr algn="ctr"/>
            <a:endParaRPr lang="fr-FR" sz="2400" dirty="0">
              <a:solidFill>
                <a:srgbClr val="7030A0"/>
              </a:solidFill>
            </a:endParaRPr>
          </a:p>
          <a:p>
            <a:pPr algn="ctr"/>
            <a:endParaRPr lang="fr-FR" sz="2400" dirty="0">
              <a:solidFill>
                <a:srgbClr val="7030A0"/>
              </a:solidFill>
            </a:endParaRPr>
          </a:p>
          <a:p>
            <a:pPr algn="ctr"/>
            <a:r>
              <a:rPr lang="fr-FR" sz="2400" dirty="0">
                <a:solidFill>
                  <a:srgbClr val="7030A0"/>
                </a:solidFill>
              </a:rPr>
              <a:t>7 Mai 1748 à Montauban</a:t>
            </a:r>
          </a:p>
          <a:p>
            <a:pPr algn="ctr"/>
            <a:endParaRPr lang="fr-FR" sz="2400" dirty="0">
              <a:solidFill>
                <a:srgbClr val="7030A0"/>
              </a:solidFill>
            </a:endParaRPr>
          </a:p>
          <a:p>
            <a:pPr algn="ctr"/>
            <a:r>
              <a:rPr lang="fr-FR" sz="2400" dirty="0">
                <a:solidFill>
                  <a:srgbClr val="7030A0"/>
                </a:solidFill>
              </a:rPr>
              <a:t>3 Novembre 1793</a:t>
            </a:r>
          </a:p>
          <a:p>
            <a:r>
              <a:rPr lang="fr-FR" sz="2400" dirty="0">
                <a:solidFill>
                  <a:srgbClr val="7030A0"/>
                </a:solidFill>
              </a:rPr>
              <a:t> </a:t>
            </a:r>
          </a:p>
        </p:txBody>
      </p:sp>
    </p:spTree>
    <p:extLst>
      <p:ext uri="{BB962C8B-B14F-4D97-AF65-F5344CB8AC3E}">
        <p14:creationId xmlns:p14="http://schemas.microsoft.com/office/powerpoint/2010/main" val="22148848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CD64EDB9-378C-4147-BC46-8AE2D7E326E2}"/>
              </a:ext>
            </a:extLst>
          </p:cNvPr>
          <p:cNvSpPr txBox="1"/>
          <p:nvPr/>
        </p:nvSpPr>
        <p:spPr>
          <a:xfrm>
            <a:off x="701227" y="768545"/>
            <a:ext cx="10899872" cy="4524315"/>
          </a:xfrm>
          <a:prstGeom prst="rect">
            <a:avLst/>
          </a:prstGeom>
          <a:noFill/>
        </p:spPr>
        <p:txBody>
          <a:bodyPr wrap="square" rtlCol="0">
            <a:spAutoFit/>
          </a:bodyPr>
          <a:lstStyle/>
          <a:p>
            <a:r>
              <a:rPr lang="fr-FR" b="1" dirty="0"/>
              <a:t>« Article premier. </a:t>
            </a:r>
            <a:r>
              <a:rPr lang="fr-FR" dirty="0"/>
              <a:t>La Femme naît libre et demeure égale à l'homme en droits. Les distinctions sociales ne peuvent être fondées que sur l'utilité commune. »</a:t>
            </a:r>
          </a:p>
          <a:p>
            <a:endParaRPr lang="fr-FR" dirty="0"/>
          </a:p>
          <a:p>
            <a:r>
              <a:rPr lang="fr-FR" b="1" dirty="0"/>
              <a:t>« Article 4.</a:t>
            </a:r>
            <a:r>
              <a:rPr lang="fr-FR" dirty="0"/>
              <a:t> La liberté et la justice consistent à rendre tout ce qui appartient à autrui ; ainsi l'exercice des droits naturels de la femme n'a de bornes que la tyrannie perpétuelle que l'homme lui oppose ; ces bornes doivent être réformées par les lois de la nature et de la raison. »</a:t>
            </a:r>
          </a:p>
          <a:p>
            <a:endParaRPr lang="fr-FR" dirty="0"/>
          </a:p>
          <a:p>
            <a:r>
              <a:rPr lang="fr-FR" b="1" dirty="0"/>
              <a:t>« Article 10.</a:t>
            </a:r>
            <a:r>
              <a:rPr lang="fr-FR" dirty="0"/>
              <a:t> Nul ne doit être inquiété pour ses opinions mêmes fondamentales, la femme a le droit de monter sur l'échafaud ; elle doit avoir également celui de monter à la Tribune ; pourvu que ses manifestations ne troublent pas l'ordre public établi par la loi. »</a:t>
            </a:r>
            <a:br>
              <a:rPr lang="fr-FR" dirty="0"/>
            </a:br>
            <a:r>
              <a:rPr lang="fr-FR" dirty="0"/>
              <a:t> </a:t>
            </a:r>
            <a:br>
              <a:rPr lang="fr-FR" dirty="0"/>
            </a:br>
            <a:r>
              <a:rPr lang="fr-FR" dirty="0"/>
              <a:t>« </a:t>
            </a:r>
            <a:r>
              <a:rPr lang="fr-FR" b="1" dirty="0"/>
              <a:t>Article 11.</a:t>
            </a:r>
            <a:r>
              <a:rPr lang="fr-FR" dirty="0"/>
              <a:t> La libre communication des pensées et des opinions est un des droits les plus précieux de la femme, puisque cette liberté assure la légitimité des pères envers les enfants. Toute Citoyenne peut donc dire librement, je suis mère d'un enfant qui vous appartient, sans qu'un préjugé barbare la force à dissimuler la vérité ; sauf à répondre de l'abus de cette liberté dans les cas déterminés par la Loi. »</a:t>
            </a:r>
            <a:br>
              <a:rPr lang="fr-FR" dirty="0"/>
            </a:br>
            <a:r>
              <a:rPr lang="fr-FR" dirty="0"/>
              <a:t> </a:t>
            </a:r>
          </a:p>
        </p:txBody>
      </p:sp>
      <p:sp>
        <p:nvSpPr>
          <p:cNvPr id="7" name="ZoneTexte 6">
            <a:extLst>
              <a:ext uri="{FF2B5EF4-FFF2-40B4-BE49-F238E27FC236}">
                <a16:creationId xmlns:a16="http://schemas.microsoft.com/office/drawing/2014/main" id="{485BD149-2BB2-4F9D-84F1-9C269F7858AC}"/>
              </a:ext>
            </a:extLst>
          </p:cNvPr>
          <p:cNvSpPr txBox="1"/>
          <p:nvPr/>
        </p:nvSpPr>
        <p:spPr>
          <a:xfrm>
            <a:off x="841471" y="5614988"/>
            <a:ext cx="10950361" cy="707886"/>
          </a:xfrm>
          <a:prstGeom prst="rect">
            <a:avLst/>
          </a:prstGeom>
          <a:noFill/>
        </p:spPr>
        <p:txBody>
          <a:bodyPr wrap="square" rtlCol="0">
            <a:spAutoFit/>
          </a:bodyPr>
          <a:lstStyle/>
          <a:p>
            <a:pPr algn="ctr"/>
            <a:r>
              <a:rPr lang="fr-FR" sz="2000" i="1" dirty="0">
                <a:effectLst/>
                <a:latin typeface="Calibri" panose="020F0502020204030204" pitchFamily="34" charset="0"/>
                <a:ea typeface="Calibri" panose="020F0502020204030204" pitchFamily="34" charset="0"/>
                <a:cs typeface="Times New Roman" panose="02020603050405020304" pitchFamily="18" charset="0"/>
              </a:rPr>
              <a:t>« l’ignorance, l’oubli ou le mépris des droits de la femme sont les seules causes de malheurs publics et de la corruption des gouvernements. »</a:t>
            </a:r>
            <a:endParaRPr lang="fr-FR" sz="2000" i="1" dirty="0"/>
          </a:p>
        </p:txBody>
      </p:sp>
    </p:spTree>
    <p:extLst>
      <p:ext uri="{BB962C8B-B14F-4D97-AF65-F5344CB8AC3E}">
        <p14:creationId xmlns:p14="http://schemas.microsoft.com/office/powerpoint/2010/main" val="100116067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3" name="Freeform 6">
            <a:extLst>
              <a:ext uri="{FF2B5EF4-FFF2-40B4-BE49-F238E27FC236}">
                <a16:creationId xmlns:a16="http://schemas.microsoft.com/office/drawing/2014/main" id="{69D184B2-2226-4E31-BCCB-4443307674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118533" y="918266"/>
            <a:ext cx="706127" cy="5863534"/>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Freeform 7">
            <a:extLst>
              <a:ext uri="{FF2B5EF4-FFF2-40B4-BE49-F238E27FC236}">
                <a16:creationId xmlns:a16="http://schemas.microsoft.com/office/drawing/2014/main" id="{1AC4D4E3-486A-464A-8EC8-D448810972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117879" y="643467"/>
            <a:ext cx="420307" cy="5668919"/>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Rectangle 76">
            <a:extLst>
              <a:ext uri="{FF2B5EF4-FFF2-40B4-BE49-F238E27FC236}">
                <a16:creationId xmlns:a16="http://schemas.microsoft.com/office/drawing/2014/main" id="{864DE13E-58EB-4475-B79C-0D4FC65123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38387" y="643467"/>
            <a:ext cx="10933503" cy="5391944"/>
          </a:xfrm>
          <a:prstGeom prst="rect">
            <a:avLst/>
          </a:prstGeom>
          <a:solidFill>
            <a:srgbClr val="FFFFFF"/>
          </a:solidFill>
          <a:ln w="12700">
            <a:solidFill>
              <a:schemeClr val="accent1"/>
            </a:solidFill>
            <a:miter lim="800000"/>
          </a:ln>
        </p:spPr>
        <p:txBody>
          <a:bodyPr vert="horz" wrap="square" lIns="91440" tIns="45720" rIns="91440" bIns="45720" numCol="1" anchor="t" anchorCtr="0" compatLnSpc="1">
            <a:prstTxWarp prst="textNoShape">
              <a:avLst/>
            </a:prstTxWarp>
          </a:bodyPr>
          <a:lstStyle/>
          <a:p>
            <a:endParaRPr lang="en-US"/>
          </a:p>
        </p:txBody>
      </p:sp>
      <p:pic>
        <p:nvPicPr>
          <p:cNvPr id="7170" name="Picture 2">
            <a:extLst>
              <a:ext uri="{FF2B5EF4-FFF2-40B4-BE49-F238E27FC236}">
                <a16:creationId xmlns:a16="http://schemas.microsoft.com/office/drawing/2014/main" id="{84382B16-EC5C-4044-ADA7-16D1F6D81D4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324" t="3371" r="5910" b="7739"/>
          <a:stretch/>
        </p:blipFill>
        <p:spPr bwMode="auto">
          <a:xfrm>
            <a:off x="2049085" y="918267"/>
            <a:ext cx="3118382" cy="4914952"/>
          </a:xfrm>
          <a:prstGeom prst="rect">
            <a:avLst/>
          </a:prstGeom>
          <a:noFill/>
          <a:extLst>
            <a:ext uri="{909E8E84-426E-40DD-AFC4-6F175D3DCCD1}">
              <a14:hiddenFill xmlns:a14="http://schemas.microsoft.com/office/drawing/2010/main">
                <a:solidFill>
                  <a:srgbClr val="FFFFFF"/>
                </a:solidFill>
              </a14:hiddenFill>
            </a:ext>
          </a:extLst>
        </p:spPr>
      </p:pic>
      <p:cxnSp>
        <p:nvCxnSpPr>
          <p:cNvPr id="79" name="Straight Connector 78">
            <a:extLst>
              <a:ext uri="{FF2B5EF4-FFF2-40B4-BE49-F238E27FC236}">
                <a16:creationId xmlns:a16="http://schemas.microsoft.com/office/drawing/2014/main" id="{02E9B2EE-76CA-47F3-9977-3F2FCB7FD25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96000" y="1739239"/>
            <a:ext cx="0" cy="320040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172" name="Picture 4">
            <a:extLst>
              <a:ext uri="{FF2B5EF4-FFF2-40B4-BE49-F238E27FC236}">
                <a16:creationId xmlns:a16="http://schemas.microsoft.com/office/drawing/2014/main" id="{5AC9DE95-2B03-4471-BD7F-576E94FD8C6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741" t="3678" r="7321" b="5901"/>
          <a:stretch/>
        </p:blipFill>
        <p:spPr bwMode="auto">
          <a:xfrm>
            <a:off x="7162413" y="822589"/>
            <a:ext cx="3203718" cy="50106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54861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CA815F2C-4E80-4019-8E59-FAD3F7F847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009304" cy="6858000"/>
          </a:xfrm>
          <a:custGeom>
            <a:avLst/>
            <a:gdLst>
              <a:gd name="connsiteX0" fmla="*/ 8239723 w 12009304"/>
              <a:gd name="connsiteY0" fmla="*/ 5083103 h 6858000"/>
              <a:gd name="connsiteX1" fmla="*/ 9505105 w 12009304"/>
              <a:gd name="connsiteY1" fmla="*/ 5083103 h 6858000"/>
              <a:gd name="connsiteX2" fmla="*/ 9564676 w 12009304"/>
              <a:gd name="connsiteY2" fmla="*/ 5091016 h 6858000"/>
              <a:gd name="connsiteX3" fmla="*/ 9605648 w 12009304"/>
              <a:gd name="connsiteY3" fmla="*/ 5108194 h 6858000"/>
              <a:gd name="connsiteX4" fmla="*/ 9580608 w 12009304"/>
              <a:gd name="connsiteY4" fmla="*/ 5151499 h 6858000"/>
              <a:gd name="connsiteX5" fmla="*/ 8693486 w 12009304"/>
              <a:gd name="connsiteY5" fmla="*/ 6685800 h 6858000"/>
              <a:gd name="connsiteX6" fmla="*/ 8595419 w 12009304"/>
              <a:gd name="connsiteY6" fmla="*/ 6814017 h 6858000"/>
              <a:gd name="connsiteX7" fmla="*/ 8545620 w 12009304"/>
              <a:gd name="connsiteY7" fmla="*/ 6858000 h 6858000"/>
              <a:gd name="connsiteX8" fmla="*/ 7612173 w 12009304"/>
              <a:gd name="connsiteY8" fmla="*/ 6858000 h 6858000"/>
              <a:gd name="connsiteX9" fmla="*/ 7591825 w 12009304"/>
              <a:gd name="connsiteY9" fmla="*/ 6822959 h 6858000"/>
              <a:gd name="connsiteX10" fmla="*/ 7411622 w 12009304"/>
              <a:gd name="connsiteY10" fmla="*/ 6512633 h 6858000"/>
              <a:gd name="connsiteX11" fmla="*/ 7411622 w 12009304"/>
              <a:gd name="connsiteY11" fmla="*/ 6289354 h 6858000"/>
              <a:gd name="connsiteX12" fmla="*/ 8045680 w 12009304"/>
              <a:gd name="connsiteY12" fmla="*/ 5197465 h 6858000"/>
              <a:gd name="connsiteX13" fmla="*/ 8239723 w 12009304"/>
              <a:gd name="connsiteY13" fmla="*/ 5083103 h 6858000"/>
              <a:gd name="connsiteX14" fmla="*/ 10622296 w 12009304"/>
              <a:gd name="connsiteY14" fmla="*/ 1326563 h 6858000"/>
              <a:gd name="connsiteX15" fmla="*/ 11448522 w 12009304"/>
              <a:gd name="connsiteY15" fmla="*/ 1326563 h 6858000"/>
              <a:gd name="connsiteX16" fmla="*/ 11577006 w 12009304"/>
              <a:gd name="connsiteY16" fmla="*/ 1401233 h 6858000"/>
              <a:gd name="connsiteX17" fmla="*/ 11989228 w 12009304"/>
              <a:gd name="connsiteY17" fmla="*/ 2114179 h 6858000"/>
              <a:gd name="connsiteX18" fmla="*/ 11989228 w 12009304"/>
              <a:gd name="connsiteY18" fmla="*/ 2259969 h 6858000"/>
              <a:gd name="connsiteX19" fmla="*/ 11577006 w 12009304"/>
              <a:gd name="connsiteY19" fmla="*/ 2972914 h 6858000"/>
              <a:gd name="connsiteX20" fmla="*/ 11448522 w 12009304"/>
              <a:gd name="connsiteY20" fmla="*/ 3047587 h 6858000"/>
              <a:gd name="connsiteX21" fmla="*/ 10622296 w 12009304"/>
              <a:gd name="connsiteY21" fmla="*/ 3047587 h 6858000"/>
              <a:gd name="connsiteX22" fmla="*/ 10495594 w 12009304"/>
              <a:gd name="connsiteY22" fmla="*/ 2972914 h 6858000"/>
              <a:gd name="connsiteX23" fmla="*/ 10081589 w 12009304"/>
              <a:gd name="connsiteY23" fmla="*/ 2259969 h 6858000"/>
              <a:gd name="connsiteX24" fmla="*/ 10081589 w 12009304"/>
              <a:gd name="connsiteY24" fmla="*/ 2114179 h 6858000"/>
              <a:gd name="connsiteX25" fmla="*/ 10495594 w 12009304"/>
              <a:gd name="connsiteY25" fmla="*/ 1401233 h 6858000"/>
              <a:gd name="connsiteX26" fmla="*/ 10622296 w 12009304"/>
              <a:gd name="connsiteY26" fmla="*/ 1326563 h 6858000"/>
              <a:gd name="connsiteX27" fmla="*/ 0 w 12009304"/>
              <a:gd name="connsiteY27" fmla="*/ 0 h 6858000"/>
              <a:gd name="connsiteX28" fmla="*/ 4457990 w 12009304"/>
              <a:gd name="connsiteY28" fmla="*/ 0 h 6858000"/>
              <a:gd name="connsiteX29" fmla="*/ 5902610 w 12009304"/>
              <a:gd name="connsiteY29" fmla="*/ 0 h 6858000"/>
              <a:gd name="connsiteX30" fmla="*/ 8476869 w 12009304"/>
              <a:gd name="connsiteY30" fmla="*/ 0 h 6858000"/>
              <a:gd name="connsiteX31" fmla="*/ 8535933 w 12009304"/>
              <a:gd name="connsiteY31" fmla="*/ 39849 h 6858000"/>
              <a:gd name="connsiteX32" fmla="*/ 8693486 w 12009304"/>
              <a:gd name="connsiteY32" fmla="*/ 220603 h 6858000"/>
              <a:gd name="connsiteX33" fmla="*/ 10389180 w 12009304"/>
              <a:gd name="connsiteY33" fmla="*/ 3153347 h 6858000"/>
              <a:gd name="connsiteX34" fmla="*/ 10389180 w 12009304"/>
              <a:gd name="connsiteY34" fmla="*/ 3753061 h 6858000"/>
              <a:gd name="connsiteX35" fmla="*/ 9759557 w 12009304"/>
              <a:gd name="connsiteY35" fmla="*/ 4842009 h 6858000"/>
              <a:gd name="connsiteX36" fmla="*/ 9706493 w 12009304"/>
              <a:gd name="connsiteY36" fmla="*/ 4933778 h 6858000"/>
              <a:gd name="connsiteX37" fmla="*/ 9708360 w 12009304"/>
              <a:gd name="connsiteY37" fmla="*/ 4934561 h 6858000"/>
              <a:gd name="connsiteX38" fmla="*/ 9802002 w 12009304"/>
              <a:gd name="connsiteY38" fmla="*/ 5029008 h 6858000"/>
              <a:gd name="connsiteX39" fmla="*/ 10514131 w 12009304"/>
              <a:gd name="connsiteY39" fmla="*/ 6260653 h 6858000"/>
              <a:gd name="connsiteX40" fmla="*/ 10514131 w 12009304"/>
              <a:gd name="connsiteY40" fmla="*/ 6512512 h 6858000"/>
              <a:gd name="connsiteX41" fmla="*/ 10340271 w 12009304"/>
              <a:gd name="connsiteY41" fmla="*/ 6813206 h 6858000"/>
              <a:gd name="connsiteX42" fmla="*/ 10314372 w 12009304"/>
              <a:gd name="connsiteY42" fmla="*/ 6858000 h 6858000"/>
              <a:gd name="connsiteX43" fmla="*/ 10119136 w 12009304"/>
              <a:gd name="connsiteY43" fmla="*/ 6858000 h 6858000"/>
              <a:gd name="connsiteX44" fmla="*/ 10122008 w 12009304"/>
              <a:gd name="connsiteY44" fmla="*/ 6853033 h 6858000"/>
              <a:gd name="connsiteX45" fmla="*/ 10327158 w 12009304"/>
              <a:gd name="connsiteY45" fmla="*/ 6498223 h 6858000"/>
              <a:gd name="connsiteX46" fmla="*/ 10327158 w 12009304"/>
              <a:gd name="connsiteY46" fmla="*/ 6274942 h 6858000"/>
              <a:gd name="connsiteX47" fmla="*/ 9695832 w 12009304"/>
              <a:gd name="connsiteY47" fmla="*/ 5183053 h 6858000"/>
              <a:gd name="connsiteX48" fmla="*/ 9612819 w 12009304"/>
              <a:gd name="connsiteY48" fmla="*/ 5099323 h 6858000"/>
              <a:gd name="connsiteX49" fmla="*/ 9603213 w 12009304"/>
              <a:gd name="connsiteY49" fmla="*/ 5095298 h 6858000"/>
              <a:gd name="connsiteX50" fmla="*/ 9654707 w 12009304"/>
              <a:gd name="connsiteY50" fmla="*/ 5006238 h 6858000"/>
              <a:gd name="connsiteX51" fmla="*/ 9693004 w 12009304"/>
              <a:gd name="connsiteY51" fmla="*/ 4940002 h 6858000"/>
              <a:gd name="connsiteX52" fmla="*/ 9653283 w 12009304"/>
              <a:gd name="connsiteY52" fmla="*/ 4923348 h 6858000"/>
              <a:gd name="connsiteX53" fmla="*/ 9586087 w 12009304"/>
              <a:gd name="connsiteY53" fmla="*/ 4914420 h 6858000"/>
              <a:gd name="connsiteX54" fmla="*/ 8158743 w 12009304"/>
              <a:gd name="connsiteY54" fmla="*/ 4914420 h 6858000"/>
              <a:gd name="connsiteX55" fmla="*/ 7939863 w 12009304"/>
              <a:gd name="connsiteY55" fmla="*/ 5043420 h 6858000"/>
              <a:gd name="connsiteX56" fmla="*/ 7224650 w 12009304"/>
              <a:gd name="connsiteY56" fmla="*/ 6275065 h 6858000"/>
              <a:gd name="connsiteX57" fmla="*/ 7224650 w 12009304"/>
              <a:gd name="connsiteY57" fmla="*/ 6526922 h 6858000"/>
              <a:gd name="connsiteX58" fmla="*/ 7350544 w 12009304"/>
              <a:gd name="connsiteY58" fmla="*/ 6743723 h 6858000"/>
              <a:gd name="connsiteX59" fmla="*/ 7416905 w 12009304"/>
              <a:gd name="connsiteY59" fmla="*/ 6858000 h 6858000"/>
              <a:gd name="connsiteX60" fmla="*/ 5902610 w 12009304"/>
              <a:gd name="connsiteY60" fmla="*/ 6858000 h 6858000"/>
              <a:gd name="connsiteX61" fmla="*/ 4389357 w 12009304"/>
              <a:gd name="connsiteY61" fmla="*/ 6858000 h 6858000"/>
              <a:gd name="connsiteX62" fmla="*/ 0 w 12009304"/>
              <a:gd name="connsiteY6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009304" h="6858000">
                <a:moveTo>
                  <a:pt x="8239723" y="5083103"/>
                </a:moveTo>
                <a:cubicBezTo>
                  <a:pt x="8239723" y="5083103"/>
                  <a:pt x="8239723" y="5083103"/>
                  <a:pt x="9505105" y="5083103"/>
                </a:cubicBezTo>
                <a:cubicBezTo>
                  <a:pt x="9525601" y="5083103"/>
                  <a:pt x="9545588" y="5085825"/>
                  <a:pt x="9564676" y="5091016"/>
                </a:cubicBezTo>
                <a:lnTo>
                  <a:pt x="9605648" y="5108194"/>
                </a:lnTo>
                <a:lnTo>
                  <a:pt x="9580608" y="5151499"/>
                </a:lnTo>
                <a:cubicBezTo>
                  <a:pt x="9354208" y="5543062"/>
                  <a:pt x="9064418" y="6044264"/>
                  <a:pt x="8693486" y="6685800"/>
                </a:cubicBezTo>
                <a:cubicBezTo>
                  <a:pt x="8665958" y="6733339"/>
                  <a:pt x="8632925" y="6776306"/>
                  <a:pt x="8595419" y="6814017"/>
                </a:cubicBezTo>
                <a:lnTo>
                  <a:pt x="8545620" y="6858000"/>
                </a:lnTo>
                <a:lnTo>
                  <a:pt x="7612173" y="6858000"/>
                </a:lnTo>
                <a:lnTo>
                  <a:pt x="7591825" y="6822959"/>
                </a:lnTo>
                <a:cubicBezTo>
                  <a:pt x="7538315" y="6730809"/>
                  <a:pt x="7478495" y="6627794"/>
                  <a:pt x="7411622" y="6512633"/>
                </a:cubicBezTo>
                <a:cubicBezTo>
                  <a:pt x="7370628" y="6444560"/>
                  <a:pt x="7370628" y="6357427"/>
                  <a:pt x="7411622" y="6289354"/>
                </a:cubicBezTo>
                <a:cubicBezTo>
                  <a:pt x="7411622" y="6289354"/>
                  <a:pt x="7411622" y="6289354"/>
                  <a:pt x="8045680" y="5197465"/>
                </a:cubicBezTo>
                <a:cubicBezTo>
                  <a:pt x="8083943" y="5126669"/>
                  <a:pt x="8160465" y="5083103"/>
                  <a:pt x="8239723" y="5083103"/>
                </a:cubicBezTo>
                <a:close/>
                <a:moveTo>
                  <a:pt x="10622296" y="1326563"/>
                </a:moveTo>
                <a:cubicBezTo>
                  <a:pt x="10622296" y="1326563"/>
                  <a:pt x="10622296" y="1326563"/>
                  <a:pt x="11448522" y="1326563"/>
                </a:cubicBezTo>
                <a:cubicBezTo>
                  <a:pt x="11502058" y="1326563"/>
                  <a:pt x="11550238" y="1355009"/>
                  <a:pt x="11577006" y="1401233"/>
                </a:cubicBezTo>
                <a:cubicBezTo>
                  <a:pt x="11577006" y="1401233"/>
                  <a:pt x="11577006" y="1401233"/>
                  <a:pt x="11989228" y="2114179"/>
                </a:cubicBezTo>
                <a:cubicBezTo>
                  <a:pt x="12015996" y="2158629"/>
                  <a:pt x="12015996" y="2215522"/>
                  <a:pt x="11989228" y="2259969"/>
                </a:cubicBezTo>
                <a:cubicBezTo>
                  <a:pt x="11989228" y="2259969"/>
                  <a:pt x="11989228" y="2259969"/>
                  <a:pt x="11577006" y="2972914"/>
                </a:cubicBezTo>
                <a:cubicBezTo>
                  <a:pt x="11550238" y="3019141"/>
                  <a:pt x="11502058" y="3047587"/>
                  <a:pt x="11448522" y="3047587"/>
                </a:cubicBezTo>
                <a:cubicBezTo>
                  <a:pt x="11448522" y="3047587"/>
                  <a:pt x="11448522" y="3047587"/>
                  <a:pt x="10622296" y="3047587"/>
                </a:cubicBezTo>
                <a:cubicBezTo>
                  <a:pt x="10570544" y="3047587"/>
                  <a:pt x="10520578" y="3019141"/>
                  <a:pt x="10495594" y="2972914"/>
                </a:cubicBezTo>
                <a:cubicBezTo>
                  <a:pt x="10495594" y="2972914"/>
                  <a:pt x="10495594" y="2972914"/>
                  <a:pt x="10081589" y="2259969"/>
                </a:cubicBezTo>
                <a:cubicBezTo>
                  <a:pt x="10054821" y="2215522"/>
                  <a:pt x="10054821" y="2158629"/>
                  <a:pt x="10081589" y="2114179"/>
                </a:cubicBezTo>
                <a:cubicBezTo>
                  <a:pt x="10081589" y="2114179"/>
                  <a:pt x="10081589" y="2114179"/>
                  <a:pt x="10495594" y="1401233"/>
                </a:cubicBezTo>
                <a:cubicBezTo>
                  <a:pt x="10520578" y="1355009"/>
                  <a:pt x="10570544" y="1326563"/>
                  <a:pt x="10622296" y="1326563"/>
                </a:cubicBezTo>
                <a:close/>
                <a:moveTo>
                  <a:pt x="0" y="0"/>
                </a:moveTo>
                <a:lnTo>
                  <a:pt x="4457990" y="0"/>
                </a:lnTo>
                <a:lnTo>
                  <a:pt x="5902610" y="0"/>
                </a:lnTo>
                <a:lnTo>
                  <a:pt x="8476869" y="0"/>
                </a:lnTo>
                <a:lnTo>
                  <a:pt x="8535933" y="39849"/>
                </a:lnTo>
                <a:cubicBezTo>
                  <a:pt x="8598516" y="88273"/>
                  <a:pt x="8652195" y="149296"/>
                  <a:pt x="8693486" y="220603"/>
                </a:cubicBezTo>
                <a:cubicBezTo>
                  <a:pt x="8693486" y="220603"/>
                  <a:pt x="8693486" y="220603"/>
                  <a:pt x="10389180" y="3153347"/>
                </a:cubicBezTo>
                <a:cubicBezTo>
                  <a:pt x="10499291" y="3336185"/>
                  <a:pt x="10499291" y="3570221"/>
                  <a:pt x="10389180" y="3753061"/>
                </a:cubicBezTo>
                <a:cubicBezTo>
                  <a:pt x="10389180" y="3753061"/>
                  <a:pt x="10389180" y="3753061"/>
                  <a:pt x="9759557" y="4842009"/>
                </a:cubicBezTo>
                <a:lnTo>
                  <a:pt x="9706493" y="4933778"/>
                </a:lnTo>
                <a:lnTo>
                  <a:pt x="9708360" y="4934561"/>
                </a:lnTo>
                <a:cubicBezTo>
                  <a:pt x="9746510" y="4956830"/>
                  <a:pt x="9778880" y="4989078"/>
                  <a:pt x="9802002" y="5029008"/>
                </a:cubicBezTo>
                <a:cubicBezTo>
                  <a:pt x="9802002" y="5029008"/>
                  <a:pt x="9802002" y="5029008"/>
                  <a:pt x="10514131" y="6260653"/>
                </a:cubicBezTo>
                <a:cubicBezTo>
                  <a:pt x="10560376" y="6337439"/>
                  <a:pt x="10560376" y="6435725"/>
                  <a:pt x="10514131" y="6512512"/>
                </a:cubicBezTo>
                <a:cubicBezTo>
                  <a:pt x="10514131" y="6512512"/>
                  <a:pt x="10514131" y="6512512"/>
                  <a:pt x="10340271" y="6813206"/>
                </a:cubicBezTo>
                <a:lnTo>
                  <a:pt x="10314372" y="6858000"/>
                </a:lnTo>
                <a:lnTo>
                  <a:pt x="10119136" y="6858000"/>
                </a:lnTo>
                <a:lnTo>
                  <a:pt x="10122008" y="6853033"/>
                </a:lnTo>
                <a:cubicBezTo>
                  <a:pt x="10327158" y="6498223"/>
                  <a:pt x="10327158" y="6498223"/>
                  <a:pt x="10327158" y="6498223"/>
                </a:cubicBezTo>
                <a:cubicBezTo>
                  <a:pt x="10368154" y="6430148"/>
                  <a:pt x="10368154" y="6343015"/>
                  <a:pt x="10327158" y="6274942"/>
                </a:cubicBezTo>
                <a:cubicBezTo>
                  <a:pt x="9695832" y="5183053"/>
                  <a:pt x="9695832" y="5183053"/>
                  <a:pt x="9695832" y="5183053"/>
                </a:cubicBezTo>
                <a:cubicBezTo>
                  <a:pt x="9675334" y="5147654"/>
                  <a:pt x="9646640" y="5119063"/>
                  <a:pt x="9612819" y="5099323"/>
                </a:cubicBezTo>
                <a:lnTo>
                  <a:pt x="9603213" y="5095298"/>
                </a:lnTo>
                <a:lnTo>
                  <a:pt x="9654707" y="5006238"/>
                </a:lnTo>
                <a:lnTo>
                  <a:pt x="9693004" y="4940002"/>
                </a:lnTo>
                <a:lnTo>
                  <a:pt x="9653283" y="4923348"/>
                </a:lnTo>
                <a:cubicBezTo>
                  <a:pt x="9631750" y="4917491"/>
                  <a:pt x="9609208" y="4914420"/>
                  <a:pt x="9586087" y="4914420"/>
                </a:cubicBezTo>
                <a:cubicBezTo>
                  <a:pt x="8158743" y="4914420"/>
                  <a:pt x="8158743" y="4914420"/>
                  <a:pt x="8158743" y="4914420"/>
                </a:cubicBezTo>
                <a:cubicBezTo>
                  <a:pt x="8069341" y="4914420"/>
                  <a:pt x="7983024" y="4963563"/>
                  <a:pt x="7939863" y="5043420"/>
                </a:cubicBezTo>
                <a:cubicBezTo>
                  <a:pt x="7224650" y="6275065"/>
                  <a:pt x="7224650" y="6275065"/>
                  <a:pt x="7224650" y="6275065"/>
                </a:cubicBezTo>
                <a:cubicBezTo>
                  <a:pt x="7178407" y="6351849"/>
                  <a:pt x="7178407" y="6450135"/>
                  <a:pt x="7224650" y="6526922"/>
                </a:cubicBezTo>
                <a:cubicBezTo>
                  <a:pt x="7269350" y="6603900"/>
                  <a:pt x="7311257" y="6676067"/>
                  <a:pt x="7350544" y="6743723"/>
                </a:cubicBezTo>
                <a:lnTo>
                  <a:pt x="7416905" y="6858000"/>
                </a:lnTo>
                <a:lnTo>
                  <a:pt x="5902610" y="6858000"/>
                </a:lnTo>
                <a:lnTo>
                  <a:pt x="4389357" y="6858000"/>
                </a:lnTo>
                <a:lnTo>
                  <a:pt x="0" y="6858000"/>
                </a:ln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026" name="Picture 2" descr="Romancière au masculin - Ép. 1/4 - George Sand">
            <a:extLst>
              <a:ext uri="{FF2B5EF4-FFF2-40B4-BE49-F238E27FC236}">
                <a16:creationId xmlns:a16="http://schemas.microsoft.com/office/drawing/2014/main" id="{31524D76-7787-45B5-BC62-7894344B78D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15143" y="965201"/>
            <a:ext cx="3669562" cy="4911568"/>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71E57AAD-8D73-454C-8E07-20CBD02C4E45}"/>
              </a:ext>
            </a:extLst>
          </p:cNvPr>
          <p:cNvSpPr txBox="1"/>
          <p:nvPr/>
        </p:nvSpPr>
        <p:spPr>
          <a:xfrm>
            <a:off x="7353957" y="1546226"/>
            <a:ext cx="3941379" cy="4093428"/>
          </a:xfrm>
          <a:prstGeom prst="rect">
            <a:avLst/>
          </a:prstGeom>
          <a:noFill/>
        </p:spPr>
        <p:txBody>
          <a:bodyPr wrap="square" rtlCol="0">
            <a:spAutoFit/>
          </a:bodyPr>
          <a:lstStyle/>
          <a:p>
            <a:pPr algn="ctr"/>
            <a:r>
              <a:rPr lang="fr-FR" sz="2200" dirty="0">
                <a:solidFill>
                  <a:srgbClr val="00B0F0"/>
                </a:solidFill>
              </a:rPr>
              <a:t>Amantine Aurore Lucile Dupin</a:t>
            </a:r>
          </a:p>
          <a:p>
            <a:pPr algn="ctr"/>
            <a:endParaRPr lang="fr-FR" sz="2200" dirty="0">
              <a:solidFill>
                <a:srgbClr val="00B0F0"/>
              </a:solidFill>
            </a:endParaRPr>
          </a:p>
          <a:p>
            <a:pPr algn="ctr"/>
            <a:r>
              <a:rPr lang="fr-FR" sz="2200" dirty="0">
                <a:solidFill>
                  <a:srgbClr val="00B0F0"/>
                </a:solidFill>
              </a:rPr>
              <a:t>George Sand </a:t>
            </a:r>
          </a:p>
          <a:p>
            <a:pPr algn="ctr"/>
            <a:endParaRPr lang="fr-FR" sz="2200" dirty="0"/>
          </a:p>
          <a:p>
            <a:pPr algn="ctr"/>
            <a:endParaRPr lang="fr-FR" sz="2200" dirty="0"/>
          </a:p>
          <a:p>
            <a:pPr algn="ctr"/>
            <a:endParaRPr lang="fr-FR" sz="2200" dirty="0"/>
          </a:p>
          <a:p>
            <a:pPr algn="ctr"/>
            <a:endParaRPr lang="fr-FR" sz="2200" dirty="0"/>
          </a:p>
          <a:p>
            <a:pPr algn="ctr"/>
            <a:r>
              <a:rPr lang="fr-FR" sz="2200" dirty="0">
                <a:solidFill>
                  <a:srgbClr val="00B0F0"/>
                </a:solidFill>
              </a:rPr>
              <a:t>1</a:t>
            </a:r>
            <a:r>
              <a:rPr lang="fr-FR" sz="2200" baseline="30000" dirty="0">
                <a:solidFill>
                  <a:srgbClr val="00B0F0"/>
                </a:solidFill>
              </a:rPr>
              <a:t>er</a:t>
            </a:r>
            <a:r>
              <a:rPr lang="fr-FR" sz="2200" dirty="0">
                <a:solidFill>
                  <a:srgbClr val="00B0F0"/>
                </a:solidFill>
              </a:rPr>
              <a:t> Juillet 1804 à Paris</a:t>
            </a:r>
          </a:p>
          <a:p>
            <a:pPr algn="ctr"/>
            <a:endParaRPr lang="fr-FR" sz="2200" dirty="0"/>
          </a:p>
          <a:p>
            <a:pPr algn="ctr"/>
            <a:r>
              <a:rPr lang="fr-FR" sz="2200" dirty="0">
                <a:solidFill>
                  <a:srgbClr val="00B0F0"/>
                </a:solidFill>
              </a:rPr>
              <a:t>8 Juillet 1876 au château de Nohant-Vic </a:t>
            </a:r>
          </a:p>
          <a:p>
            <a:endParaRPr lang="fr-FR" dirty="0"/>
          </a:p>
        </p:txBody>
      </p:sp>
    </p:spTree>
    <p:extLst>
      <p:ext uri="{BB962C8B-B14F-4D97-AF65-F5344CB8AC3E}">
        <p14:creationId xmlns:p14="http://schemas.microsoft.com/office/powerpoint/2010/main" val="55961740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DA376448-4CED-4382-AC6E-71FCE7A3AE4D}"/>
              </a:ext>
            </a:extLst>
          </p:cNvPr>
          <p:cNvSpPr txBox="1"/>
          <p:nvPr/>
        </p:nvSpPr>
        <p:spPr>
          <a:xfrm>
            <a:off x="411387" y="474345"/>
            <a:ext cx="11780613" cy="5355312"/>
          </a:xfrm>
          <a:prstGeom prst="rect">
            <a:avLst/>
          </a:prstGeom>
          <a:noFill/>
        </p:spPr>
        <p:txBody>
          <a:bodyPr wrap="square" rtlCol="0">
            <a:spAutoFit/>
          </a:bodyPr>
          <a:lstStyle/>
          <a:p>
            <a:pPr algn="just"/>
            <a:r>
              <a:rPr lang="fr-FR" dirty="0"/>
              <a:t>« Quand son mari l’aborda d’un air impérieux et dur, il changea tout d’un coup de visage et de ton, et se trouva</a:t>
            </a:r>
          </a:p>
          <a:p>
            <a:pPr algn="just"/>
            <a:r>
              <a:rPr lang="fr-FR" dirty="0"/>
              <a:t>contraint devant elle, maté par la supériorité de son caractère. Il essaya alors d’être digne et froid comme elle ;</a:t>
            </a:r>
          </a:p>
          <a:p>
            <a:pPr algn="just"/>
            <a:r>
              <a:rPr lang="fr-FR" dirty="0"/>
              <a:t>mais il n’en put jamais venir à bout.</a:t>
            </a:r>
          </a:p>
          <a:p>
            <a:pPr algn="just"/>
            <a:r>
              <a:rPr lang="fr-FR" dirty="0"/>
              <a:t>« Daignerez-vous m’apprendre, madame, lui dit-il, où vous avez passé la matinée et peut-être la nuit ? »</a:t>
            </a:r>
          </a:p>
          <a:p>
            <a:pPr algn="just"/>
            <a:r>
              <a:rPr lang="fr-FR" dirty="0"/>
              <a:t>« Non, Monsieur, répondit-elle, mon intention n’est pas de vous le dire. »</a:t>
            </a:r>
          </a:p>
          <a:p>
            <a:pPr algn="just"/>
            <a:r>
              <a:rPr lang="fr-FR" dirty="0"/>
              <a:t>Delmare verdit de colère et de surprise.</a:t>
            </a:r>
          </a:p>
          <a:p>
            <a:pPr algn="just"/>
            <a:r>
              <a:rPr lang="fr-FR" dirty="0"/>
              <a:t>« En vérité, dit-il d’une voix chevrotante, vous espérez me le cacher ?</a:t>
            </a:r>
          </a:p>
          <a:p>
            <a:pPr algn="just"/>
            <a:r>
              <a:rPr lang="fr-FR" dirty="0"/>
              <a:t>— J’y tiens fort peu, répondit-elle d’un ton glacial. Si je refuse de vous répondre, c’est absolument pour la</a:t>
            </a:r>
          </a:p>
          <a:p>
            <a:pPr algn="just"/>
            <a:r>
              <a:rPr lang="fr-FR" dirty="0"/>
              <a:t>forme. Je veux vous convaincre que vous n’avez pas le droit de m’adresser cette question.</a:t>
            </a:r>
          </a:p>
          <a:p>
            <a:pPr algn="just"/>
            <a:r>
              <a:rPr lang="fr-FR" dirty="0"/>
              <a:t>— Je n’en ai pas le droit, mille couleuvres ! Qui donc est le maître ici, de vous ou de moi ? qui donc porte une</a:t>
            </a:r>
          </a:p>
          <a:p>
            <a:pPr algn="just"/>
            <a:r>
              <a:rPr lang="fr-FR" dirty="0"/>
              <a:t>jupe et doit filer une quenouille ? Prétendez-vous m’ôter la barbe du menton ? Cela vous sied bien,</a:t>
            </a:r>
          </a:p>
          <a:p>
            <a:pPr algn="just"/>
            <a:r>
              <a:rPr lang="fr-FR" dirty="0"/>
              <a:t>femmelette !</a:t>
            </a:r>
          </a:p>
          <a:p>
            <a:pPr algn="just"/>
            <a:r>
              <a:rPr lang="fr-FR" dirty="0"/>
              <a:t>— Je sais que je suis l’esclave et vous le seigneur. La loi de ce pays vous a fait mon maître. Vous pouvez lier</a:t>
            </a:r>
          </a:p>
          <a:p>
            <a:pPr algn="just"/>
            <a:r>
              <a:rPr lang="fr-FR" dirty="0"/>
              <a:t>mon corps, garrotter mes mains, gouverner mes actions. Vous avez le droit du plus fort, et la société vous le</a:t>
            </a:r>
          </a:p>
          <a:p>
            <a:pPr algn="just"/>
            <a:r>
              <a:rPr lang="fr-FR" dirty="0"/>
              <a:t>confirme ; mais sur ma volonté, Monsieur, vous ne pouvez rien, Dieu seul peut la courber et la réduire.</a:t>
            </a:r>
          </a:p>
          <a:p>
            <a:pPr algn="just"/>
            <a:r>
              <a:rPr lang="fr-FR" dirty="0"/>
              <a:t>Cherchez donc une loi, un cachot, un instrument de supplice qui vous donne prise sur elle ! c’est comme si</a:t>
            </a:r>
          </a:p>
          <a:p>
            <a:pPr algn="just"/>
            <a:r>
              <a:rPr lang="fr-FR" dirty="0"/>
              <a:t>vouliez manier l’air et saisir le vide !</a:t>
            </a:r>
          </a:p>
          <a:p>
            <a:pPr algn="just"/>
            <a:r>
              <a:rPr lang="fr-FR" dirty="0"/>
              <a:t>— Taisez-vous, sotte et impertinente créature ; vos phrases de roman nous ennuient.</a:t>
            </a:r>
          </a:p>
          <a:p>
            <a:pPr algn="just"/>
            <a:r>
              <a:rPr lang="fr-FR" dirty="0"/>
              <a:t>— Vous pouvez m’imposer silence, mais non m’empêcher de penser. »</a:t>
            </a:r>
          </a:p>
        </p:txBody>
      </p:sp>
      <p:sp>
        <p:nvSpPr>
          <p:cNvPr id="3" name="ZoneTexte 2">
            <a:extLst>
              <a:ext uri="{FF2B5EF4-FFF2-40B4-BE49-F238E27FC236}">
                <a16:creationId xmlns:a16="http://schemas.microsoft.com/office/drawing/2014/main" id="{852E4CBB-9761-40BD-BD3C-DDA79597A71C}"/>
              </a:ext>
            </a:extLst>
          </p:cNvPr>
          <p:cNvSpPr txBox="1"/>
          <p:nvPr/>
        </p:nvSpPr>
        <p:spPr>
          <a:xfrm>
            <a:off x="4824248" y="6285186"/>
            <a:ext cx="6453352" cy="369332"/>
          </a:xfrm>
          <a:prstGeom prst="rect">
            <a:avLst/>
          </a:prstGeom>
          <a:noFill/>
        </p:spPr>
        <p:txBody>
          <a:bodyPr wrap="square" rtlCol="0">
            <a:spAutoFit/>
          </a:bodyPr>
          <a:lstStyle/>
          <a:p>
            <a:r>
              <a:rPr lang="fr-FR" dirty="0"/>
              <a:t>Extrait de l’Indiana, La Confrontation par George Sand, 1832</a:t>
            </a:r>
          </a:p>
        </p:txBody>
      </p:sp>
    </p:spTree>
    <p:extLst>
      <p:ext uri="{BB962C8B-B14F-4D97-AF65-F5344CB8AC3E}">
        <p14:creationId xmlns:p14="http://schemas.microsoft.com/office/powerpoint/2010/main" val="657629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180D08D2-7DA0-4B17-BF1D-82B630DCE6CA}"/>
              </a:ext>
            </a:extLst>
          </p:cNvPr>
          <p:cNvSpPr txBox="1"/>
          <p:nvPr/>
        </p:nvSpPr>
        <p:spPr>
          <a:xfrm>
            <a:off x="852692" y="678787"/>
            <a:ext cx="11707685" cy="5632311"/>
          </a:xfrm>
          <a:prstGeom prst="rect">
            <a:avLst/>
          </a:prstGeom>
          <a:noFill/>
        </p:spPr>
        <p:txBody>
          <a:bodyPr wrap="square" rtlCol="0">
            <a:spAutoFit/>
          </a:bodyPr>
          <a:lstStyle/>
          <a:p>
            <a:pPr algn="just"/>
            <a:r>
              <a:rPr lang="fr-FR" dirty="0"/>
              <a:t>« — Orgueil imbécile, morgue de vermisseau ! vous abusez de la pitié qu’on a de vous ! Mais vous verrez bien</a:t>
            </a:r>
          </a:p>
          <a:p>
            <a:pPr algn="just"/>
            <a:r>
              <a:rPr lang="fr-FR" dirty="0"/>
              <a:t>qu’on peut dompter ce grand caractère sans se donner beaucoup de peine.</a:t>
            </a:r>
          </a:p>
          <a:p>
            <a:pPr algn="just"/>
            <a:r>
              <a:rPr lang="fr-FR" dirty="0"/>
              <a:t>— Je ne vous conseille pas de le tenter, votre repos en souffrirait, votre dignité n’y gagnerait rien.</a:t>
            </a:r>
          </a:p>
          <a:p>
            <a:pPr algn="just"/>
            <a:r>
              <a:rPr lang="fr-FR" dirty="0"/>
              <a:t>— Vous croyez ? dit-il en lui meurtrissant la main entre son index et son pouce.</a:t>
            </a:r>
          </a:p>
          <a:p>
            <a:pPr algn="just"/>
            <a:r>
              <a:rPr lang="fr-FR" dirty="0"/>
              <a:t>— Je le crois, » dit-elle sans changer de visage.</a:t>
            </a:r>
          </a:p>
          <a:p>
            <a:pPr algn="just"/>
            <a:r>
              <a:rPr lang="fr-FR" dirty="0"/>
              <a:t>« Ainsi, madame, lui dit-il en serrant ses bras contre sa poitrine pour résister à la tentation de la frapper, vous</a:t>
            </a:r>
          </a:p>
          <a:p>
            <a:pPr algn="just"/>
            <a:r>
              <a:rPr lang="fr-FR" dirty="0"/>
              <a:t>entrez en révolte ouverte contre moi, vous refusez de me suivre à l’île Bourbon, vous voulez vous séparer ? Eh</a:t>
            </a:r>
          </a:p>
          <a:p>
            <a:pPr algn="just"/>
            <a:r>
              <a:rPr lang="fr-FR" dirty="0"/>
              <a:t>bien, mordieu ! moi aussi…</a:t>
            </a:r>
          </a:p>
          <a:p>
            <a:pPr algn="just"/>
            <a:r>
              <a:rPr lang="fr-FR" dirty="0"/>
              <a:t>— Je ne le veux plus, répondit-elle. Je le voulais hier, c’était ma volonté ; ce ne l’est plus ce matin. Vous avez</a:t>
            </a:r>
          </a:p>
          <a:p>
            <a:pPr algn="just"/>
            <a:r>
              <a:rPr lang="fr-FR" dirty="0"/>
              <a:t>usé de violence en m’enfermant dans ma chambre : j’en suis sortie par la fenêtre pour vous prouver que ne pas</a:t>
            </a:r>
          </a:p>
          <a:p>
            <a:pPr algn="just"/>
            <a:r>
              <a:rPr lang="fr-FR" dirty="0"/>
              <a:t>régner sur la volonté d’une femme, c’est exercer un empire dérisoire. J’ai passé quelques heures hors de votre</a:t>
            </a:r>
          </a:p>
          <a:p>
            <a:pPr algn="just"/>
            <a:r>
              <a:rPr lang="fr-FR" dirty="0"/>
              <a:t>domination ; j’ai été respirer l’air de la liberté pour vous montrer que vous n’êtes pas moralement mon maître</a:t>
            </a:r>
          </a:p>
          <a:p>
            <a:pPr algn="just"/>
            <a:r>
              <a:rPr lang="fr-FR" dirty="0"/>
              <a:t>et que je ne dépends que de moi sur la terre. En me promenant, j’ai réfléchi que je devais à mon devoir et à ma</a:t>
            </a:r>
          </a:p>
          <a:p>
            <a:pPr algn="just"/>
            <a:r>
              <a:rPr lang="fr-FR" dirty="0"/>
              <a:t>conscience de revenir me placer sous votre patronage ; je l’ai fait de mon plein gré. Mon cousin</a:t>
            </a:r>
          </a:p>
          <a:p>
            <a:pPr algn="just"/>
            <a:r>
              <a:rPr lang="fr-FR" dirty="0"/>
              <a:t>m’a accompagnée ici, et non pas ramenée. Si je n’eusse pas voulu le suivre, il n’aurait pas su m’y contraindre,</a:t>
            </a:r>
          </a:p>
          <a:p>
            <a:pPr algn="just"/>
            <a:r>
              <a:rPr lang="fr-FR" dirty="0"/>
              <a:t>vous l’imaginez bien. Ainsi, Monsieur, ne perdez pas votre temps à discuter avec ma conviction ; vous ne</a:t>
            </a:r>
          </a:p>
          <a:p>
            <a:pPr algn="just"/>
            <a:r>
              <a:rPr lang="fr-FR" dirty="0"/>
              <a:t>ne l’influencerez jamais, vous en avez perdu le droit dès que vous avez voulu y prétendre par la force. Occupez-</a:t>
            </a:r>
          </a:p>
          <a:p>
            <a:pPr algn="just"/>
            <a:r>
              <a:rPr lang="fr-FR" dirty="0"/>
              <a:t>vous du départ ; je suis prête à vous aider et à vous suivre, non pas parce que telle est votre volonté, mais</a:t>
            </a:r>
          </a:p>
          <a:p>
            <a:pPr algn="just"/>
            <a:r>
              <a:rPr lang="fr-FR" dirty="0"/>
              <a:t>parce que telle est mon intention. Vous pouvez me condamner, mais je n’obéirai jamais qu’à moi-même. »</a:t>
            </a:r>
          </a:p>
          <a:p>
            <a:endParaRPr lang="fr-FR" dirty="0"/>
          </a:p>
        </p:txBody>
      </p:sp>
      <p:sp>
        <p:nvSpPr>
          <p:cNvPr id="3" name="ZoneTexte 2">
            <a:extLst>
              <a:ext uri="{FF2B5EF4-FFF2-40B4-BE49-F238E27FC236}">
                <a16:creationId xmlns:a16="http://schemas.microsoft.com/office/drawing/2014/main" id="{EE2CB100-A4CA-4F71-829B-962F5590DD2F}"/>
              </a:ext>
            </a:extLst>
          </p:cNvPr>
          <p:cNvSpPr txBox="1"/>
          <p:nvPr/>
        </p:nvSpPr>
        <p:spPr>
          <a:xfrm>
            <a:off x="5381296" y="6146661"/>
            <a:ext cx="6315403" cy="646331"/>
          </a:xfrm>
          <a:prstGeom prst="rect">
            <a:avLst/>
          </a:prstGeom>
          <a:noFill/>
        </p:spPr>
        <p:txBody>
          <a:bodyPr wrap="square" rtlCol="0">
            <a:spAutoFit/>
          </a:bodyPr>
          <a:lstStyle/>
          <a:p>
            <a:r>
              <a:rPr lang="fr-FR" dirty="0"/>
              <a:t>Extrait de l’Indiana, La Confrontation par George Sand, 1832</a:t>
            </a:r>
          </a:p>
          <a:p>
            <a:endParaRPr lang="fr-FR" dirty="0"/>
          </a:p>
        </p:txBody>
      </p:sp>
    </p:spTree>
    <p:extLst>
      <p:ext uri="{BB962C8B-B14F-4D97-AF65-F5344CB8AC3E}">
        <p14:creationId xmlns:p14="http://schemas.microsoft.com/office/powerpoint/2010/main" val="24428121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CA815F2C-4E80-4019-8E59-FAD3F7F847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009304" cy="6858000"/>
          </a:xfrm>
          <a:custGeom>
            <a:avLst/>
            <a:gdLst>
              <a:gd name="connsiteX0" fmla="*/ 8239723 w 12009304"/>
              <a:gd name="connsiteY0" fmla="*/ 5083103 h 6858000"/>
              <a:gd name="connsiteX1" fmla="*/ 9505105 w 12009304"/>
              <a:gd name="connsiteY1" fmla="*/ 5083103 h 6858000"/>
              <a:gd name="connsiteX2" fmla="*/ 9564676 w 12009304"/>
              <a:gd name="connsiteY2" fmla="*/ 5091016 h 6858000"/>
              <a:gd name="connsiteX3" fmla="*/ 9605648 w 12009304"/>
              <a:gd name="connsiteY3" fmla="*/ 5108194 h 6858000"/>
              <a:gd name="connsiteX4" fmla="*/ 9580608 w 12009304"/>
              <a:gd name="connsiteY4" fmla="*/ 5151499 h 6858000"/>
              <a:gd name="connsiteX5" fmla="*/ 8693486 w 12009304"/>
              <a:gd name="connsiteY5" fmla="*/ 6685800 h 6858000"/>
              <a:gd name="connsiteX6" fmla="*/ 8595419 w 12009304"/>
              <a:gd name="connsiteY6" fmla="*/ 6814017 h 6858000"/>
              <a:gd name="connsiteX7" fmla="*/ 8545620 w 12009304"/>
              <a:gd name="connsiteY7" fmla="*/ 6858000 h 6858000"/>
              <a:gd name="connsiteX8" fmla="*/ 7612173 w 12009304"/>
              <a:gd name="connsiteY8" fmla="*/ 6858000 h 6858000"/>
              <a:gd name="connsiteX9" fmla="*/ 7591825 w 12009304"/>
              <a:gd name="connsiteY9" fmla="*/ 6822959 h 6858000"/>
              <a:gd name="connsiteX10" fmla="*/ 7411622 w 12009304"/>
              <a:gd name="connsiteY10" fmla="*/ 6512633 h 6858000"/>
              <a:gd name="connsiteX11" fmla="*/ 7411622 w 12009304"/>
              <a:gd name="connsiteY11" fmla="*/ 6289354 h 6858000"/>
              <a:gd name="connsiteX12" fmla="*/ 8045680 w 12009304"/>
              <a:gd name="connsiteY12" fmla="*/ 5197465 h 6858000"/>
              <a:gd name="connsiteX13" fmla="*/ 8239723 w 12009304"/>
              <a:gd name="connsiteY13" fmla="*/ 5083103 h 6858000"/>
              <a:gd name="connsiteX14" fmla="*/ 10622296 w 12009304"/>
              <a:gd name="connsiteY14" fmla="*/ 1326563 h 6858000"/>
              <a:gd name="connsiteX15" fmla="*/ 11448522 w 12009304"/>
              <a:gd name="connsiteY15" fmla="*/ 1326563 h 6858000"/>
              <a:gd name="connsiteX16" fmla="*/ 11577006 w 12009304"/>
              <a:gd name="connsiteY16" fmla="*/ 1401233 h 6858000"/>
              <a:gd name="connsiteX17" fmla="*/ 11989228 w 12009304"/>
              <a:gd name="connsiteY17" fmla="*/ 2114179 h 6858000"/>
              <a:gd name="connsiteX18" fmla="*/ 11989228 w 12009304"/>
              <a:gd name="connsiteY18" fmla="*/ 2259969 h 6858000"/>
              <a:gd name="connsiteX19" fmla="*/ 11577006 w 12009304"/>
              <a:gd name="connsiteY19" fmla="*/ 2972914 h 6858000"/>
              <a:gd name="connsiteX20" fmla="*/ 11448522 w 12009304"/>
              <a:gd name="connsiteY20" fmla="*/ 3047587 h 6858000"/>
              <a:gd name="connsiteX21" fmla="*/ 10622296 w 12009304"/>
              <a:gd name="connsiteY21" fmla="*/ 3047587 h 6858000"/>
              <a:gd name="connsiteX22" fmla="*/ 10495594 w 12009304"/>
              <a:gd name="connsiteY22" fmla="*/ 2972914 h 6858000"/>
              <a:gd name="connsiteX23" fmla="*/ 10081589 w 12009304"/>
              <a:gd name="connsiteY23" fmla="*/ 2259969 h 6858000"/>
              <a:gd name="connsiteX24" fmla="*/ 10081589 w 12009304"/>
              <a:gd name="connsiteY24" fmla="*/ 2114179 h 6858000"/>
              <a:gd name="connsiteX25" fmla="*/ 10495594 w 12009304"/>
              <a:gd name="connsiteY25" fmla="*/ 1401233 h 6858000"/>
              <a:gd name="connsiteX26" fmla="*/ 10622296 w 12009304"/>
              <a:gd name="connsiteY26" fmla="*/ 1326563 h 6858000"/>
              <a:gd name="connsiteX27" fmla="*/ 0 w 12009304"/>
              <a:gd name="connsiteY27" fmla="*/ 0 h 6858000"/>
              <a:gd name="connsiteX28" fmla="*/ 4457990 w 12009304"/>
              <a:gd name="connsiteY28" fmla="*/ 0 h 6858000"/>
              <a:gd name="connsiteX29" fmla="*/ 5902610 w 12009304"/>
              <a:gd name="connsiteY29" fmla="*/ 0 h 6858000"/>
              <a:gd name="connsiteX30" fmla="*/ 8476869 w 12009304"/>
              <a:gd name="connsiteY30" fmla="*/ 0 h 6858000"/>
              <a:gd name="connsiteX31" fmla="*/ 8535933 w 12009304"/>
              <a:gd name="connsiteY31" fmla="*/ 39849 h 6858000"/>
              <a:gd name="connsiteX32" fmla="*/ 8693486 w 12009304"/>
              <a:gd name="connsiteY32" fmla="*/ 220603 h 6858000"/>
              <a:gd name="connsiteX33" fmla="*/ 10389180 w 12009304"/>
              <a:gd name="connsiteY33" fmla="*/ 3153347 h 6858000"/>
              <a:gd name="connsiteX34" fmla="*/ 10389180 w 12009304"/>
              <a:gd name="connsiteY34" fmla="*/ 3753061 h 6858000"/>
              <a:gd name="connsiteX35" fmla="*/ 9759557 w 12009304"/>
              <a:gd name="connsiteY35" fmla="*/ 4842009 h 6858000"/>
              <a:gd name="connsiteX36" fmla="*/ 9706493 w 12009304"/>
              <a:gd name="connsiteY36" fmla="*/ 4933778 h 6858000"/>
              <a:gd name="connsiteX37" fmla="*/ 9708360 w 12009304"/>
              <a:gd name="connsiteY37" fmla="*/ 4934561 h 6858000"/>
              <a:gd name="connsiteX38" fmla="*/ 9802002 w 12009304"/>
              <a:gd name="connsiteY38" fmla="*/ 5029008 h 6858000"/>
              <a:gd name="connsiteX39" fmla="*/ 10514131 w 12009304"/>
              <a:gd name="connsiteY39" fmla="*/ 6260653 h 6858000"/>
              <a:gd name="connsiteX40" fmla="*/ 10514131 w 12009304"/>
              <a:gd name="connsiteY40" fmla="*/ 6512512 h 6858000"/>
              <a:gd name="connsiteX41" fmla="*/ 10340271 w 12009304"/>
              <a:gd name="connsiteY41" fmla="*/ 6813206 h 6858000"/>
              <a:gd name="connsiteX42" fmla="*/ 10314372 w 12009304"/>
              <a:gd name="connsiteY42" fmla="*/ 6858000 h 6858000"/>
              <a:gd name="connsiteX43" fmla="*/ 10119136 w 12009304"/>
              <a:gd name="connsiteY43" fmla="*/ 6858000 h 6858000"/>
              <a:gd name="connsiteX44" fmla="*/ 10122008 w 12009304"/>
              <a:gd name="connsiteY44" fmla="*/ 6853033 h 6858000"/>
              <a:gd name="connsiteX45" fmla="*/ 10327158 w 12009304"/>
              <a:gd name="connsiteY45" fmla="*/ 6498223 h 6858000"/>
              <a:gd name="connsiteX46" fmla="*/ 10327158 w 12009304"/>
              <a:gd name="connsiteY46" fmla="*/ 6274942 h 6858000"/>
              <a:gd name="connsiteX47" fmla="*/ 9695832 w 12009304"/>
              <a:gd name="connsiteY47" fmla="*/ 5183053 h 6858000"/>
              <a:gd name="connsiteX48" fmla="*/ 9612819 w 12009304"/>
              <a:gd name="connsiteY48" fmla="*/ 5099323 h 6858000"/>
              <a:gd name="connsiteX49" fmla="*/ 9603213 w 12009304"/>
              <a:gd name="connsiteY49" fmla="*/ 5095298 h 6858000"/>
              <a:gd name="connsiteX50" fmla="*/ 9654707 w 12009304"/>
              <a:gd name="connsiteY50" fmla="*/ 5006238 h 6858000"/>
              <a:gd name="connsiteX51" fmla="*/ 9693004 w 12009304"/>
              <a:gd name="connsiteY51" fmla="*/ 4940002 h 6858000"/>
              <a:gd name="connsiteX52" fmla="*/ 9653283 w 12009304"/>
              <a:gd name="connsiteY52" fmla="*/ 4923348 h 6858000"/>
              <a:gd name="connsiteX53" fmla="*/ 9586087 w 12009304"/>
              <a:gd name="connsiteY53" fmla="*/ 4914420 h 6858000"/>
              <a:gd name="connsiteX54" fmla="*/ 8158743 w 12009304"/>
              <a:gd name="connsiteY54" fmla="*/ 4914420 h 6858000"/>
              <a:gd name="connsiteX55" fmla="*/ 7939863 w 12009304"/>
              <a:gd name="connsiteY55" fmla="*/ 5043420 h 6858000"/>
              <a:gd name="connsiteX56" fmla="*/ 7224650 w 12009304"/>
              <a:gd name="connsiteY56" fmla="*/ 6275065 h 6858000"/>
              <a:gd name="connsiteX57" fmla="*/ 7224650 w 12009304"/>
              <a:gd name="connsiteY57" fmla="*/ 6526922 h 6858000"/>
              <a:gd name="connsiteX58" fmla="*/ 7350544 w 12009304"/>
              <a:gd name="connsiteY58" fmla="*/ 6743723 h 6858000"/>
              <a:gd name="connsiteX59" fmla="*/ 7416905 w 12009304"/>
              <a:gd name="connsiteY59" fmla="*/ 6858000 h 6858000"/>
              <a:gd name="connsiteX60" fmla="*/ 5902610 w 12009304"/>
              <a:gd name="connsiteY60" fmla="*/ 6858000 h 6858000"/>
              <a:gd name="connsiteX61" fmla="*/ 4389357 w 12009304"/>
              <a:gd name="connsiteY61" fmla="*/ 6858000 h 6858000"/>
              <a:gd name="connsiteX62" fmla="*/ 0 w 12009304"/>
              <a:gd name="connsiteY6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009304" h="6858000">
                <a:moveTo>
                  <a:pt x="8239723" y="5083103"/>
                </a:moveTo>
                <a:cubicBezTo>
                  <a:pt x="8239723" y="5083103"/>
                  <a:pt x="8239723" y="5083103"/>
                  <a:pt x="9505105" y="5083103"/>
                </a:cubicBezTo>
                <a:cubicBezTo>
                  <a:pt x="9525601" y="5083103"/>
                  <a:pt x="9545588" y="5085825"/>
                  <a:pt x="9564676" y="5091016"/>
                </a:cubicBezTo>
                <a:lnTo>
                  <a:pt x="9605648" y="5108194"/>
                </a:lnTo>
                <a:lnTo>
                  <a:pt x="9580608" y="5151499"/>
                </a:lnTo>
                <a:cubicBezTo>
                  <a:pt x="9354208" y="5543062"/>
                  <a:pt x="9064418" y="6044264"/>
                  <a:pt x="8693486" y="6685800"/>
                </a:cubicBezTo>
                <a:cubicBezTo>
                  <a:pt x="8665958" y="6733339"/>
                  <a:pt x="8632925" y="6776306"/>
                  <a:pt x="8595419" y="6814017"/>
                </a:cubicBezTo>
                <a:lnTo>
                  <a:pt x="8545620" y="6858000"/>
                </a:lnTo>
                <a:lnTo>
                  <a:pt x="7612173" y="6858000"/>
                </a:lnTo>
                <a:lnTo>
                  <a:pt x="7591825" y="6822959"/>
                </a:lnTo>
                <a:cubicBezTo>
                  <a:pt x="7538315" y="6730809"/>
                  <a:pt x="7478495" y="6627794"/>
                  <a:pt x="7411622" y="6512633"/>
                </a:cubicBezTo>
                <a:cubicBezTo>
                  <a:pt x="7370628" y="6444560"/>
                  <a:pt x="7370628" y="6357427"/>
                  <a:pt x="7411622" y="6289354"/>
                </a:cubicBezTo>
                <a:cubicBezTo>
                  <a:pt x="7411622" y="6289354"/>
                  <a:pt x="7411622" y="6289354"/>
                  <a:pt x="8045680" y="5197465"/>
                </a:cubicBezTo>
                <a:cubicBezTo>
                  <a:pt x="8083943" y="5126669"/>
                  <a:pt x="8160465" y="5083103"/>
                  <a:pt x="8239723" y="5083103"/>
                </a:cubicBezTo>
                <a:close/>
                <a:moveTo>
                  <a:pt x="10622296" y="1326563"/>
                </a:moveTo>
                <a:cubicBezTo>
                  <a:pt x="10622296" y="1326563"/>
                  <a:pt x="10622296" y="1326563"/>
                  <a:pt x="11448522" y="1326563"/>
                </a:cubicBezTo>
                <a:cubicBezTo>
                  <a:pt x="11502058" y="1326563"/>
                  <a:pt x="11550238" y="1355009"/>
                  <a:pt x="11577006" y="1401233"/>
                </a:cubicBezTo>
                <a:cubicBezTo>
                  <a:pt x="11577006" y="1401233"/>
                  <a:pt x="11577006" y="1401233"/>
                  <a:pt x="11989228" y="2114179"/>
                </a:cubicBezTo>
                <a:cubicBezTo>
                  <a:pt x="12015996" y="2158629"/>
                  <a:pt x="12015996" y="2215522"/>
                  <a:pt x="11989228" y="2259969"/>
                </a:cubicBezTo>
                <a:cubicBezTo>
                  <a:pt x="11989228" y="2259969"/>
                  <a:pt x="11989228" y="2259969"/>
                  <a:pt x="11577006" y="2972914"/>
                </a:cubicBezTo>
                <a:cubicBezTo>
                  <a:pt x="11550238" y="3019141"/>
                  <a:pt x="11502058" y="3047587"/>
                  <a:pt x="11448522" y="3047587"/>
                </a:cubicBezTo>
                <a:cubicBezTo>
                  <a:pt x="11448522" y="3047587"/>
                  <a:pt x="11448522" y="3047587"/>
                  <a:pt x="10622296" y="3047587"/>
                </a:cubicBezTo>
                <a:cubicBezTo>
                  <a:pt x="10570544" y="3047587"/>
                  <a:pt x="10520578" y="3019141"/>
                  <a:pt x="10495594" y="2972914"/>
                </a:cubicBezTo>
                <a:cubicBezTo>
                  <a:pt x="10495594" y="2972914"/>
                  <a:pt x="10495594" y="2972914"/>
                  <a:pt x="10081589" y="2259969"/>
                </a:cubicBezTo>
                <a:cubicBezTo>
                  <a:pt x="10054821" y="2215522"/>
                  <a:pt x="10054821" y="2158629"/>
                  <a:pt x="10081589" y="2114179"/>
                </a:cubicBezTo>
                <a:cubicBezTo>
                  <a:pt x="10081589" y="2114179"/>
                  <a:pt x="10081589" y="2114179"/>
                  <a:pt x="10495594" y="1401233"/>
                </a:cubicBezTo>
                <a:cubicBezTo>
                  <a:pt x="10520578" y="1355009"/>
                  <a:pt x="10570544" y="1326563"/>
                  <a:pt x="10622296" y="1326563"/>
                </a:cubicBezTo>
                <a:close/>
                <a:moveTo>
                  <a:pt x="0" y="0"/>
                </a:moveTo>
                <a:lnTo>
                  <a:pt x="4457990" y="0"/>
                </a:lnTo>
                <a:lnTo>
                  <a:pt x="5902610" y="0"/>
                </a:lnTo>
                <a:lnTo>
                  <a:pt x="8476869" y="0"/>
                </a:lnTo>
                <a:lnTo>
                  <a:pt x="8535933" y="39849"/>
                </a:lnTo>
                <a:cubicBezTo>
                  <a:pt x="8598516" y="88273"/>
                  <a:pt x="8652195" y="149296"/>
                  <a:pt x="8693486" y="220603"/>
                </a:cubicBezTo>
                <a:cubicBezTo>
                  <a:pt x="8693486" y="220603"/>
                  <a:pt x="8693486" y="220603"/>
                  <a:pt x="10389180" y="3153347"/>
                </a:cubicBezTo>
                <a:cubicBezTo>
                  <a:pt x="10499291" y="3336185"/>
                  <a:pt x="10499291" y="3570221"/>
                  <a:pt x="10389180" y="3753061"/>
                </a:cubicBezTo>
                <a:cubicBezTo>
                  <a:pt x="10389180" y="3753061"/>
                  <a:pt x="10389180" y="3753061"/>
                  <a:pt x="9759557" y="4842009"/>
                </a:cubicBezTo>
                <a:lnTo>
                  <a:pt x="9706493" y="4933778"/>
                </a:lnTo>
                <a:lnTo>
                  <a:pt x="9708360" y="4934561"/>
                </a:lnTo>
                <a:cubicBezTo>
                  <a:pt x="9746510" y="4956830"/>
                  <a:pt x="9778880" y="4989078"/>
                  <a:pt x="9802002" y="5029008"/>
                </a:cubicBezTo>
                <a:cubicBezTo>
                  <a:pt x="9802002" y="5029008"/>
                  <a:pt x="9802002" y="5029008"/>
                  <a:pt x="10514131" y="6260653"/>
                </a:cubicBezTo>
                <a:cubicBezTo>
                  <a:pt x="10560376" y="6337439"/>
                  <a:pt x="10560376" y="6435725"/>
                  <a:pt x="10514131" y="6512512"/>
                </a:cubicBezTo>
                <a:cubicBezTo>
                  <a:pt x="10514131" y="6512512"/>
                  <a:pt x="10514131" y="6512512"/>
                  <a:pt x="10340271" y="6813206"/>
                </a:cubicBezTo>
                <a:lnTo>
                  <a:pt x="10314372" y="6858000"/>
                </a:lnTo>
                <a:lnTo>
                  <a:pt x="10119136" y="6858000"/>
                </a:lnTo>
                <a:lnTo>
                  <a:pt x="10122008" y="6853033"/>
                </a:lnTo>
                <a:cubicBezTo>
                  <a:pt x="10327158" y="6498223"/>
                  <a:pt x="10327158" y="6498223"/>
                  <a:pt x="10327158" y="6498223"/>
                </a:cubicBezTo>
                <a:cubicBezTo>
                  <a:pt x="10368154" y="6430148"/>
                  <a:pt x="10368154" y="6343015"/>
                  <a:pt x="10327158" y="6274942"/>
                </a:cubicBezTo>
                <a:cubicBezTo>
                  <a:pt x="9695832" y="5183053"/>
                  <a:pt x="9695832" y="5183053"/>
                  <a:pt x="9695832" y="5183053"/>
                </a:cubicBezTo>
                <a:cubicBezTo>
                  <a:pt x="9675334" y="5147654"/>
                  <a:pt x="9646640" y="5119063"/>
                  <a:pt x="9612819" y="5099323"/>
                </a:cubicBezTo>
                <a:lnTo>
                  <a:pt x="9603213" y="5095298"/>
                </a:lnTo>
                <a:lnTo>
                  <a:pt x="9654707" y="5006238"/>
                </a:lnTo>
                <a:lnTo>
                  <a:pt x="9693004" y="4940002"/>
                </a:lnTo>
                <a:lnTo>
                  <a:pt x="9653283" y="4923348"/>
                </a:lnTo>
                <a:cubicBezTo>
                  <a:pt x="9631750" y="4917491"/>
                  <a:pt x="9609208" y="4914420"/>
                  <a:pt x="9586087" y="4914420"/>
                </a:cubicBezTo>
                <a:cubicBezTo>
                  <a:pt x="8158743" y="4914420"/>
                  <a:pt x="8158743" y="4914420"/>
                  <a:pt x="8158743" y="4914420"/>
                </a:cubicBezTo>
                <a:cubicBezTo>
                  <a:pt x="8069341" y="4914420"/>
                  <a:pt x="7983024" y="4963563"/>
                  <a:pt x="7939863" y="5043420"/>
                </a:cubicBezTo>
                <a:cubicBezTo>
                  <a:pt x="7224650" y="6275065"/>
                  <a:pt x="7224650" y="6275065"/>
                  <a:pt x="7224650" y="6275065"/>
                </a:cubicBezTo>
                <a:cubicBezTo>
                  <a:pt x="7178407" y="6351849"/>
                  <a:pt x="7178407" y="6450135"/>
                  <a:pt x="7224650" y="6526922"/>
                </a:cubicBezTo>
                <a:cubicBezTo>
                  <a:pt x="7269350" y="6603900"/>
                  <a:pt x="7311257" y="6676067"/>
                  <a:pt x="7350544" y="6743723"/>
                </a:cubicBezTo>
                <a:lnTo>
                  <a:pt x="7416905" y="6858000"/>
                </a:lnTo>
                <a:lnTo>
                  <a:pt x="5902610" y="6858000"/>
                </a:lnTo>
                <a:lnTo>
                  <a:pt x="4389357" y="6858000"/>
                </a:lnTo>
                <a:lnTo>
                  <a:pt x="0" y="6858000"/>
                </a:ln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074" name="Picture 2" descr="AUCLERT Hubertine - Maitron">
            <a:extLst>
              <a:ext uri="{FF2B5EF4-FFF2-40B4-BE49-F238E27FC236}">
                <a16:creationId xmlns:a16="http://schemas.microsoft.com/office/drawing/2014/main" id="{792BD36D-18B2-4FE8-B475-3CB386CC49F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537015" y="965201"/>
            <a:ext cx="3425818" cy="4911568"/>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a:extLst>
              <a:ext uri="{FF2B5EF4-FFF2-40B4-BE49-F238E27FC236}">
                <a16:creationId xmlns:a16="http://schemas.microsoft.com/office/drawing/2014/main" id="{C4645783-0CCD-467F-B1E5-5B0423DD10E0}"/>
              </a:ext>
            </a:extLst>
          </p:cNvPr>
          <p:cNvSpPr txBox="1"/>
          <p:nvPr/>
        </p:nvSpPr>
        <p:spPr>
          <a:xfrm>
            <a:off x="4246631" y="1654896"/>
            <a:ext cx="3904432" cy="830997"/>
          </a:xfrm>
          <a:prstGeom prst="rect">
            <a:avLst/>
          </a:prstGeom>
          <a:noFill/>
        </p:spPr>
        <p:txBody>
          <a:bodyPr wrap="square" rtlCol="0">
            <a:spAutoFit/>
          </a:bodyPr>
          <a:lstStyle/>
          <a:p>
            <a:endParaRPr lang="fr-FR" sz="4800" dirty="0"/>
          </a:p>
        </p:txBody>
      </p:sp>
      <p:sp>
        <p:nvSpPr>
          <p:cNvPr id="3" name="ZoneTexte 2">
            <a:extLst>
              <a:ext uri="{FF2B5EF4-FFF2-40B4-BE49-F238E27FC236}">
                <a16:creationId xmlns:a16="http://schemas.microsoft.com/office/drawing/2014/main" id="{BF66477A-CB0A-4E01-B4C1-1D5F2AAA07EC}"/>
              </a:ext>
            </a:extLst>
          </p:cNvPr>
          <p:cNvSpPr txBox="1"/>
          <p:nvPr/>
        </p:nvSpPr>
        <p:spPr>
          <a:xfrm>
            <a:off x="6986804" y="1654896"/>
            <a:ext cx="3636579" cy="3416320"/>
          </a:xfrm>
          <a:prstGeom prst="rect">
            <a:avLst/>
          </a:prstGeom>
          <a:noFill/>
        </p:spPr>
        <p:txBody>
          <a:bodyPr wrap="square" rtlCol="0">
            <a:spAutoFit/>
          </a:bodyPr>
          <a:lstStyle/>
          <a:p>
            <a:pPr algn="ctr"/>
            <a:r>
              <a:rPr lang="fr-FR" sz="2400" dirty="0">
                <a:solidFill>
                  <a:srgbClr val="FF0000"/>
                </a:solidFill>
              </a:rPr>
              <a:t>Hubertine Auclert </a:t>
            </a:r>
          </a:p>
          <a:p>
            <a:pPr algn="ctr"/>
            <a:endParaRPr lang="fr-FR" sz="2400" dirty="0">
              <a:solidFill>
                <a:srgbClr val="FF0000"/>
              </a:solidFill>
            </a:endParaRPr>
          </a:p>
          <a:p>
            <a:pPr algn="ctr"/>
            <a:endParaRPr lang="fr-FR" sz="2400" dirty="0">
              <a:solidFill>
                <a:srgbClr val="FF0000"/>
              </a:solidFill>
            </a:endParaRPr>
          </a:p>
          <a:p>
            <a:pPr algn="ctr"/>
            <a:endParaRPr lang="fr-FR" sz="2400" dirty="0">
              <a:solidFill>
                <a:srgbClr val="FF0000"/>
              </a:solidFill>
            </a:endParaRPr>
          </a:p>
          <a:p>
            <a:pPr algn="ctr"/>
            <a:endParaRPr lang="fr-FR" sz="2400" dirty="0">
              <a:solidFill>
                <a:srgbClr val="FF0000"/>
              </a:solidFill>
            </a:endParaRPr>
          </a:p>
          <a:p>
            <a:pPr algn="ctr"/>
            <a:r>
              <a:rPr lang="fr-FR" sz="2400" dirty="0">
                <a:solidFill>
                  <a:srgbClr val="FF0000"/>
                </a:solidFill>
              </a:rPr>
              <a:t>10 Avril 1848 à Saint-Priest-en-Murat</a:t>
            </a:r>
          </a:p>
          <a:p>
            <a:pPr algn="ctr"/>
            <a:endParaRPr lang="fr-FR" sz="2400" dirty="0">
              <a:solidFill>
                <a:srgbClr val="FF0000"/>
              </a:solidFill>
            </a:endParaRPr>
          </a:p>
          <a:p>
            <a:pPr algn="ctr"/>
            <a:r>
              <a:rPr lang="fr-FR" sz="2400" dirty="0">
                <a:solidFill>
                  <a:srgbClr val="FF0000"/>
                </a:solidFill>
              </a:rPr>
              <a:t>8 Avril 1914 à Paris  </a:t>
            </a:r>
          </a:p>
        </p:txBody>
      </p:sp>
    </p:spTree>
    <p:extLst>
      <p:ext uri="{BB962C8B-B14F-4D97-AF65-F5344CB8AC3E}">
        <p14:creationId xmlns:p14="http://schemas.microsoft.com/office/powerpoint/2010/main" val="27686848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1769</Words>
  <Application>Microsoft Office PowerPoint</Application>
  <PresentationFormat>Grand écran</PresentationFormat>
  <Paragraphs>137</Paragraphs>
  <Slides>20</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20</vt:i4>
      </vt:variant>
    </vt:vector>
  </HeadingPairs>
  <TitlesOfParts>
    <vt:vector size="26" baseType="lpstr">
      <vt:lpstr>Agency FB</vt:lpstr>
      <vt:lpstr>Arial</vt:lpstr>
      <vt:lpstr>Brush Script MT</vt:lpstr>
      <vt:lpstr>Calibri</vt:lpstr>
      <vt:lpstr>Calibri Light</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Noémie TOURNIER</dc:creator>
  <cp:lastModifiedBy>Noémie TOURNIER</cp:lastModifiedBy>
  <cp:revision>1</cp:revision>
  <dcterms:created xsi:type="dcterms:W3CDTF">2020-11-04T20:04:05Z</dcterms:created>
  <dcterms:modified xsi:type="dcterms:W3CDTF">2020-11-04T20:06:24Z</dcterms:modified>
</cp:coreProperties>
</file>