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14"/>
    <p:restoredTop sz="96327"/>
  </p:normalViewPr>
  <p:slideViewPr>
    <p:cSldViewPr snapToGrid="0" snapToObjects="1">
      <p:cViewPr varScale="1">
        <p:scale>
          <a:sx n="134" d="100"/>
          <a:sy n="134" d="100"/>
        </p:scale>
        <p:origin x="19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11/22/20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013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11/22/20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73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11/22/20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61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11/22/20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19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11/22/20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613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11/22/20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30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11/22/20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26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11/22/20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294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11/22/20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01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11/22/20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3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7616CA0-919D-4A49-9C8A-62FDFB3A5183}" type="datetimeFigureOut">
              <a:rPr lang="en-US" smtClean="0"/>
              <a:t>11/22/20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235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11/22/20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66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02C4FFC0-3909-46F5-A4BF-351709452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77F631A-B216-4CD3-B6F9-ADD5F0161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98DA7AC-5845-A542-B2B4-9494679EE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435" y="1041111"/>
            <a:ext cx="3826933" cy="2034992"/>
          </a:xfrm>
        </p:spPr>
        <p:txBody>
          <a:bodyPr>
            <a:normAutofit fontScale="90000"/>
          </a:bodyPr>
          <a:lstStyle/>
          <a:p>
            <a:r>
              <a:rPr lang="fr-FR" sz="36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E</a:t>
            </a:r>
            <a:r>
              <a:rPr lang="fr-FR" sz="32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n quoi </a:t>
            </a:r>
            <a:br>
              <a:rPr lang="fr-FR" sz="3200" dirty="0">
                <a:latin typeface="Ayuthaya" pitchFamily="2" charset="-34"/>
                <a:ea typeface="Ayuthaya" pitchFamily="2" charset="-34"/>
                <a:cs typeface="Ayuthaya" pitchFamily="2" charset="-34"/>
              </a:rPr>
            </a:br>
            <a:r>
              <a:rPr lang="fr-FR" sz="3200" i="1" u="sng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le roi se meurt</a:t>
            </a:r>
            <a:r>
              <a:rPr lang="fr-FR" sz="32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 </a:t>
            </a:r>
            <a:br>
              <a:rPr lang="fr-FR" sz="3200" dirty="0">
                <a:latin typeface="Ayuthaya" pitchFamily="2" charset="-34"/>
                <a:ea typeface="Ayuthaya" pitchFamily="2" charset="-34"/>
                <a:cs typeface="Ayuthaya" pitchFamily="2" charset="-34"/>
              </a:rPr>
            </a:br>
            <a:r>
              <a:rPr lang="fr-FR" sz="3200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est-il une pièce symbolique 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3B9CA8-C902-4F4D-BFDE-AD2449448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302" y="3531204"/>
            <a:ext cx="2823919" cy="1610643"/>
          </a:xfrm>
        </p:spPr>
        <p:txBody>
          <a:bodyPr>
            <a:normAutofit/>
          </a:bodyPr>
          <a:lstStyle/>
          <a:p>
            <a:endParaRPr lang="fr-FR" sz="1600" dirty="0"/>
          </a:p>
          <a:p>
            <a:r>
              <a:rPr lang="fr-FR" sz="1600" dirty="0" err="1"/>
              <a:t>Balland</a:t>
            </a:r>
            <a:r>
              <a:rPr lang="fr-FR" sz="1600" dirty="0"/>
              <a:t> Eva ,</a:t>
            </a:r>
          </a:p>
          <a:p>
            <a:r>
              <a:rPr lang="fr-FR" sz="1600" dirty="0"/>
              <a:t>normand </a:t>
            </a:r>
            <a:r>
              <a:rPr lang="fr-FR" sz="1600" dirty="0" err="1"/>
              <a:t>faustin</a:t>
            </a:r>
            <a:endParaRPr lang="fr-FR" sz="1600" dirty="0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01D17A82-43A3-468B-83E9-29B2540AE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0371919-C0A8-482C-8FA4-39812C36E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8D27CBB3-B7B1-4084-A98A-6161CA4CD6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5849FD1-1EE0-4677-A7F2-220175513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4A97A9FA-C885-6441-A6BC-50F93010B2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3" r="10607" b="5"/>
          <a:stretch/>
        </p:blipFill>
        <p:spPr>
          <a:xfrm>
            <a:off x="4292145" y="1116345"/>
            <a:ext cx="2320103" cy="3866172"/>
          </a:xfrm>
          <a:prstGeom prst="rect">
            <a:avLst/>
          </a:prstGeom>
        </p:spPr>
      </p:pic>
      <p:pic>
        <p:nvPicPr>
          <p:cNvPr id="9" name="Image 8" descr="Une image contenant texte&#10;&#10;Description générée automatiquement">
            <a:extLst>
              <a:ext uri="{FF2B5EF4-FFF2-40B4-BE49-F238E27FC236}">
                <a16:creationId xmlns:a16="http://schemas.microsoft.com/office/drawing/2014/main" id="{FC87BC76-B504-3047-B8B8-6827185C74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4" r="4085" b="3"/>
          <a:stretch/>
        </p:blipFill>
        <p:spPr>
          <a:xfrm>
            <a:off x="6610231" y="1114596"/>
            <a:ext cx="2315945" cy="3866172"/>
          </a:xfrm>
          <a:prstGeom prst="rect">
            <a:avLst/>
          </a:prstGeom>
        </p:spPr>
      </p:pic>
      <p:pic>
        <p:nvPicPr>
          <p:cNvPr id="5" name="Image 4" descr="Une image contenant texte, livre&#10;&#10;Description générée automatiquement">
            <a:extLst>
              <a:ext uri="{FF2B5EF4-FFF2-40B4-BE49-F238E27FC236}">
                <a16:creationId xmlns:a16="http://schemas.microsoft.com/office/drawing/2014/main" id="{ECE2FA57-6A54-3948-AD6C-57FEA2AA73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40" r="16218" b="1"/>
          <a:stretch/>
        </p:blipFill>
        <p:spPr>
          <a:xfrm>
            <a:off x="8926479" y="1114596"/>
            <a:ext cx="2294248" cy="3866172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7C1537B4-F123-4E8A-BD26-89068644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C8ADBEB7-C423-4D14-B0F9-58475BF15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360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C6B93B-7E63-B249-AF3E-092F9AAD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                             </a:t>
            </a:r>
            <a:r>
              <a:rPr lang="fr-FR" sz="3600" b="1" dirty="0">
                <a:latin typeface="Ayuthaya" pitchFamily="2" charset="-34"/>
                <a:ea typeface="Ayuthaya" pitchFamily="2" charset="-34"/>
                <a:cs typeface="Ayuthaya" pitchFamily="2" charset="-34"/>
              </a:rPr>
              <a:t>- PLAN -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EEA208-5702-5A42-BD01-DA2B2F02F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 I) Un symbolisme psychanalytique très investi : la constellation familiale                                                                                          1- le personnage de Bérenger                                                                                                              2- la figure paternelle : le médecin                                                                                                                                                            3- les deux figures complémentaires et antagonistes de la Mère </a:t>
            </a:r>
          </a:p>
          <a:p>
            <a:r>
              <a:rPr lang="fr-FR" dirty="0"/>
              <a:t> II) Un symbolisme métaphysique                                                                                 1- Les personnages                                                                                                      2- Le décor                                                                                                                                                                                             3- Le fantastique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95366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CF160C-8A8E-6F48-91B6-8FA26FB5C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b="1" u="sng" dirty="0"/>
              <a:t>I) Symbolisme psychanalytique très investi : la constellation familiale </a:t>
            </a:r>
            <a:br>
              <a:rPr lang="fr-FR" sz="1600" b="1" dirty="0"/>
            </a:br>
            <a:br>
              <a:rPr lang="fr-FR" sz="1600" b="1" dirty="0"/>
            </a:br>
            <a:br>
              <a:rPr lang="fr-FR" sz="1600" b="1" dirty="0"/>
            </a:br>
            <a:r>
              <a:rPr lang="fr-FR" sz="1800" b="1" dirty="0"/>
              <a:t>1- le personnage de </a:t>
            </a:r>
            <a:r>
              <a:rPr lang="fr-FR" sz="1800" b="1" dirty="0" err="1"/>
              <a:t>bérenger</a:t>
            </a:r>
            <a:r>
              <a:rPr lang="fr-FR" sz="1800" b="1" dirty="0"/>
              <a:t> </a:t>
            </a:r>
            <a:r>
              <a:rPr lang="fr-FR" sz="1600" b="1" dirty="0"/>
              <a:t>: </a:t>
            </a:r>
          </a:p>
        </p:txBody>
      </p:sp>
      <p:pic>
        <p:nvPicPr>
          <p:cNvPr id="5" name="Espace réservé du contenu 4" descr="Une image contenant table, gâteau, ordinateur, vieux&#10;&#10;Description générée automatiquement">
            <a:extLst>
              <a:ext uri="{FF2B5EF4-FFF2-40B4-BE49-F238E27FC236}">
                <a16:creationId xmlns:a16="http://schemas.microsoft.com/office/drawing/2014/main" id="{FCD7E19A-0D85-E64F-822C-802DD9BED7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87578" y="1969331"/>
            <a:ext cx="2387942" cy="3979903"/>
          </a:xfrm>
        </p:spPr>
      </p:pic>
      <p:pic>
        <p:nvPicPr>
          <p:cNvPr id="7" name="Image 6" descr="Une image contenant homme, portant, chapeau, debout&#10;&#10;Description générée automatiquement">
            <a:extLst>
              <a:ext uri="{FF2B5EF4-FFF2-40B4-BE49-F238E27FC236}">
                <a16:creationId xmlns:a16="http://schemas.microsoft.com/office/drawing/2014/main" id="{EF16C5D1-1BC2-874A-87D1-0225D3751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54" y="2376143"/>
            <a:ext cx="3832226" cy="2545493"/>
          </a:xfrm>
          <a:prstGeom prst="rect">
            <a:avLst/>
          </a:prstGeom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739C370-0952-2746-8C65-8D3FE5AEB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133398"/>
              </p:ext>
            </p:extLst>
          </p:nvPr>
        </p:nvGraphicFramePr>
        <p:xfrm>
          <a:off x="3934123" y="2012790"/>
          <a:ext cx="5089951" cy="1051560"/>
        </p:xfrm>
        <a:graphic>
          <a:graphicData uri="http://schemas.openxmlformats.org/drawingml/2006/table">
            <a:tbl>
              <a:tblPr/>
              <a:tblGrid>
                <a:gridCol w="1692759">
                  <a:extLst>
                    <a:ext uri="{9D8B030D-6E8A-4147-A177-3AD203B41FA5}">
                      <a16:colId xmlns:a16="http://schemas.microsoft.com/office/drawing/2014/main" val="4034283445"/>
                    </a:ext>
                  </a:extLst>
                </a:gridCol>
                <a:gridCol w="1704433">
                  <a:extLst>
                    <a:ext uri="{9D8B030D-6E8A-4147-A177-3AD203B41FA5}">
                      <a16:colId xmlns:a16="http://schemas.microsoft.com/office/drawing/2014/main" val="3468897218"/>
                    </a:ext>
                  </a:extLst>
                </a:gridCol>
                <a:gridCol w="1692759">
                  <a:extLst>
                    <a:ext uri="{9D8B030D-6E8A-4147-A177-3AD203B41FA5}">
                      <a16:colId xmlns:a16="http://schemas.microsoft.com/office/drawing/2014/main" val="3473585562"/>
                    </a:ext>
                  </a:extLst>
                </a:gridCol>
              </a:tblGrid>
              <a:tr h="276225">
                <a:tc>
                  <a:txBody>
                    <a:bodyPr/>
                    <a:lstStyle/>
                    <a:p>
                      <a:pPr algn="ctr"/>
                      <a:endParaRPr lang="fr-FR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effectLst/>
                        <a:latin typeface="Helvetica" pitchFamily="2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4150005"/>
                  </a:ext>
                </a:extLst>
              </a:tr>
              <a:tr h="133350">
                <a:tc>
                  <a:txBody>
                    <a:bodyPr/>
                    <a:lstStyle/>
                    <a:p>
                      <a:endParaRPr lang="fr-FR" dirty="0">
                        <a:effectLst/>
                        <a:latin typeface="Helvetica" pitchFamily="2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>
                        <a:effectLst/>
                        <a:latin typeface="Helvetica" pitchFamily="2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13076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/>
                      <a:endParaRPr lang="fr-FR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effectLst/>
                        <a:latin typeface="Helvetica" pitchFamily="2" charset="0"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473737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065DD44F-DE10-F248-AC68-8A88279224C5}"/>
              </a:ext>
            </a:extLst>
          </p:cNvPr>
          <p:cNvSpPr txBox="1"/>
          <p:nvPr/>
        </p:nvSpPr>
        <p:spPr>
          <a:xfrm>
            <a:off x="4176436" y="2538570"/>
            <a:ext cx="5226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MARGUERITE : « Sire, on doit vous annoncer que vous allez mourir.»</a:t>
            </a:r>
          </a:p>
          <a:p>
            <a:r>
              <a:rPr lang="fr-FR" dirty="0"/>
              <a:t>LE ROI : « Mais je le sais, bien sûr.  Vous me le rappellerez quand il sera temps. »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6480EBC-57A4-5945-8FEB-D6ABA8055642}"/>
              </a:ext>
            </a:extLst>
          </p:cNvPr>
          <p:cNvSpPr txBox="1"/>
          <p:nvPr/>
        </p:nvSpPr>
        <p:spPr>
          <a:xfrm>
            <a:off x="4176436" y="4135574"/>
            <a:ext cx="5072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MEDECIN : « Majesté, la reine Marguerite dit la vérité, vous allez mourir.»</a:t>
            </a:r>
          </a:p>
          <a:p>
            <a:r>
              <a:rPr lang="fr-FR" dirty="0"/>
              <a:t>LE ROI : « Encore? Vous m’ennuyez! »</a:t>
            </a:r>
          </a:p>
        </p:txBody>
      </p:sp>
    </p:spTree>
    <p:extLst>
      <p:ext uri="{BB962C8B-B14F-4D97-AF65-F5344CB8AC3E}">
        <p14:creationId xmlns:p14="http://schemas.microsoft.com/office/powerpoint/2010/main" val="230291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4F8872-5BCA-2E41-8A8E-FAA36FE7F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600" b="1" u="sng" dirty="0">
                <a:ea typeface="Ayuthaya" pitchFamily="2" charset="-34"/>
                <a:cs typeface="Ayuthaya" pitchFamily="2" charset="-34"/>
              </a:rPr>
              <a:t>i)Symbolisme psychanalytique très investi : la constellation familiale </a:t>
            </a:r>
            <a:br>
              <a:rPr lang="fr-FR" sz="1600" b="1" u="sng" dirty="0">
                <a:ea typeface="Ayuthaya" pitchFamily="2" charset="-34"/>
                <a:cs typeface="Ayuthaya" pitchFamily="2" charset="-34"/>
              </a:rPr>
            </a:br>
            <a:br>
              <a:rPr lang="fr-FR" u="sng" dirty="0"/>
            </a:br>
            <a:r>
              <a:rPr lang="fr-FR" sz="1800" b="1" dirty="0"/>
              <a:t>2 – La figure paternelle: le médecin 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44EC232C-EA1A-E54F-97AD-CDCBCDDE4A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9904" y="1933659"/>
            <a:ext cx="3611880" cy="2399131"/>
          </a:xfr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7935172-3FDB-6F41-ABBE-ABAC865CB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438" y="1940926"/>
            <a:ext cx="4538732" cy="297614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116C59E-D9EE-0F49-850A-59EF419A581C}"/>
              </a:ext>
            </a:extLst>
          </p:cNvPr>
          <p:cNvSpPr txBox="1"/>
          <p:nvPr/>
        </p:nvSpPr>
        <p:spPr>
          <a:xfrm>
            <a:off x="10484674" y="3085066"/>
            <a:ext cx="2631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Eugène Ionesco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CDB30F5A-76FB-4944-806D-299CCD9C2026}"/>
              </a:ext>
            </a:extLst>
          </p:cNvPr>
          <p:cNvCxnSpPr>
            <a:cxnSpLocks/>
          </p:cNvCxnSpPr>
          <p:nvPr/>
        </p:nvCxnSpPr>
        <p:spPr>
          <a:xfrm flipH="1">
            <a:off x="3474720" y="1678110"/>
            <a:ext cx="1706880" cy="720620"/>
          </a:xfrm>
          <a:prstGeom prst="straightConnector1">
            <a:avLst/>
          </a:prstGeom>
          <a:ln w="31750">
            <a:solidFill>
              <a:schemeClr val="bg1">
                <a:lumMod val="9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16199C90-50C6-454A-AE8F-CAD776531A7C}"/>
              </a:ext>
            </a:extLst>
          </p:cNvPr>
          <p:cNvSpPr txBox="1"/>
          <p:nvPr/>
        </p:nvSpPr>
        <p:spPr>
          <a:xfrm>
            <a:off x="824112" y="4917074"/>
            <a:ext cx="35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Représentation de Georges </a:t>
            </a:r>
            <a:r>
              <a:rPr lang="fr-FR" dirty="0" err="1"/>
              <a:t>Werler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290DB63-3D37-9D47-B9E7-5C8C472C0221}"/>
              </a:ext>
            </a:extLst>
          </p:cNvPr>
          <p:cNvSpPr txBox="1"/>
          <p:nvPr/>
        </p:nvSpPr>
        <p:spPr>
          <a:xfrm>
            <a:off x="5491170" y="4331086"/>
            <a:ext cx="6052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 MEDECIN :</a:t>
            </a:r>
          </a:p>
          <a:p>
            <a:r>
              <a:rPr lang="fr-FR" dirty="0"/>
              <a:t>« Sire , vous ne pouvez plus guérir. » p. 36</a:t>
            </a:r>
          </a:p>
          <a:p>
            <a:r>
              <a:rPr lang="fr-FR" dirty="0"/>
              <a:t>« Vous avez très mal et vous ne pourrez pas faire un nouvel effort. » p.46</a:t>
            </a:r>
          </a:p>
          <a:p>
            <a:r>
              <a:rPr lang="fr-FR" dirty="0"/>
              <a:t>« Il ne va pas hurler longtemps. Je connais le processus. Il va se fatiguer. Il s’arrêtera. »</a:t>
            </a:r>
          </a:p>
        </p:txBody>
      </p:sp>
    </p:spTree>
    <p:extLst>
      <p:ext uri="{BB962C8B-B14F-4D97-AF65-F5344CB8AC3E}">
        <p14:creationId xmlns:p14="http://schemas.microsoft.com/office/powerpoint/2010/main" val="2234235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5173031-D99E-EE4E-B7B8-B17ED3A91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fr-FR" sz="1500" b="1" u="sng"/>
              <a:t>I)Symbolisme psychanalytique très investi: la constellation familiale</a:t>
            </a:r>
            <a:br>
              <a:rPr lang="fr-FR" sz="1500" b="1" u="sng"/>
            </a:br>
            <a:br>
              <a:rPr lang="fr-FR" sz="1500" b="1" u="sng"/>
            </a:br>
            <a:br>
              <a:rPr lang="fr-FR" sz="1500" b="1" u="sng"/>
            </a:br>
            <a:r>
              <a:rPr lang="fr-FR" sz="1500" b="1"/>
              <a:t>3- Les deux figures complémentaires et antagonistes de la Mère :</a:t>
            </a:r>
            <a:endParaRPr lang="fr-FR" sz="1500" b="1" u="sng"/>
          </a:p>
        </p:txBody>
      </p:sp>
      <p:grpSp>
        <p:nvGrpSpPr>
          <p:cNvPr id="76" name="Group 11">
            <a:extLst>
              <a:ext uri="{FF2B5EF4-FFF2-40B4-BE49-F238E27FC236}">
                <a16:creationId xmlns:a16="http://schemas.microsoft.com/office/drawing/2014/main" id="{9BBF2CDE-35D9-4B83-8A27-7417A1162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59130" y="2012810"/>
            <a:ext cx="4954206" cy="3453535"/>
            <a:chOff x="7807230" y="2012810"/>
            <a:chExt cx="3251252" cy="34598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6B8A987-6618-4D33-A702-A399F6C29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13">
              <a:extLst>
                <a:ext uri="{FF2B5EF4-FFF2-40B4-BE49-F238E27FC236}">
                  <a16:creationId xmlns:a16="http://schemas.microsoft.com/office/drawing/2014/main" id="{44344FC9-2E16-45B0-8F64-1F4DAECFC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Espace réservé du contenu 4" descr="Une image contenant personne, posant, debout, homme&#10;&#10;Description générée automatiquement">
            <a:extLst>
              <a:ext uri="{FF2B5EF4-FFF2-40B4-BE49-F238E27FC236}">
                <a16:creationId xmlns:a16="http://schemas.microsoft.com/office/drawing/2014/main" id="{92E8B216-BFBF-6143-8B39-617D0AAB5D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73"/>
          <a:stretch/>
        </p:blipFill>
        <p:spPr>
          <a:xfrm>
            <a:off x="1629297" y="2177401"/>
            <a:ext cx="4613872" cy="3124351"/>
          </a:xfrm>
          <a:prstGeom prst="rect">
            <a:avLst/>
          </a:prstGeom>
        </p:spPr>
      </p:pic>
      <p:sp>
        <p:nvSpPr>
          <p:cNvPr id="78" name="Content Placeholder 8">
            <a:extLst>
              <a:ext uri="{FF2B5EF4-FFF2-40B4-BE49-F238E27FC236}">
                <a16:creationId xmlns:a16="http://schemas.microsoft.com/office/drawing/2014/main" id="{EC4020BD-C443-4E64-8EB7-D0F64989AB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3337" y="2015734"/>
            <a:ext cx="3829531" cy="3450613"/>
          </a:xfrm>
        </p:spPr>
        <p:txBody>
          <a:bodyPr>
            <a:normAutofit/>
          </a:bodyPr>
          <a:lstStyle/>
          <a:p>
            <a:r>
              <a:rPr lang="en-US" dirty="0"/>
              <a:t>MARGUERITE : “ </a:t>
            </a:r>
            <a:r>
              <a:rPr lang="en-US" dirty="0" err="1"/>
              <a:t>N’essaye</a:t>
            </a:r>
            <a:r>
              <a:rPr lang="en-US" dirty="0"/>
              <a:t> plus. Tu </a:t>
            </a:r>
            <a:r>
              <a:rPr lang="en-US" dirty="0" err="1"/>
              <a:t>te</a:t>
            </a:r>
            <a:r>
              <a:rPr lang="en-US" dirty="0"/>
              <a:t> rends ridicule. ”</a:t>
            </a:r>
          </a:p>
          <a:p>
            <a:r>
              <a:rPr lang="en-US" dirty="0"/>
              <a:t>MARIE: “ Tu </a:t>
            </a:r>
            <a:r>
              <a:rPr lang="en-US" dirty="0" err="1"/>
              <a:t>te</a:t>
            </a:r>
            <a:r>
              <a:rPr lang="en-US" dirty="0"/>
              <a:t> fatigues trop mon petit Roi. Ne </a:t>
            </a:r>
            <a:r>
              <a:rPr lang="en-US" dirty="0" err="1"/>
              <a:t>désespère</a:t>
            </a:r>
            <a:r>
              <a:rPr lang="en-US" dirty="0"/>
              <a:t> pas. Tu es plein de </a:t>
            </a:r>
            <a:r>
              <a:rPr lang="en-US" dirty="0" err="1"/>
              <a:t>sueur</a:t>
            </a:r>
            <a:r>
              <a:rPr lang="en-US" dirty="0"/>
              <a:t>. Repose-</a:t>
            </a:r>
            <a:r>
              <a:rPr lang="en-US" dirty="0" err="1"/>
              <a:t>toi</a:t>
            </a:r>
            <a:r>
              <a:rPr lang="en-US" dirty="0"/>
              <a:t> un </a:t>
            </a:r>
            <a:r>
              <a:rPr lang="en-US" dirty="0" err="1"/>
              <a:t>peu</a:t>
            </a:r>
            <a:r>
              <a:rPr lang="en-US" dirty="0"/>
              <a:t>. Nous </a:t>
            </a:r>
            <a:r>
              <a:rPr lang="en-US" dirty="0" err="1"/>
              <a:t>allons</a:t>
            </a:r>
            <a:r>
              <a:rPr lang="en-US" dirty="0"/>
              <a:t> </a:t>
            </a:r>
            <a:r>
              <a:rPr lang="en-US" dirty="0" err="1"/>
              <a:t>recommencer</a:t>
            </a:r>
            <a:r>
              <a:rPr lang="en-US" dirty="0"/>
              <a:t> tout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l’heure</a:t>
            </a:r>
            <a:r>
              <a:rPr lang="en-US" dirty="0"/>
              <a:t>.”           p.50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3A90D543-8636-BA43-AB6E-B42466BA2D7D}"/>
              </a:ext>
            </a:extLst>
          </p:cNvPr>
          <p:cNvCxnSpPr/>
          <p:nvPr/>
        </p:nvCxnSpPr>
        <p:spPr>
          <a:xfrm flipH="1">
            <a:off x="2438400" y="3739577"/>
            <a:ext cx="106680" cy="161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9BAD283-E2EB-5740-ACCB-7CB2160A0288}"/>
              </a:ext>
            </a:extLst>
          </p:cNvPr>
          <p:cNvCxnSpPr/>
          <p:nvPr/>
        </p:nvCxnSpPr>
        <p:spPr>
          <a:xfrm flipV="1">
            <a:off x="1139296" y="4076125"/>
            <a:ext cx="1506706" cy="97536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F8F07C20-B304-D742-B94A-53883509B59E}"/>
              </a:ext>
            </a:extLst>
          </p:cNvPr>
          <p:cNvSpPr txBox="1"/>
          <p:nvPr/>
        </p:nvSpPr>
        <p:spPr>
          <a:xfrm>
            <a:off x="349434" y="4853453"/>
            <a:ext cx="1005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Reine Marie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BA634E80-3022-D146-A3D1-6FE3CBA4858D}"/>
              </a:ext>
            </a:extLst>
          </p:cNvPr>
          <p:cNvCxnSpPr/>
          <p:nvPr/>
        </p:nvCxnSpPr>
        <p:spPr>
          <a:xfrm>
            <a:off x="5074920" y="342900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A57F5095-8F2C-3E46-A9B6-07F8ECFAD9CD}"/>
              </a:ext>
            </a:extLst>
          </p:cNvPr>
          <p:cNvCxnSpPr>
            <a:cxnSpLocks/>
          </p:cNvCxnSpPr>
          <p:nvPr/>
        </p:nvCxnSpPr>
        <p:spPr>
          <a:xfrm flipH="1" flipV="1">
            <a:off x="4938521" y="3337151"/>
            <a:ext cx="1304648" cy="2202013"/>
          </a:xfrm>
          <a:prstGeom prst="straightConnector1">
            <a:avLst/>
          </a:prstGeom>
          <a:ln w="349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BB836CD7-5F75-794E-A387-18E1A0A063ED}"/>
              </a:ext>
            </a:extLst>
          </p:cNvPr>
          <p:cNvSpPr txBox="1"/>
          <p:nvPr/>
        </p:nvSpPr>
        <p:spPr>
          <a:xfrm>
            <a:off x="5734891" y="5460027"/>
            <a:ext cx="133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Reine Marguerite</a:t>
            </a:r>
          </a:p>
        </p:txBody>
      </p:sp>
    </p:spTree>
    <p:extLst>
      <p:ext uri="{BB962C8B-B14F-4D97-AF65-F5344CB8AC3E}">
        <p14:creationId xmlns:p14="http://schemas.microsoft.com/office/powerpoint/2010/main" val="830451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6477A2-C20B-734A-98A4-92A922DF0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b="1" u="sng" dirty="0"/>
              <a:t>II)Un symbolisme métaphysique</a:t>
            </a:r>
            <a:br>
              <a:rPr lang="fr-FR" dirty="0"/>
            </a:br>
            <a:r>
              <a:rPr lang="fr-FR" sz="2400" b="1" dirty="0"/>
              <a:t>1- Les personnages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61B7DF-99E6-A043-8647-988F72244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4187221" cy="3450613"/>
          </a:xfrm>
        </p:spPr>
        <p:txBody>
          <a:bodyPr/>
          <a:lstStyle/>
          <a:p>
            <a:r>
              <a:rPr lang="fr-FR" u="sng" dirty="0"/>
              <a:t>Le Roi :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2A66CED-57D9-5E46-9FE7-2B115445F518}"/>
              </a:ext>
            </a:extLst>
          </p:cNvPr>
          <p:cNvSpPr txBox="1"/>
          <p:nvPr/>
        </p:nvSpPr>
        <p:spPr>
          <a:xfrm>
            <a:off x="6370320" y="2015732"/>
            <a:ext cx="4892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u="sng" dirty="0"/>
              <a:t>Les autres personnages :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FF28AAD-F06B-D947-9BC0-225042CFDA40}"/>
              </a:ext>
            </a:extLst>
          </p:cNvPr>
          <p:cNvSpPr txBox="1"/>
          <p:nvPr/>
        </p:nvSpPr>
        <p:spPr>
          <a:xfrm>
            <a:off x="6370320" y="2415842"/>
            <a:ext cx="1676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r>
              <a:rPr lang="fr-FR" sz="2400" dirty="0"/>
              <a:t>« Papa » </a:t>
            </a:r>
          </a:p>
          <a:p>
            <a:r>
              <a:rPr lang="fr-FR" sz="2400" dirty="0"/>
              <a:t>Le médecin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F1F2A60-99E4-CA48-A865-465BE899ADE2}"/>
              </a:ext>
            </a:extLst>
          </p:cNvPr>
          <p:cNvSpPr txBox="1"/>
          <p:nvPr/>
        </p:nvSpPr>
        <p:spPr>
          <a:xfrm>
            <a:off x="8214360" y="3701959"/>
            <a:ext cx="2103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Bérenger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6607AAC-E10A-834D-BACC-21465903A1DA}"/>
              </a:ext>
            </a:extLst>
          </p:cNvPr>
          <p:cNvSpPr txBox="1"/>
          <p:nvPr/>
        </p:nvSpPr>
        <p:spPr>
          <a:xfrm>
            <a:off x="6644640" y="4541520"/>
            <a:ext cx="140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garde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C194669-68E7-264E-8921-B3E593D79184}"/>
              </a:ext>
            </a:extLst>
          </p:cNvPr>
          <p:cNvSpPr txBox="1"/>
          <p:nvPr/>
        </p:nvSpPr>
        <p:spPr>
          <a:xfrm>
            <a:off x="9902221" y="4563733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Juliette</a:t>
            </a:r>
            <a:r>
              <a:rPr lang="fr-FR" dirty="0"/>
              <a:t>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A440526-6DFB-254D-BF8C-7A01E6498219}"/>
              </a:ext>
            </a:extLst>
          </p:cNvPr>
          <p:cNvSpPr txBox="1"/>
          <p:nvPr/>
        </p:nvSpPr>
        <p:spPr>
          <a:xfrm>
            <a:off x="9719340" y="2508175"/>
            <a:ext cx="2289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« Maman » </a:t>
            </a:r>
          </a:p>
          <a:p>
            <a:r>
              <a:rPr lang="fr-FR" sz="2000" dirty="0"/>
              <a:t>(elle est double) : </a:t>
            </a:r>
          </a:p>
          <a:p>
            <a:r>
              <a:rPr lang="fr-FR" sz="2000" dirty="0"/>
              <a:t>Marguerite + Marie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92EC32D-AED5-5945-A951-9B60FE00BC49}"/>
              </a:ext>
            </a:extLst>
          </p:cNvPr>
          <p:cNvSpPr txBox="1"/>
          <p:nvPr/>
        </p:nvSpPr>
        <p:spPr>
          <a:xfrm>
            <a:off x="822960" y="2508175"/>
            <a:ext cx="4815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u="sng" dirty="0"/>
              <a:t>Le refus </a:t>
            </a:r>
            <a:r>
              <a:rPr lang="fr-FR" dirty="0"/>
              <a:t>: « Il n’est pas naturel de mourir , puisqu’on ne veut pas. Je veux être. » p.83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u="sng" dirty="0"/>
              <a:t>L’horreur</a:t>
            </a:r>
            <a:r>
              <a:rPr lang="fr-FR" dirty="0"/>
              <a:t> : « Agonie » , « dégout de l’existence » p.79/84 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r>
              <a:rPr lang="fr-FR" u="sng" dirty="0"/>
              <a:t>Le désespoir </a:t>
            </a:r>
            <a:r>
              <a:rPr lang="fr-FR" dirty="0"/>
              <a:t>: « On ne peut pas m’aider ou bien on ne veut pas m’aider. Moi-même je ne puis m’aider. » </a:t>
            </a:r>
          </a:p>
          <a:p>
            <a:pPr marL="285750" indent="-285750">
              <a:buFontTx/>
              <a:buChar char="-"/>
            </a:pPr>
            <a:r>
              <a:rPr lang="fr-FR" dirty="0"/>
              <a:t>« O soleil , aide-moi soleil, chasse l’ombre ,                     empêche la nuit. » p.76</a:t>
            </a:r>
          </a:p>
        </p:txBody>
      </p:sp>
    </p:spTree>
    <p:extLst>
      <p:ext uri="{BB962C8B-B14F-4D97-AF65-F5344CB8AC3E}">
        <p14:creationId xmlns:p14="http://schemas.microsoft.com/office/powerpoint/2010/main" val="480177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574993-F29F-634E-AE15-A7925B0C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130" y="621639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fr-FR" b="1" u="sng" dirty="0"/>
              <a:t>II)Un symbolisme métaphysique </a:t>
            </a:r>
            <a:br>
              <a:rPr lang="fr-FR" b="1" dirty="0"/>
            </a:br>
            <a:r>
              <a:rPr lang="fr-FR" b="1" dirty="0"/>
              <a:t>2- Le décor : </a:t>
            </a:r>
            <a:br>
              <a:rPr lang="fr-FR" b="1" dirty="0"/>
            </a:br>
            <a:r>
              <a:rPr lang="fr-FR" b="1" dirty="0"/>
              <a:t>3- Le fantastique:</a:t>
            </a:r>
          </a:p>
        </p:txBody>
      </p:sp>
      <p:grpSp>
        <p:nvGrpSpPr>
          <p:cNvPr id="113" name="Group 11">
            <a:extLst>
              <a:ext uri="{FF2B5EF4-FFF2-40B4-BE49-F238E27FC236}">
                <a16:creationId xmlns:a16="http://schemas.microsoft.com/office/drawing/2014/main" id="{9BBF2CDE-35D9-4B83-8A27-7417A1162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59130" y="2012810"/>
            <a:ext cx="4954206" cy="3453535"/>
            <a:chOff x="7807230" y="2012810"/>
            <a:chExt cx="3251252" cy="34598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6B8A987-6618-4D33-A702-A399F6C297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3">
              <a:extLst>
                <a:ext uri="{FF2B5EF4-FFF2-40B4-BE49-F238E27FC236}">
                  <a16:creationId xmlns:a16="http://schemas.microsoft.com/office/drawing/2014/main" id="{44344FC9-2E16-45B0-8F64-1F4DAECFC0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Espace réservé du contenu 4" descr="Une image contenant dessin, neige, skiant&#10;&#10;Description générée automatiquement">
            <a:extLst>
              <a:ext uri="{FF2B5EF4-FFF2-40B4-BE49-F238E27FC236}">
                <a16:creationId xmlns:a16="http://schemas.microsoft.com/office/drawing/2014/main" id="{5A007C60-CA2D-8B48-8597-D27C43656F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15" r="3" b="3"/>
          <a:stretch/>
        </p:blipFill>
        <p:spPr>
          <a:xfrm>
            <a:off x="1510098" y="2096684"/>
            <a:ext cx="4852269" cy="3285785"/>
          </a:xfrm>
          <a:prstGeom prst="rect">
            <a:avLst/>
          </a:prstGeom>
        </p:spPr>
      </p:pic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8050BB9E-C31C-374C-B7FD-BC45C77A9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9686" y="2023858"/>
            <a:ext cx="4998557" cy="2810283"/>
          </a:xfr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A054821-8AB3-9241-AFAA-D9FDB4E8A24F}"/>
              </a:ext>
            </a:extLst>
          </p:cNvPr>
          <p:cNvSpPr txBox="1"/>
          <p:nvPr/>
        </p:nvSpPr>
        <p:spPr>
          <a:xfrm>
            <a:off x="7376160" y="5004245"/>
            <a:ext cx="4482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Représentation de Quentin </a:t>
            </a:r>
            <a:r>
              <a:rPr lang="fr-FR" b="1" dirty="0" err="1"/>
              <a:t>Jacquemaire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10871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3" name="Rectangle 107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109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38FF16-852A-BF46-961C-846A26E54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0" i="0" kern="1200" cap="all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-Conclusion- </a:t>
            </a:r>
          </a:p>
        </p:txBody>
      </p:sp>
      <p:grpSp>
        <p:nvGrpSpPr>
          <p:cNvPr id="235" name="Group 111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236" name="Rectangle 112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113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8" name="Rectangle 115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1EFA5A-D954-BB46-A315-40134F8E94C3}"/>
              </a:ext>
            </a:extLst>
          </p:cNvPr>
          <p:cNvSpPr txBox="1"/>
          <p:nvPr/>
        </p:nvSpPr>
        <p:spPr>
          <a:xfrm>
            <a:off x="5584483" y="1138228"/>
            <a:ext cx="5440680" cy="3858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i="1" u="sng" dirty="0">
                <a:solidFill>
                  <a:srgbClr val="000000"/>
                </a:solidFill>
              </a:rPr>
              <a:t>Le Roi se </a:t>
            </a:r>
            <a:r>
              <a:rPr lang="en-US" i="1" u="sng" dirty="0" err="1">
                <a:solidFill>
                  <a:srgbClr val="000000"/>
                </a:solidFill>
              </a:rPr>
              <a:t>meurt</a:t>
            </a:r>
            <a:r>
              <a:rPr lang="en-US" i="1" u="sng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évoque</a:t>
            </a:r>
            <a:r>
              <a:rPr lang="en-US" dirty="0">
                <a:solidFill>
                  <a:srgbClr val="000000"/>
                </a:solidFill>
              </a:rPr>
              <a:t> la question </a:t>
            </a:r>
            <a:r>
              <a:rPr lang="en-US" dirty="0" err="1">
                <a:solidFill>
                  <a:srgbClr val="000000"/>
                </a:solidFill>
              </a:rPr>
              <a:t>éternelle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l’être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humain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devant</a:t>
            </a:r>
            <a:r>
              <a:rPr lang="en-US" dirty="0">
                <a:solidFill>
                  <a:srgbClr val="000000"/>
                </a:solidFill>
              </a:rPr>
              <a:t> la mort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i="1" u="sng" dirty="0">
                <a:solidFill>
                  <a:srgbClr val="000000"/>
                </a:solidFill>
              </a:rPr>
              <a:t>Ionesco </a:t>
            </a:r>
            <a:r>
              <a:rPr lang="en-US" dirty="0">
                <a:solidFill>
                  <a:srgbClr val="000000"/>
                </a:solidFill>
              </a:rPr>
              <a:t>met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scène</a:t>
            </a:r>
            <a:r>
              <a:rPr lang="en-US" dirty="0">
                <a:solidFill>
                  <a:srgbClr val="000000"/>
                </a:solidFill>
              </a:rPr>
              <a:t> « la </a:t>
            </a:r>
            <a:r>
              <a:rPr lang="en-US" dirty="0" err="1">
                <a:solidFill>
                  <a:srgbClr val="000000"/>
                </a:solidFill>
              </a:rPr>
              <a:t>comédie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humaine</a:t>
            </a:r>
            <a:r>
              <a:rPr lang="en-US" dirty="0">
                <a:solidFill>
                  <a:srgbClr val="000000"/>
                </a:solidFill>
              </a:rPr>
              <a:t> » </a:t>
            </a:r>
          </a:p>
          <a:p>
            <a:pPr marL="285750" indent="-228600" defTabSz="914400">
              <a:lnSpc>
                <a:spcPct val="12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Imaginaire</a:t>
            </a:r>
            <a:r>
              <a:rPr lang="en-US" dirty="0">
                <a:solidFill>
                  <a:srgbClr val="000000"/>
                </a:solidFill>
              </a:rPr>
              <a:t> de Ionesco </a:t>
            </a:r>
            <a:r>
              <a:rPr lang="en-US" dirty="0" err="1">
                <a:solidFill>
                  <a:srgbClr val="000000"/>
                </a:solidFill>
              </a:rPr>
              <a:t>s’exprime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façon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symbolique</a:t>
            </a:r>
            <a:r>
              <a:rPr lang="en-US" dirty="0">
                <a:solidFill>
                  <a:srgbClr val="000000"/>
                </a:solidFill>
              </a:rPr>
              <a:t> : </a:t>
            </a:r>
            <a:r>
              <a:rPr lang="en-US" dirty="0" err="1">
                <a:solidFill>
                  <a:srgbClr val="000000"/>
                </a:solidFill>
              </a:rPr>
              <a:t>L’Homme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redevient</a:t>
            </a:r>
            <a:r>
              <a:rPr lang="en-US" dirty="0">
                <a:solidFill>
                  <a:srgbClr val="000000"/>
                </a:solidFill>
              </a:rPr>
              <a:t> un </a:t>
            </a:r>
            <a:r>
              <a:rPr lang="en-US" dirty="0" err="1">
                <a:solidFill>
                  <a:srgbClr val="000000"/>
                </a:solidFill>
              </a:rPr>
              <a:t>bébé</a:t>
            </a:r>
            <a:r>
              <a:rPr lang="en-US" dirty="0">
                <a:solidFill>
                  <a:srgbClr val="000000"/>
                </a:solidFill>
              </a:rPr>
              <a:t> , les </a:t>
            </a:r>
            <a:r>
              <a:rPr lang="en-US" dirty="0" err="1">
                <a:solidFill>
                  <a:srgbClr val="000000"/>
                </a:solidFill>
              </a:rPr>
              <a:t>traumatismes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l’enfance</a:t>
            </a:r>
            <a:r>
              <a:rPr lang="en-US" dirty="0">
                <a:solidFill>
                  <a:srgbClr val="000000"/>
                </a:solidFill>
              </a:rPr>
              <a:t> ne </a:t>
            </a:r>
            <a:r>
              <a:rPr lang="en-US" dirty="0" err="1">
                <a:solidFill>
                  <a:srgbClr val="000000"/>
                </a:solidFill>
              </a:rPr>
              <a:t>s’oublient</a:t>
            </a:r>
            <a:r>
              <a:rPr lang="en-US" dirty="0">
                <a:solidFill>
                  <a:srgbClr val="000000"/>
                </a:solidFill>
              </a:rPr>
              <a:t> jamais , les </a:t>
            </a:r>
            <a:r>
              <a:rPr lang="en-US" dirty="0" err="1">
                <a:solidFill>
                  <a:srgbClr val="000000"/>
                </a:solidFill>
              </a:rPr>
              <a:t>autorités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parentales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sont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toujours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redoutées</a:t>
            </a:r>
            <a:r>
              <a:rPr lang="en-US" dirty="0">
                <a:solidFill>
                  <a:srgbClr val="000000"/>
                </a:solidFill>
              </a:rPr>
              <a:t> et La </a:t>
            </a:r>
            <a:r>
              <a:rPr lang="en-US" dirty="0" err="1">
                <a:solidFill>
                  <a:srgbClr val="000000"/>
                </a:solidFill>
              </a:rPr>
              <a:t>Mère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devient</a:t>
            </a:r>
            <a:r>
              <a:rPr lang="en-US" dirty="0">
                <a:solidFill>
                  <a:srgbClr val="000000"/>
                </a:solidFill>
              </a:rPr>
              <a:t> La Mort. </a:t>
            </a:r>
          </a:p>
        </p:txBody>
      </p:sp>
      <p:pic>
        <p:nvPicPr>
          <p:cNvPr id="239" name="Picture 117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0" name="Straight Connector 119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4072B69D-D801-A74A-95ED-227EEDDAA783}"/>
              </a:ext>
            </a:extLst>
          </p:cNvPr>
          <p:cNvSpPr txBox="1"/>
          <p:nvPr/>
        </p:nvSpPr>
        <p:spPr>
          <a:xfrm>
            <a:off x="8610600" y="5651216"/>
            <a:ext cx="544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Merci pour votre attention. </a:t>
            </a:r>
          </a:p>
        </p:txBody>
      </p:sp>
    </p:spTree>
    <p:extLst>
      <p:ext uri="{BB962C8B-B14F-4D97-AF65-F5344CB8AC3E}">
        <p14:creationId xmlns:p14="http://schemas.microsoft.com/office/powerpoint/2010/main" val="1488584750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539</Words>
  <Application>Microsoft Macintosh PowerPoint</Application>
  <PresentationFormat>Grand écran</PresentationFormat>
  <Paragraphs>49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Ayuthaya</vt:lpstr>
      <vt:lpstr>Gill Sans MT</vt:lpstr>
      <vt:lpstr>Helvetica</vt:lpstr>
      <vt:lpstr>Galerie</vt:lpstr>
      <vt:lpstr>En quoi  le roi se meurt  est-il une pièce symbolique ?</vt:lpstr>
      <vt:lpstr>                              - PLAN -</vt:lpstr>
      <vt:lpstr>I) Symbolisme psychanalytique très investi : la constellation familiale    1- le personnage de bérenger : </vt:lpstr>
      <vt:lpstr>i)Symbolisme psychanalytique très investi : la constellation familiale   2 – La figure paternelle: le médecin </vt:lpstr>
      <vt:lpstr>I)Symbolisme psychanalytique très investi: la constellation familiale   3- Les deux figures complémentaires et antagonistes de la Mère :</vt:lpstr>
      <vt:lpstr>II)Un symbolisme métaphysique 1- Les personnages : </vt:lpstr>
      <vt:lpstr>II)Un symbolisme métaphysique  2- Le décor :  3- Le fantastique:</vt:lpstr>
      <vt:lpstr>-Conclusion-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 quoi  le roi se meurt  est-il une pièce symbolique ?</dc:title>
  <dc:creator>eva balland</dc:creator>
  <cp:lastModifiedBy>ghislaine zaneboni</cp:lastModifiedBy>
  <cp:revision>4</cp:revision>
  <dcterms:created xsi:type="dcterms:W3CDTF">2020-11-16T10:46:43Z</dcterms:created>
  <dcterms:modified xsi:type="dcterms:W3CDTF">2020-11-22T13:16:55Z</dcterms:modified>
</cp:coreProperties>
</file>