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24384000" cy="1371600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/>
    <p:restoredTop sz="94682"/>
  </p:normalViewPr>
  <p:slideViewPr>
    <p:cSldViewPr snapToGrid="0">
      <p:cViewPr varScale="1">
        <p:scale>
          <a:sx n="72" d="100"/>
          <a:sy n="72" d="100"/>
        </p:scale>
        <p:origin x="53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2197080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1206360" y="8560440"/>
            <a:ext cx="2197080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1206360" y="856044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12464280" y="856044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8634960" y="424836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6063200" y="424836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1206360" y="856044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8634960" y="856044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16063200" y="856044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1206360" y="4248360"/>
            <a:ext cx="21970800" cy="8255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2197080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1206360" y="856044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1206360" y="4248360"/>
            <a:ext cx="21970800" cy="8255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12464280" y="856044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1206360" y="8560440"/>
            <a:ext cx="2197080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2197080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1206360" y="8560440"/>
            <a:ext cx="2197080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1206360" y="856044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12464280" y="856044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8634960" y="424836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16063200" y="424836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1206360" y="856044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8634960" y="856044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16063200" y="856044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1206360" y="4248360"/>
            <a:ext cx="21970800" cy="8255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2197080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2197080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1206360" y="856044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12464280" y="856044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1206360" y="8560440"/>
            <a:ext cx="2197080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2197080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1206360" y="8560440"/>
            <a:ext cx="2197080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1206360" y="856044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12464280" y="856044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8634960" y="424836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16063200" y="424836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1206360" y="856044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8634960" y="856044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16063200" y="8560440"/>
            <a:ext cx="707436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1206360" y="856044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825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12464280" y="856044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24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20636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12464280" y="4248360"/>
            <a:ext cx="1072152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1206360" y="8560440"/>
            <a:ext cx="21970800" cy="3937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body"/>
          </p:nvPr>
        </p:nvSpPr>
        <p:spPr>
          <a:xfrm>
            <a:off x="1201320" y="11859840"/>
            <a:ext cx="21970800" cy="636480"/>
          </a:xfrm>
          <a:prstGeom prst="rect">
            <a:avLst/>
          </a:prstGeom>
        </p:spPr>
        <p:txBody>
          <a:bodyPr lIns="45720" rIns="4572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Auteur et date</a:t>
            </a:r>
            <a:endParaRPr lang="fr-FR" sz="3600" b="0" strike="noStrike" spc="-1">
              <a:solidFill>
                <a:srgbClr val="000000"/>
              </a:solidFill>
              <a:latin typeface="Helvetica Neue"/>
            </a:endParaRPr>
          </a:p>
          <a:p>
            <a:endParaRPr lang="fr-FR" sz="3600" b="0" strike="noStrike" spc="-1">
              <a:solidFill>
                <a:srgbClr val="000000"/>
              </a:solidFill>
              <a:latin typeface="Helvetica Neue"/>
            </a:endParaRPr>
          </a:p>
          <a:p>
            <a:endParaRPr lang="fr-FR" sz="3600" b="0" strike="noStrike" spc="-1">
              <a:solidFill>
                <a:srgbClr val="000000"/>
              </a:solidFill>
              <a:latin typeface="Helvetica Neue"/>
            </a:endParaRPr>
          </a:p>
          <a:p>
            <a:endParaRPr lang="fr-FR" sz="3600" b="0" strike="noStrike" spc="-1">
              <a:solidFill>
                <a:srgbClr val="000000"/>
              </a:solidFill>
              <a:latin typeface="Helvetica Neue"/>
            </a:endParaRPr>
          </a:p>
          <a:p>
            <a:endParaRPr lang="fr-FR" sz="3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50760" tIns="50760" rIns="50760" bIns="50760" anchor="b">
            <a:noAutofit/>
          </a:bodyPr>
          <a:lstStyle/>
          <a:p>
            <a:pPr>
              <a:lnSpc>
                <a:spcPct val="80000"/>
              </a:lnSpc>
            </a:pPr>
            <a:r>
              <a:rPr lang="fr-FR" sz="11600" b="1" strike="noStrike" spc="-233">
                <a:solidFill>
                  <a:srgbClr val="000000"/>
                </a:solidFill>
                <a:latin typeface="Helvetica Neue"/>
                <a:ea typeface="Helvetica Neue"/>
              </a:rPr>
              <a:t>Titre de la présentation</a:t>
            </a:r>
            <a:endParaRPr lang="fr-FR" sz="116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201320" y="7223040"/>
            <a:ext cx="21970800" cy="1904760"/>
          </a:xfrm>
          <a:prstGeom prst="rect">
            <a:avLst/>
          </a:prstGeom>
        </p:spPr>
        <p:txBody>
          <a:bodyPr lIns="50760" tIns="50760" rIns="50760" bIns="5076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55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Sous-titre de la présentation</a:t>
            </a:r>
            <a:endParaRPr lang="fr-FR" sz="55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</p:spPr>
        <p:txBody>
          <a:bodyPr lIns="50760" tIns="50760" rIns="50760" bIns="50760" anchor="b">
            <a:noAutofit/>
          </a:bodyPr>
          <a:lstStyle/>
          <a:p>
            <a:pPr algn="ctr">
              <a:lnSpc>
                <a:spcPct val="100000"/>
              </a:lnSpc>
            </a:pPr>
            <a:fld id="{CE409CC5-7F96-402D-A963-3405EF09198C}" type="slidenum">
              <a:rPr lang="fr-FR" sz="18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‹N°›</a:t>
            </a:fld>
            <a:endParaRPr lang="fr-FR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206360" y="1079640"/>
            <a:ext cx="21970800" cy="1432800"/>
          </a:xfrm>
          <a:prstGeom prst="rect">
            <a:avLst/>
          </a:prstGeom>
        </p:spPr>
        <p:txBody>
          <a:bodyPr lIns="50760" tIns="50760" rIns="50760" bIns="50760">
            <a:noAutofit/>
          </a:bodyPr>
          <a:lstStyle/>
          <a:p>
            <a:pPr>
              <a:lnSpc>
                <a:spcPct val="80000"/>
              </a:lnSpc>
            </a:pPr>
            <a:r>
              <a:rPr lang="fr-FR" sz="8500" b="1" strike="noStrike" spc="-171">
                <a:solidFill>
                  <a:srgbClr val="000000"/>
                </a:solidFill>
                <a:latin typeface="Helvetica Neue"/>
                <a:ea typeface="Helvetica Neue"/>
              </a:rPr>
              <a:t>Titre de diapositive</a:t>
            </a:r>
            <a:endParaRPr lang="fr-FR" sz="85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1206360" y="2373120"/>
            <a:ext cx="21970800" cy="934560"/>
          </a:xfrm>
          <a:prstGeom prst="rect">
            <a:avLst/>
          </a:prstGeom>
        </p:spPr>
        <p:txBody>
          <a:bodyPr lIns="45720" rIns="4572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55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Sous-titre de diapositive</a:t>
            </a:r>
            <a:endParaRPr lang="fr-FR" sz="5500" b="0" strike="noStrike" spc="-1">
              <a:solidFill>
                <a:srgbClr val="000000"/>
              </a:solidFill>
              <a:latin typeface="Helvetica Neue"/>
            </a:endParaRPr>
          </a:p>
          <a:p>
            <a:endParaRPr lang="fr-FR" sz="5500" b="0" strike="noStrike" spc="-1">
              <a:solidFill>
                <a:srgbClr val="000000"/>
              </a:solidFill>
              <a:latin typeface="Helvetica Neue"/>
            </a:endParaRPr>
          </a:p>
          <a:p>
            <a:endParaRPr lang="fr-FR" sz="5500" b="0" strike="noStrike" spc="-1">
              <a:solidFill>
                <a:srgbClr val="000000"/>
              </a:solidFill>
              <a:latin typeface="Helvetica Neue"/>
            </a:endParaRPr>
          </a:p>
          <a:p>
            <a:endParaRPr lang="fr-FR" sz="5500" b="0" strike="noStrike" spc="-1">
              <a:solidFill>
                <a:srgbClr val="000000"/>
              </a:solidFill>
              <a:latin typeface="Helvetica Neue"/>
            </a:endParaRPr>
          </a:p>
          <a:p>
            <a:endParaRPr lang="fr-FR" sz="55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1206360" y="4248360"/>
            <a:ext cx="21970800" cy="8255520"/>
          </a:xfrm>
          <a:prstGeom prst="rect">
            <a:avLst/>
          </a:prstGeom>
        </p:spPr>
        <p:txBody>
          <a:bodyPr lIns="50760" tIns="50760" rIns="50760" bIns="50760">
            <a:noAutofit/>
          </a:bodyPr>
          <a:lstStyle/>
          <a:p>
            <a:pPr marL="609480" indent="-609120">
              <a:lnSpc>
                <a:spcPct val="90000"/>
              </a:lnSpc>
              <a:spcBef>
                <a:spcPts val="4501"/>
              </a:spcBef>
              <a:buClr>
                <a:srgbClr val="000000"/>
              </a:buClr>
              <a:buSzPct val="123000"/>
              <a:buFont typeface="Symbol" charset="2"/>
              <a:buChar char=""/>
            </a:pPr>
            <a:r>
              <a:rPr lang="fr-FR" sz="48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Texte de puce de diapositive</a:t>
            </a:r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sldNum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</p:spPr>
        <p:txBody>
          <a:bodyPr lIns="50760" tIns="50760" rIns="50760" bIns="50760" anchor="b">
            <a:noAutofit/>
          </a:bodyPr>
          <a:lstStyle/>
          <a:p>
            <a:pPr algn="ctr">
              <a:lnSpc>
                <a:spcPct val="100000"/>
              </a:lnSpc>
            </a:pPr>
            <a:fld id="{54EDE269-F97A-4056-A6AD-5BF53E78F3EF}" type="slidenum">
              <a:rPr lang="fr-FR" sz="18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‹N°›</a:t>
            </a:fld>
            <a:endParaRPr lang="fr-FR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body"/>
          </p:nvPr>
        </p:nvSpPr>
        <p:spPr>
          <a:xfrm>
            <a:off x="1206360" y="4248360"/>
            <a:ext cx="21970800" cy="8255520"/>
          </a:xfrm>
          <a:prstGeom prst="rect">
            <a:avLst/>
          </a:prstGeom>
        </p:spPr>
        <p:txBody>
          <a:bodyPr lIns="50760" tIns="50760" rIns="50760" bIns="50760">
            <a:noAutofit/>
          </a:bodyPr>
          <a:lstStyle/>
          <a:p>
            <a:pPr marL="609480" indent="-609120">
              <a:lnSpc>
                <a:spcPct val="90000"/>
              </a:lnSpc>
              <a:spcBef>
                <a:spcPts val="4501"/>
              </a:spcBef>
              <a:buClr>
                <a:srgbClr val="000000"/>
              </a:buClr>
              <a:buSzPct val="123000"/>
              <a:buFont typeface="Symbol" charset="2"/>
              <a:buChar char=""/>
            </a:pPr>
            <a:r>
              <a:rPr lang="fr-FR" sz="48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Texte de puce de diapositive</a:t>
            </a:r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  <a:p>
            <a:endParaRPr lang="fr-FR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ldNum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</p:spPr>
        <p:txBody>
          <a:bodyPr lIns="50760" tIns="50760" rIns="50760" bIns="50760" anchor="b">
            <a:noAutofit/>
          </a:bodyPr>
          <a:lstStyle/>
          <a:p>
            <a:pPr algn="ctr">
              <a:lnSpc>
                <a:spcPct val="100000"/>
              </a:lnSpc>
            </a:pPr>
            <a:fld id="{A73272FF-154B-4926-8839-FBAF46DE3490}" type="slidenum">
              <a:rPr lang="fr-FR" sz="18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‹N°›</a:t>
            </a:fld>
            <a:endParaRPr lang="fr-FR" sz="1800" b="0" strike="noStrike" spc="-1">
              <a:latin typeface="Times New Roman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2400" b="0" strike="noStrike" spc="-1">
                <a:solidFill>
                  <a:srgbClr val="5E5E5E"/>
                </a:solidFill>
                <a:latin typeface="Helvetica Neue"/>
              </a:rPr>
              <a:t>Cliquez pour éditer le format du texte-titre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1766880" y="3388320"/>
            <a:ext cx="21970800" cy="63648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>
            <a:normAutofit fontScale="94500"/>
          </a:bodyPr>
          <a:lstStyle/>
          <a:p>
            <a:pPr algn="ctr">
              <a:lnSpc>
                <a:spcPct val="100000"/>
              </a:lnSpc>
            </a:pPr>
            <a:r>
              <a:rPr lang="fr-FR" sz="3600" b="1" strike="noStrike" spc="-1">
                <a:solidFill>
                  <a:srgbClr val="37A600"/>
                </a:solidFill>
                <a:latin typeface="Helvetica Neue"/>
                <a:ea typeface="Helvetica Neue"/>
              </a:rPr>
              <a:t>Problématique : De quelle manière Ionesco interroge-t-il le rapport au temps dans la pièce ?</a:t>
            </a:r>
            <a:endParaRPr lang="fr-FR" sz="3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1206360" y="-2760480"/>
            <a:ext cx="21970800" cy="46479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fr-FR" sz="9600" b="0" i="1" strike="noStrike" spc="-202" dirty="0">
                <a:solidFill>
                  <a:srgbClr val="000000"/>
                </a:solidFill>
                <a:latin typeface="Optima"/>
                <a:ea typeface="Optima"/>
              </a:rPr>
              <a:t>     Le Roi se meurt,</a:t>
            </a:r>
            <a:r>
              <a:rPr lang="fr-FR" sz="9600" b="0" strike="noStrike" spc="-202" dirty="0">
                <a:solidFill>
                  <a:srgbClr val="000000"/>
                </a:solidFill>
                <a:latin typeface="Optima"/>
                <a:ea typeface="Optima"/>
              </a:rPr>
              <a:t> Ionesco</a:t>
            </a:r>
            <a:endParaRPr lang="fr-FR" sz="9600" b="0" strike="noStrike" spc="-1" dirty="0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1963415" y="2162340"/>
            <a:ext cx="21977280" cy="1418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5500" b="1" strike="noStrike" spc="-1" dirty="0">
                <a:solidFill>
                  <a:srgbClr val="E60000"/>
                </a:solidFill>
                <a:latin typeface="Helvetica Neue"/>
                <a:ea typeface="Helvetica Neue"/>
              </a:rPr>
              <a:t>Le temps dans la pièce </a:t>
            </a:r>
            <a:r>
              <a:rPr lang="fr-FR" sz="5500" b="1" i="1" strike="noStrike" spc="-1" dirty="0">
                <a:solidFill>
                  <a:srgbClr val="E60000"/>
                </a:solidFill>
                <a:latin typeface="Helvetica Neue"/>
                <a:ea typeface="Helvetica Neue"/>
              </a:rPr>
              <a:t>Le Roi se meurt</a:t>
            </a:r>
            <a:endParaRPr lang="fr-FR" sz="5500" b="0" strike="noStrike" spc="-1" dirty="0">
              <a:latin typeface="Arial"/>
            </a:endParaRPr>
          </a:p>
        </p:txBody>
      </p:sp>
      <p:pic>
        <p:nvPicPr>
          <p:cNvPr id="122" name="Capture d’écran 2020-10-26 à 12.38.50.png"/>
          <p:cNvPicPr/>
          <p:nvPr/>
        </p:nvPicPr>
        <p:blipFill>
          <a:blip r:embed="rId2"/>
          <a:stretch/>
        </p:blipFill>
        <p:spPr>
          <a:xfrm>
            <a:off x="6325920" y="4541400"/>
            <a:ext cx="11731680" cy="7513560"/>
          </a:xfrm>
          <a:prstGeom prst="rect">
            <a:avLst/>
          </a:prstGeom>
          <a:ln w="12600">
            <a:noFill/>
          </a:ln>
        </p:spPr>
      </p:pic>
      <p:sp>
        <p:nvSpPr>
          <p:cNvPr id="123" name="CustomShape 4"/>
          <p:cNvSpPr/>
          <p:nvPr/>
        </p:nvSpPr>
        <p:spPr>
          <a:xfrm>
            <a:off x="8986680" y="12187800"/>
            <a:ext cx="6410520" cy="466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Mise en scène de Georges Werler (2013) </a:t>
            </a:r>
            <a:endParaRPr lang="fr-FR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5607360" y="487800"/>
            <a:ext cx="13168800" cy="943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fr-FR" sz="6900" b="1" strike="noStrike" spc="-140">
                <a:solidFill>
                  <a:srgbClr val="000000"/>
                </a:solidFill>
                <a:latin typeface="Optima"/>
                <a:ea typeface="Optima"/>
              </a:rPr>
              <a:t>III. La symbolique du temps </a:t>
            </a:r>
            <a:endParaRPr lang="fr-FR" sz="6900" b="0" strike="noStrike" spc="-1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7060680" y="1277280"/>
            <a:ext cx="11125800" cy="94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5500" b="1" strike="noStrike" spc="-1">
                <a:solidFill>
                  <a:srgbClr val="0052FF"/>
                </a:solidFill>
                <a:latin typeface="Helvetica Neue"/>
                <a:ea typeface="Helvetica Neue"/>
              </a:rPr>
              <a:t>C. Une relativité symbolique </a:t>
            </a:r>
            <a:endParaRPr lang="fr-FR" sz="5500" b="0" strike="noStrike" spc="-1">
              <a:latin typeface="Arial"/>
            </a:endParaRPr>
          </a:p>
        </p:txBody>
      </p:sp>
      <p:sp>
        <p:nvSpPr>
          <p:cNvPr id="199" name="CustomShape 3"/>
          <p:cNvSpPr/>
          <p:nvPr/>
        </p:nvSpPr>
        <p:spPr>
          <a:xfrm>
            <a:off x="10879200" y="10615320"/>
            <a:ext cx="2653920" cy="801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600" b="1" strike="noStrike" spc="-1">
                <a:solidFill>
                  <a:srgbClr val="FF0000"/>
                </a:solidFill>
                <a:latin typeface="Optima"/>
                <a:ea typeface="Optima"/>
              </a:rPr>
              <a:t>LE ROI :</a:t>
            </a:r>
            <a:endParaRPr lang="fr-FR" sz="4600" b="0" strike="noStrike" spc="-1">
              <a:latin typeface="Arial"/>
            </a:endParaRPr>
          </a:p>
        </p:txBody>
      </p:sp>
      <p:sp>
        <p:nvSpPr>
          <p:cNvPr id="200" name="CustomShape 4"/>
          <p:cNvSpPr/>
          <p:nvPr/>
        </p:nvSpPr>
        <p:spPr>
          <a:xfrm>
            <a:off x="8223840" y="11267640"/>
            <a:ext cx="7936200" cy="1259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8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« Nous n’avons plus le temps </a:t>
            </a:r>
            <a:endParaRPr lang="fr-FR" sz="3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38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de prendre notre temps »</a:t>
            </a:r>
            <a:endParaRPr lang="fr-FR" sz="3800" b="0" strike="noStrike" spc="-1">
              <a:latin typeface="Arial"/>
            </a:endParaRPr>
          </a:p>
        </p:txBody>
      </p:sp>
      <p:pic>
        <p:nvPicPr>
          <p:cNvPr id="201" name="photolot_roi02.jpg"/>
          <p:cNvPicPr/>
          <p:nvPr/>
        </p:nvPicPr>
        <p:blipFill>
          <a:blip r:embed="rId2"/>
          <a:stretch/>
        </p:blipFill>
        <p:spPr>
          <a:xfrm>
            <a:off x="6965280" y="2570040"/>
            <a:ext cx="10482480" cy="6794640"/>
          </a:xfrm>
          <a:prstGeom prst="rect">
            <a:avLst/>
          </a:prstGeom>
          <a:ln w="12600">
            <a:noFill/>
          </a:ln>
        </p:spPr>
      </p:pic>
      <p:sp>
        <p:nvSpPr>
          <p:cNvPr id="202" name="CustomShape 5"/>
          <p:cNvSpPr/>
          <p:nvPr/>
        </p:nvSpPr>
        <p:spPr>
          <a:xfrm>
            <a:off x="8107920" y="10481760"/>
            <a:ext cx="8167320" cy="2693520"/>
          </a:xfrm>
          <a:prstGeom prst="rect">
            <a:avLst/>
          </a:prstGeom>
          <a:noFill/>
          <a:ln w="25560">
            <a:solidFill>
              <a:schemeClr val="bg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8160120" y="7272000"/>
            <a:ext cx="7679880" cy="1345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fr-FR" sz="10200" b="1" u="sng" strike="noStrike" spc="-205">
                <a:solidFill>
                  <a:srgbClr val="E70000"/>
                </a:solidFill>
                <a:uFillTx/>
                <a:latin typeface="Optima"/>
                <a:ea typeface="Optima"/>
              </a:rPr>
              <a:t>Conclusion</a:t>
            </a:r>
            <a:endParaRPr lang="fr-FR" sz="10200" b="0" strike="noStrike" spc="-1">
              <a:latin typeface="Arial"/>
            </a:endParaRPr>
          </a:p>
        </p:txBody>
      </p:sp>
      <p:sp>
        <p:nvSpPr>
          <p:cNvPr id="204" name="TextShape 2"/>
          <p:cNvSpPr txBox="1"/>
          <p:nvPr/>
        </p:nvSpPr>
        <p:spPr>
          <a:xfrm>
            <a:off x="517680" y="2279880"/>
            <a:ext cx="21970800" cy="14277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fr-FR" sz="9600" b="0" i="1" strike="noStrike" spc="-202" dirty="0">
                <a:solidFill>
                  <a:srgbClr val="000000"/>
                </a:solidFill>
                <a:latin typeface="Optima"/>
                <a:ea typeface="Optima"/>
              </a:rPr>
              <a:t>     Le Roi se meurt,</a:t>
            </a:r>
            <a:r>
              <a:rPr lang="fr-FR" sz="9600" b="0" strike="noStrike" spc="-202" dirty="0">
                <a:solidFill>
                  <a:srgbClr val="000000"/>
                </a:solidFill>
                <a:latin typeface="Optima"/>
                <a:ea typeface="Optima"/>
              </a:rPr>
              <a:t> Ionesco</a:t>
            </a:r>
            <a:endParaRPr lang="fr-FR" sz="9600" b="0" strike="noStrike" spc="-1" dirty="0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05" name="TextShape 3"/>
          <p:cNvSpPr txBox="1"/>
          <p:nvPr/>
        </p:nvSpPr>
        <p:spPr>
          <a:xfrm>
            <a:off x="5112000" y="3981240"/>
            <a:ext cx="21977280" cy="14187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5500" b="1" strike="noStrike" spc="-1">
                <a:solidFill>
                  <a:srgbClr val="E60000"/>
                </a:solidFill>
                <a:latin typeface="Helvetica Neue"/>
                <a:ea typeface="Helvetica Neue"/>
              </a:rPr>
              <a:t>Le temps dans la pièce </a:t>
            </a:r>
            <a:r>
              <a:rPr lang="fr-FR" sz="5500" b="1" i="1" strike="noStrike" spc="-1">
                <a:solidFill>
                  <a:srgbClr val="E60000"/>
                </a:solidFill>
                <a:latin typeface="Helvetica Neue"/>
                <a:ea typeface="Helvetica Neue"/>
              </a:rPr>
              <a:t>Le Roi se meurt</a:t>
            </a:r>
            <a:endParaRPr lang="fr-FR" sz="55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9936000" y="3208680"/>
            <a:ext cx="4113000" cy="96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>
            <a:spAutoFit/>
          </a:bodyPr>
          <a:lstStyle/>
          <a:p>
            <a:pPr>
              <a:lnSpc>
                <a:spcPct val="80000"/>
              </a:lnSpc>
            </a:pPr>
            <a:r>
              <a:rPr lang="fr-FR" sz="7100" b="0" u="sng" strike="noStrike" spc="-143">
                <a:solidFill>
                  <a:srgbClr val="000000"/>
                </a:solidFill>
                <a:uFillTx/>
                <a:latin typeface="Optima"/>
                <a:ea typeface="Optima"/>
              </a:rPr>
              <a:t>Sources :</a:t>
            </a:r>
            <a:endParaRPr lang="fr-FR" sz="7100" b="0" strike="noStrike" spc="-1">
              <a:latin typeface="Arial"/>
            </a:endParaRPr>
          </a:p>
        </p:txBody>
      </p:sp>
      <p:sp>
        <p:nvSpPr>
          <p:cNvPr id="207" name="TextShape 2"/>
          <p:cNvSpPr txBox="1"/>
          <p:nvPr/>
        </p:nvSpPr>
        <p:spPr>
          <a:xfrm>
            <a:off x="504360" y="-2409480"/>
            <a:ext cx="21970800" cy="46479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fr-FR" sz="9600" b="0" i="1" strike="noStrike" spc="-202" dirty="0">
                <a:solidFill>
                  <a:srgbClr val="000000"/>
                </a:solidFill>
                <a:latin typeface="Optima"/>
                <a:ea typeface="Optima"/>
              </a:rPr>
              <a:t>     Le Roi se meurt,</a:t>
            </a:r>
            <a:r>
              <a:rPr lang="fr-FR" sz="9600" b="0" strike="noStrike" spc="-202" dirty="0">
                <a:solidFill>
                  <a:srgbClr val="000000"/>
                </a:solidFill>
                <a:latin typeface="Optima"/>
                <a:ea typeface="Optima"/>
              </a:rPr>
              <a:t> Ionesco</a:t>
            </a:r>
            <a:endParaRPr lang="fr-FR" sz="9600" b="0" strike="noStrike" spc="-1" dirty="0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08" name="TextShape 3"/>
          <p:cNvSpPr txBox="1"/>
          <p:nvPr/>
        </p:nvSpPr>
        <p:spPr>
          <a:xfrm>
            <a:off x="5599800" y="1910520"/>
            <a:ext cx="21977280" cy="14187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5500" b="1" strike="noStrike" spc="-1">
                <a:solidFill>
                  <a:srgbClr val="E60000"/>
                </a:solidFill>
                <a:latin typeface="Helvetica Neue"/>
                <a:ea typeface="Helvetica Neue"/>
              </a:rPr>
              <a:t>Le temps dans la pièce </a:t>
            </a:r>
            <a:r>
              <a:rPr lang="fr-FR" sz="5500" b="1" i="1" strike="noStrike" spc="-1">
                <a:solidFill>
                  <a:srgbClr val="E60000"/>
                </a:solidFill>
                <a:latin typeface="Helvetica Neue"/>
                <a:ea typeface="Helvetica Neue"/>
              </a:rPr>
              <a:t>Le Roi se meurt</a:t>
            </a:r>
            <a:endParaRPr lang="fr-FR" sz="55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9" name="CustomShape 4"/>
          <p:cNvSpPr/>
          <p:nvPr/>
        </p:nvSpPr>
        <p:spPr>
          <a:xfrm>
            <a:off x="5336640" y="5353560"/>
            <a:ext cx="2755800" cy="725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100" b="1" strike="noStrike" spc="-1">
                <a:solidFill>
                  <a:srgbClr val="0082CC"/>
                </a:solidFill>
                <a:latin typeface="Optima"/>
                <a:ea typeface="Optima"/>
              </a:rPr>
              <a:t>-France 2</a:t>
            </a:r>
            <a:endParaRPr lang="fr-FR" sz="4100" b="0" strike="noStrike" spc="-1">
              <a:latin typeface="Arial"/>
            </a:endParaRPr>
          </a:p>
        </p:txBody>
      </p:sp>
      <p:sp>
        <p:nvSpPr>
          <p:cNvPr id="210" name="CustomShape 5"/>
          <p:cNvSpPr/>
          <p:nvPr/>
        </p:nvSpPr>
        <p:spPr>
          <a:xfrm>
            <a:off x="5328000" y="6325560"/>
            <a:ext cx="4781520" cy="725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100" b="1" strike="noStrike" spc="-1" dirty="0">
                <a:solidFill>
                  <a:srgbClr val="0082CC"/>
                </a:solidFill>
                <a:latin typeface="Optima"/>
                <a:ea typeface="Optima"/>
              </a:rPr>
              <a:t>-</a:t>
            </a:r>
            <a:r>
              <a:rPr lang="fr-FR" sz="4100" b="1" strike="noStrike" spc="-1" dirty="0" err="1">
                <a:solidFill>
                  <a:srgbClr val="0082CC"/>
                </a:solidFill>
                <a:latin typeface="Optima"/>
                <a:ea typeface="Optima"/>
              </a:rPr>
              <a:t>Zanebetvoltaire</a:t>
            </a:r>
            <a:endParaRPr lang="fr-FR" sz="4100" b="0" strike="noStrike" spc="-1" dirty="0">
              <a:latin typeface="Arial"/>
            </a:endParaRPr>
          </a:p>
        </p:txBody>
      </p:sp>
      <p:sp>
        <p:nvSpPr>
          <p:cNvPr id="211" name="CustomShape 6"/>
          <p:cNvSpPr/>
          <p:nvPr/>
        </p:nvSpPr>
        <p:spPr>
          <a:xfrm>
            <a:off x="5336640" y="7328594"/>
            <a:ext cx="3245040" cy="725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100" b="1" strike="noStrike" spc="-1" dirty="0">
                <a:solidFill>
                  <a:srgbClr val="0082CC"/>
                </a:solidFill>
                <a:latin typeface="Optima"/>
                <a:ea typeface="Optima"/>
              </a:rPr>
              <a:t>-</a:t>
            </a:r>
            <a:r>
              <a:rPr lang="fr-FR" sz="4100" b="1" strike="noStrike" spc="-1" dirty="0" err="1">
                <a:solidFill>
                  <a:srgbClr val="0082CC"/>
                </a:solidFill>
                <a:latin typeface="Optima"/>
                <a:ea typeface="Optima"/>
              </a:rPr>
              <a:t>Wikipedia</a:t>
            </a:r>
            <a:r>
              <a:rPr lang="fr-FR" sz="4100" b="1" strike="noStrike" spc="-1" dirty="0">
                <a:solidFill>
                  <a:srgbClr val="0082CC"/>
                </a:solidFill>
                <a:latin typeface="Optima"/>
                <a:ea typeface="Optima"/>
              </a:rPr>
              <a:t> </a:t>
            </a:r>
            <a:endParaRPr lang="fr-FR" sz="4100" b="0" strike="noStrike" spc="-1" dirty="0">
              <a:latin typeface="Arial"/>
            </a:endParaRPr>
          </a:p>
        </p:txBody>
      </p:sp>
      <p:sp>
        <p:nvSpPr>
          <p:cNvPr id="212" name="CustomShape 7"/>
          <p:cNvSpPr/>
          <p:nvPr/>
        </p:nvSpPr>
        <p:spPr>
          <a:xfrm>
            <a:off x="5329800" y="8280000"/>
            <a:ext cx="8134200" cy="725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100" b="1" strike="noStrike" spc="-1" dirty="0">
                <a:solidFill>
                  <a:srgbClr val="0082CC"/>
                </a:solidFill>
                <a:latin typeface="Optima"/>
                <a:ea typeface="Optima"/>
              </a:rPr>
              <a:t>-</a:t>
            </a:r>
            <a:r>
              <a:rPr lang="fr-FR" sz="4100" b="1" strike="noStrike" spc="-1" dirty="0" err="1">
                <a:solidFill>
                  <a:srgbClr val="0082CC"/>
                </a:solidFill>
                <a:latin typeface="Optima"/>
                <a:ea typeface="Optima"/>
              </a:rPr>
              <a:t>Théatresparisiensassociés</a:t>
            </a:r>
            <a:r>
              <a:rPr lang="fr-FR" sz="4100" b="1" strike="noStrike" spc="-1" dirty="0">
                <a:solidFill>
                  <a:srgbClr val="0082CC"/>
                </a:solidFill>
                <a:latin typeface="Optima"/>
                <a:ea typeface="Optima"/>
              </a:rPr>
              <a:t> </a:t>
            </a:r>
            <a:endParaRPr lang="fr-FR" sz="4100" b="0" strike="noStrike" spc="-1" dirty="0">
              <a:latin typeface="Arial"/>
            </a:endParaRPr>
          </a:p>
        </p:txBody>
      </p:sp>
      <p:sp>
        <p:nvSpPr>
          <p:cNvPr id="213" name="CustomShape 8"/>
          <p:cNvSpPr/>
          <p:nvPr/>
        </p:nvSpPr>
        <p:spPr>
          <a:xfrm>
            <a:off x="5256000" y="9282600"/>
            <a:ext cx="13667760" cy="725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100" b="1" strike="noStrike" spc="-1">
                <a:solidFill>
                  <a:srgbClr val="0082CC"/>
                </a:solidFill>
                <a:latin typeface="Optima"/>
                <a:ea typeface="Optima"/>
              </a:rPr>
              <a:t>-Mises en scène de Georges Werler (2004-2013)</a:t>
            </a:r>
            <a:endParaRPr lang="fr-FR" sz="4100" b="0" strike="noStrike" spc="-1">
              <a:latin typeface="Arial"/>
            </a:endParaRPr>
          </a:p>
        </p:txBody>
      </p:sp>
      <p:sp>
        <p:nvSpPr>
          <p:cNvPr id="214" name="CustomShape 9"/>
          <p:cNvSpPr/>
          <p:nvPr/>
        </p:nvSpPr>
        <p:spPr>
          <a:xfrm>
            <a:off x="4905360" y="4584600"/>
            <a:ext cx="14750640" cy="7277400"/>
          </a:xfrm>
          <a:prstGeom prst="rect">
            <a:avLst/>
          </a:prstGeom>
          <a:noFill/>
          <a:ln w="25560">
            <a:solidFill>
              <a:schemeClr val="bg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10"/>
          <p:cNvSpPr/>
          <p:nvPr/>
        </p:nvSpPr>
        <p:spPr>
          <a:xfrm>
            <a:off x="5286590" y="10285200"/>
            <a:ext cx="11952000" cy="136439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100" b="1" strike="noStrike" spc="-1" dirty="0">
                <a:solidFill>
                  <a:srgbClr val="007ABF"/>
                </a:solidFill>
                <a:latin typeface="Optima"/>
                <a:ea typeface="Helvetica Neue"/>
              </a:rPr>
              <a:t>-Mise en scène de Cédric </a:t>
            </a:r>
            <a:r>
              <a:rPr lang="fr-FR" sz="4100" b="1" strike="noStrike" spc="-1" dirty="0" err="1">
                <a:solidFill>
                  <a:srgbClr val="007ABF"/>
                </a:solidFill>
                <a:latin typeface="Optima"/>
                <a:ea typeface="Helvetica Neue"/>
              </a:rPr>
              <a:t>Dorier</a:t>
            </a:r>
            <a:r>
              <a:rPr lang="fr-FR" sz="4100" b="1" strike="noStrike" spc="-1" dirty="0">
                <a:solidFill>
                  <a:srgbClr val="007ABF"/>
                </a:solidFill>
                <a:latin typeface="Optima"/>
                <a:ea typeface="Helvetica Neue"/>
              </a:rPr>
              <a:t> (2019)</a:t>
            </a:r>
            <a:endParaRPr lang="fr-FR" sz="41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41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5066640" y="2016000"/>
            <a:ext cx="13797360" cy="94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5500" b="1" strike="noStrike" spc="-1">
                <a:solidFill>
                  <a:srgbClr val="E60000"/>
                </a:solidFill>
                <a:latin typeface="Helvetica Neue"/>
                <a:ea typeface="Helvetica Neue"/>
              </a:rPr>
              <a:t>Le temps dans la pièce </a:t>
            </a:r>
            <a:r>
              <a:rPr lang="fr-FR" sz="5500" b="1" i="1" strike="noStrike" spc="-1">
                <a:solidFill>
                  <a:srgbClr val="E60000"/>
                </a:solidFill>
                <a:latin typeface="Helvetica Neue"/>
                <a:ea typeface="Helvetica Neue"/>
              </a:rPr>
              <a:t>Le Roi se meurt</a:t>
            </a:r>
            <a:endParaRPr lang="fr-FR" sz="5500" b="0" strike="noStrike" spc="-1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220320" y="3276000"/>
            <a:ext cx="1690560" cy="786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500" b="0" u="sng" strike="noStrike" spc="-1">
                <a:solidFill>
                  <a:srgbClr val="002AFF"/>
                </a:solidFill>
                <a:uFillTx/>
                <a:latin typeface="Helvetica Neue"/>
                <a:ea typeface="Helvetica Neue"/>
              </a:rPr>
              <a:t>Plan :</a:t>
            </a:r>
            <a:endParaRPr lang="fr-FR" sz="4500" b="0" strike="noStrike" spc="-1"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1275120" y="4126320"/>
            <a:ext cx="6342120" cy="725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100" b="0" strike="noStrike" spc="-1">
                <a:solidFill>
                  <a:srgbClr val="000000"/>
                </a:solidFill>
                <a:latin typeface="Optima"/>
                <a:ea typeface="Optima"/>
              </a:rPr>
              <a:t>I) La relativité du temps</a:t>
            </a:r>
            <a:endParaRPr lang="fr-FR" sz="4100" b="0" strike="noStrike" spc="-1"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1888200" y="4921560"/>
            <a:ext cx="5817600" cy="66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700" b="0" strike="noStrike" spc="-1">
                <a:solidFill>
                  <a:srgbClr val="0083FF"/>
                </a:solidFill>
                <a:latin typeface="Optima"/>
                <a:ea typeface="Optima"/>
              </a:rPr>
              <a:t>A. Des temps mélangés </a:t>
            </a:r>
            <a:endParaRPr lang="fr-FR" sz="3700" b="0" strike="noStrike" spc="-1">
              <a:latin typeface="Arial"/>
            </a:endParaRPr>
          </a:p>
        </p:txBody>
      </p:sp>
      <p:sp>
        <p:nvSpPr>
          <p:cNvPr id="128" name="CustomShape 5"/>
          <p:cNvSpPr/>
          <p:nvPr/>
        </p:nvSpPr>
        <p:spPr>
          <a:xfrm>
            <a:off x="1930680" y="5668560"/>
            <a:ext cx="5113440" cy="66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700" b="0" strike="noStrike" spc="-1">
                <a:solidFill>
                  <a:srgbClr val="0083FF"/>
                </a:solidFill>
                <a:latin typeface="Optima"/>
                <a:ea typeface="Optima"/>
              </a:rPr>
              <a:t>B. Un temps accéléré</a:t>
            </a:r>
            <a:endParaRPr lang="fr-FR" sz="3700" b="0" strike="noStrike" spc="-1">
              <a:latin typeface="Arial"/>
            </a:endParaRPr>
          </a:p>
        </p:txBody>
      </p:sp>
      <p:sp>
        <p:nvSpPr>
          <p:cNvPr id="129" name="CustomShape 6"/>
          <p:cNvSpPr/>
          <p:nvPr/>
        </p:nvSpPr>
        <p:spPr>
          <a:xfrm>
            <a:off x="1644480" y="6500520"/>
            <a:ext cx="5603040" cy="666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700" b="0" strike="noStrike" spc="-1">
                <a:solidFill>
                  <a:srgbClr val="0083FF"/>
                </a:solidFill>
                <a:latin typeface="Optima"/>
                <a:ea typeface="Optima"/>
              </a:rPr>
              <a:t>C. Un temps déformé</a:t>
            </a:r>
            <a:endParaRPr lang="fr-FR" sz="3700" b="0" strike="noStrike" spc="-1">
              <a:latin typeface="Arial"/>
            </a:endParaRPr>
          </a:p>
        </p:txBody>
      </p:sp>
      <p:sp>
        <p:nvSpPr>
          <p:cNvPr id="130" name="CustomShape 7"/>
          <p:cNvSpPr/>
          <p:nvPr/>
        </p:nvSpPr>
        <p:spPr>
          <a:xfrm>
            <a:off x="1258920" y="7212240"/>
            <a:ext cx="7076520" cy="725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100" b="0" strike="noStrike" spc="-1">
                <a:solidFill>
                  <a:srgbClr val="000000"/>
                </a:solidFill>
                <a:latin typeface="Optima"/>
                <a:ea typeface="Optima"/>
              </a:rPr>
              <a:t>II) La théâtralité du temps </a:t>
            </a:r>
            <a:endParaRPr lang="fr-FR" sz="4100" b="0" strike="noStrike" spc="-1">
              <a:latin typeface="Arial"/>
            </a:endParaRPr>
          </a:p>
        </p:txBody>
      </p:sp>
      <p:sp>
        <p:nvSpPr>
          <p:cNvPr id="131" name="CustomShape 8"/>
          <p:cNvSpPr/>
          <p:nvPr/>
        </p:nvSpPr>
        <p:spPr>
          <a:xfrm>
            <a:off x="1450080" y="7986960"/>
            <a:ext cx="12328200" cy="66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700" b="0" strike="noStrike" spc="-1">
                <a:solidFill>
                  <a:srgbClr val="0083FF"/>
                </a:solidFill>
                <a:latin typeface="Optima"/>
                <a:ea typeface="Optima"/>
              </a:rPr>
              <a:t>A. Le temps réel et le temps dramatique confondus </a:t>
            </a:r>
            <a:endParaRPr lang="fr-FR" sz="3700" b="0" strike="noStrike" spc="-1">
              <a:latin typeface="Arial"/>
            </a:endParaRPr>
          </a:p>
        </p:txBody>
      </p:sp>
      <p:sp>
        <p:nvSpPr>
          <p:cNvPr id="132" name="CustomShape 9"/>
          <p:cNvSpPr/>
          <p:nvPr/>
        </p:nvSpPr>
        <p:spPr>
          <a:xfrm>
            <a:off x="1578240" y="8843040"/>
            <a:ext cx="10842480" cy="66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700" b="0" strike="noStrike" spc="-1">
                <a:solidFill>
                  <a:srgbClr val="0083FF"/>
                </a:solidFill>
                <a:latin typeface="Optima"/>
                <a:ea typeface="Optima"/>
              </a:rPr>
              <a:t>B. Un temps concentré avec la crise tragique </a:t>
            </a:r>
            <a:endParaRPr lang="fr-FR" sz="3700" b="0" strike="noStrike" spc="-1">
              <a:latin typeface="Arial"/>
            </a:endParaRPr>
          </a:p>
        </p:txBody>
      </p:sp>
      <p:sp>
        <p:nvSpPr>
          <p:cNvPr id="133" name="CustomShape 10"/>
          <p:cNvSpPr/>
          <p:nvPr/>
        </p:nvSpPr>
        <p:spPr>
          <a:xfrm>
            <a:off x="1359360" y="9699480"/>
            <a:ext cx="7343280" cy="725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100" b="0" strike="noStrike" spc="-1">
                <a:solidFill>
                  <a:srgbClr val="000000"/>
                </a:solidFill>
                <a:latin typeface="Optima"/>
                <a:ea typeface="Optima"/>
              </a:rPr>
              <a:t>III) La symbolique du temps</a:t>
            </a:r>
            <a:endParaRPr lang="fr-FR" sz="4100" b="0" strike="noStrike" spc="-1">
              <a:latin typeface="Arial"/>
            </a:endParaRPr>
          </a:p>
        </p:txBody>
      </p:sp>
      <p:sp>
        <p:nvSpPr>
          <p:cNvPr id="134" name="CustomShape 11"/>
          <p:cNvSpPr/>
          <p:nvPr/>
        </p:nvSpPr>
        <p:spPr>
          <a:xfrm>
            <a:off x="1451880" y="10617120"/>
            <a:ext cx="12425760" cy="66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700" b="0" strike="noStrike" spc="-1">
                <a:solidFill>
                  <a:srgbClr val="0083FF"/>
                </a:solidFill>
                <a:latin typeface="Optima"/>
                <a:ea typeface="Optima"/>
              </a:rPr>
              <a:t>A. L’illusion du pouvoir sur le temps et l'immortalité </a:t>
            </a:r>
            <a:endParaRPr lang="fr-FR" sz="3700" b="0" strike="noStrike" spc="-1">
              <a:latin typeface="Arial"/>
            </a:endParaRPr>
          </a:p>
        </p:txBody>
      </p:sp>
      <p:sp>
        <p:nvSpPr>
          <p:cNvPr id="135" name="CustomShape 12"/>
          <p:cNvSpPr/>
          <p:nvPr/>
        </p:nvSpPr>
        <p:spPr>
          <a:xfrm>
            <a:off x="1817640" y="11401560"/>
            <a:ext cx="8192160" cy="66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700" b="0" strike="noStrike" spc="-1">
                <a:solidFill>
                  <a:srgbClr val="0083FF"/>
                </a:solidFill>
                <a:latin typeface="Optima"/>
                <a:ea typeface="Optima"/>
              </a:rPr>
              <a:t>B. Un retour en arrière impossible </a:t>
            </a:r>
            <a:endParaRPr lang="fr-FR" sz="3700" b="0" strike="noStrike" spc="-1">
              <a:latin typeface="Arial"/>
            </a:endParaRPr>
          </a:p>
        </p:txBody>
      </p:sp>
      <p:sp>
        <p:nvSpPr>
          <p:cNvPr id="136" name="CustomShape 13"/>
          <p:cNvSpPr/>
          <p:nvPr/>
        </p:nvSpPr>
        <p:spPr>
          <a:xfrm>
            <a:off x="1835640" y="12173040"/>
            <a:ext cx="6899760" cy="66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700" b="0" strike="noStrike" spc="-1">
                <a:solidFill>
                  <a:srgbClr val="0083FF"/>
                </a:solidFill>
                <a:latin typeface="Optima"/>
                <a:ea typeface="Optima"/>
              </a:rPr>
              <a:t>C. Une relativité symbolique </a:t>
            </a:r>
            <a:endParaRPr lang="fr-FR" sz="3700" b="0" strike="noStrike" spc="-1">
              <a:latin typeface="Arial"/>
            </a:endParaRPr>
          </a:p>
        </p:txBody>
      </p:sp>
      <p:sp>
        <p:nvSpPr>
          <p:cNvPr id="137" name="TextShape 14"/>
          <p:cNvSpPr txBox="1"/>
          <p:nvPr/>
        </p:nvSpPr>
        <p:spPr>
          <a:xfrm>
            <a:off x="5544000" y="433440"/>
            <a:ext cx="13896000" cy="1510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fr-FR" sz="9600" b="0" i="1" strike="noStrike" spc="-202">
                <a:solidFill>
                  <a:srgbClr val="000000"/>
                </a:solidFill>
                <a:latin typeface="Optima"/>
                <a:ea typeface="Optima"/>
              </a:rPr>
              <a:t>Le Roi se meurt,</a:t>
            </a:r>
            <a:r>
              <a:rPr lang="fr-FR" sz="9600" b="0" strike="noStrike" spc="-202">
                <a:solidFill>
                  <a:srgbClr val="000000"/>
                </a:solidFill>
                <a:latin typeface="Optima"/>
                <a:ea typeface="Optima"/>
              </a:rPr>
              <a:t> Ionesco</a:t>
            </a:r>
            <a:endParaRPr lang="fr-FR" sz="9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7449480" y="-3228480"/>
            <a:ext cx="21970800" cy="46479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Autofit/>
          </a:bodyPr>
          <a:lstStyle/>
          <a:p>
            <a:pPr>
              <a:lnSpc>
                <a:spcPct val="80000"/>
              </a:lnSpc>
            </a:pPr>
            <a:r>
              <a:rPr lang="fr-FR" sz="6900" b="1" strike="noStrike" spc="-202">
                <a:solidFill>
                  <a:srgbClr val="000000"/>
                </a:solidFill>
                <a:latin typeface="Optima"/>
                <a:ea typeface="Optima"/>
              </a:rPr>
              <a:t>I. La relativité du temps </a:t>
            </a:r>
            <a:endParaRPr lang="fr-FR" sz="6900" b="0" strike="noStrike" spc="-1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7917120" y="1262160"/>
            <a:ext cx="21970800" cy="19047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5500" b="1" strike="noStrike" spc="-1">
                <a:solidFill>
                  <a:srgbClr val="0052FF"/>
                </a:solidFill>
                <a:latin typeface="Helvetica Neue"/>
                <a:ea typeface="Helvetica Neue"/>
              </a:rPr>
              <a:t>A. Des temps mélangés </a:t>
            </a:r>
            <a:endParaRPr lang="fr-FR" sz="55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4178520" y="2926800"/>
            <a:ext cx="3738960" cy="771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400" b="1" strike="noStrike" spc="-1">
                <a:solidFill>
                  <a:srgbClr val="009BFF"/>
                </a:solidFill>
                <a:latin typeface="Helvetica Neue"/>
                <a:ea typeface="Helvetica Neue"/>
              </a:rPr>
              <a:t>1) Le décor </a:t>
            </a:r>
            <a:endParaRPr lang="fr-FR" sz="4400" b="0" strike="noStrike" spc="-1">
              <a:latin typeface="Aria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12880800" y="2926800"/>
            <a:ext cx="10369800" cy="771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400" b="1" strike="noStrike" spc="-1">
                <a:solidFill>
                  <a:srgbClr val="00A1FF"/>
                </a:solidFill>
                <a:latin typeface="Helvetica Neue"/>
                <a:ea typeface="Helvetica Neue"/>
              </a:rPr>
              <a:t>2) Les anachronismes de langage</a:t>
            </a:r>
            <a:endParaRPr lang="fr-FR" sz="4400" b="0" strike="noStrike" spc="-1">
              <a:latin typeface="Arial"/>
            </a:endParaRPr>
          </a:p>
        </p:txBody>
      </p:sp>
      <p:pic>
        <p:nvPicPr>
          <p:cNvPr id="142" name="1066-multi-3l8rv-theatre-le-roi-se-meurt|kqlpsm-H.jpg"/>
          <p:cNvPicPr/>
          <p:nvPr/>
        </p:nvPicPr>
        <p:blipFill>
          <a:blip r:embed="rId2"/>
          <a:srcRect l="13061" r="13061"/>
          <a:stretch/>
        </p:blipFill>
        <p:spPr>
          <a:xfrm>
            <a:off x="1116360" y="4122720"/>
            <a:ext cx="9863280" cy="7469280"/>
          </a:xfrm>
          <a:prstGeom prst="rect">
            <a:avLst/>
          </a:prstGeom>
          <a:ln w="12600">
            <a:noFill/>
          </a:ln>
        </p:spPr>
      </p:pic>
      <p:sp>
        <p:nvSpPr>
          <p:cNvPr id="143" name="CustomShape 5"/>
          <p:cNvSpPr/>
          <p:nvPr/>
        </p:nvSpPr>
        <p:spPr>
          <a:xfrm>
            <a:off x="14230440" y="5202720"/>
            <a:ext cx="3223800" cy="603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300" b="1" strike="noStrike" spc="-1">
                <a:solidFill>
                  <a:srgbClr val="000000"/>
                </a:solidFill>
                <a:latin typeface="Optima"/>
                <a:ea typeface="Optima"/>
              </a:rPr>
              <a:t>« breakfast »</a:t>
            </a:r>
            <a:r>
              <a:rPr lang="fr-FR" sz="2400" b="0" strike="noStrike" spc="-1">
                <a:solidFill>
                  <a:srgbClr val="5E5E5E"/>
                </a:solidFill>
                <a:latin typeface="Helvetica Neue"/>
                <a:ea typeface="Helvetica Neue"/>
              </a:rPr>
              <a:t> 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44" name="CustomShape 6"/>
          <p:cNvSpPr/>
          <p:nvPr/>
        </p:nvSpPr>
        <p:spPr>
          <a:xfrm>
            <a:off x="18828720" y="6556320"/>
            <a:ext cx="2217960" cy="603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300" b="1" strike="noStrike" spc="-1">
                <a:solidFill>
                  <a:srgbClr val="000000"/>
                </a:solidFill>
                <a:latin typeface="Optima"/>
                <a:ea typeface="Optima"/>
              </a:rPr>
              <a:t>« tanks »</a:t>
            </a:r>
            <a:endParaRPr lang="fr-FR" sz="3300" b="0" strike="noStrike" spc="-1">
              <a:latin typeface="Arial"/>
            </a:endParaRPr>
          </a:p>
        </p:txBody>
      </p:sp>
      <p:sp>
        <p:nvSpPr>
          <p:cNvPr id="145" name="CustomShape 7"/>
          <p:cNvSpPr/>
          <p:nvPr/>
        </p:nvSpPr>
        <p:spPr>
          <a:xfrm>
            <a:off x="14209920" y="8497080"/>
            <a:ext cx="3264840" cy="603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300" b="1" strike="noStrike" spc="-1">
                <a:solidFill>
                  <a:srgbClr val="000000"/>
                </a:solidFill>
                <a:latin typeface="Optima"/>
                <a:ea typeface="Optima"/>
              </a:rPr>
              <a:t>« striptease »</a:t>
            </a:r>
            <a:endParaRPr lang="fr-FR" sz="3300" b="0" strike="noStrike" spc="-1">
              <a:latin typeface="Arial"/>
            </a:endParaRPr>
          </a:p>
        </p:txBody>
      </p:sp>
      <p:sp>
        <p:nvSpPr>
          <p:cNvPr id="146" name="CustomShape 8"/>
          <p:cNvSpPr/>
          <p:nvPr/>
        </p:nvSpPr>
        <p:spPr>
          <a:xfrm>
            <a:off x="18619200" y="10015920"/>
            <a:ext cx="2637000" cy="603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300" b="1" strike="noStrike" spc="-1">
                <a:solidFill>
                  <a:srgbClr val="000000"/>
                </a:solidFill>
                <a:latin typeface="Optima"/>
                <a:ea typeface="Optima"/>
              </a:rPr>
              <a:t>« mégots »</a:t>
            </a:r>
            <a:endParaRPr lang="fr-FR" sz="33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5950800" y="416520"/>
            <a:ext cx="11395080" cy="943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fr-FR" sz="6900" b="1" strike="noStrike" spc="-140">
                <a:solidFill>
                  <a:srgbClr val="000000"/>
                </a:solidFill>
                <a:latin typeface="Optima"/>
                <a:ea typeface="Optima"/>
              </a:rPr>
              <a:t>I. La relativité du temps </a:t>
            </a:r>
            <a:endParaRPr lang="fr-FR" sz="6900" b="0" strike="noStrike" spc="-1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7671960" y="1306800"/>
            <a:ext cx="8564040" cy="94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5500" b="1" strike="noStrike" spc="-1">
                <a:solidFill>
                  <a:srgbClr val="0052FF"/>
                </a:solidFill>
                <a:latin typeface="Helvetica Neue"/>
                <a:ea typeface="Helvetica Neue"/>
              </a:rPr>
              <a:t>B. Un temps accéléré </a:t>
            </a:r>
            <a:endParaRPr lang="fr-FR" sz="5500" b="0" strike="noStrike" spc="-1">
              <a:latin typeface="Arial"/>
            </a:endParaRPr>
          </a:p>
        </p:txBody>
      </p:sp>
      <p:pic>
        <p:nvPicPr>
          <p:cNvPr id="149" name="b37e17300e_50148320_temps-passe-pict-rider-fotolia.jpg"/>
          <p:cNvPicPr/>
          <p:nvPr/>
        </p:nvPicPr>
        <p:blipFill>
          <a:blip r:embed="rId2"/>
          <a:stretch/>
        </p:blipFill>
        <p:spPr>
          <a:xfrm>
            <a:off x="328680" y="4183560"/>
            <a:ext cx="10020240" cy="6262560"/>
          </a:xfrm>
          <a:prstGeom prst="rect">
            <a:avLst/>
          </a:prstGeom>
          <a:ln w="12600">
            <a:noFill/>
          </a:ln>
        </p:spPr>
      </p:pic>
      <p:sp>
        <p:nvSpPr>
          <p:cNvPr id="150" name="CustomShape 3"/>
          <p:cNvSpPr/>
          <p:nvPr/>
        </p:nvSpPr>
        <p:spPr>
          <a:xfrm>
            <a:off x="14344200" y="5103720"/>
            <a:ext cx="4415400" cy="559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000" b="1" i="1" strike="noStrike" spc="-1">
                <a:solidFill>
                  <a:srgbClr val="000000"/>
                </a:solidFill>
                <a:latin typeface="Optima"/>
                <a:ea typeface="Optima"/>
              </a:rPr>
              <a:t>« Ils vieillissent très vite » </a:t>
            </a:r>
            <a:endParaRPr lang="fr-FR" sz="3000" b="0" strike="noStrike" spc="-1">
              <a:latin typeface="Arial"/>
            </a:endParaRPr>
          </a:p>
        </p:txBody>
      </p:sp>
      <p:sp>
        <p:nvSpPr>
          <p:cNvPr id="151" name="CustomShape 4"/>
          <p:cNvSpPr/>
          <p:nvPr/>
        </p:nvSpPr>
        <p:spPr>
          <a:xfrm>
            <a:off x="11123640" y="5632560"/>
            <a:ext cx="10855800" cy="559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000" b="1" i="1" strike="noStrike" spc="-1">
                <a:solidFill>
                  <a:srgbClr val="000000"/>
                </a:solidFill>
                <a:latin typeface="Optima"/>
                <a:ea typeface="Optima"/>
              </a:rPr>
              <a:t>« Rapatriés a vingt-cinq ans, ils en ont 80 au bout de deux jours » </a:t>
            </a:r>
            <a:endParaRPr lang="fr-FR" sz="3000" b="0" strike="noStrike" spc="-1">
              <a:latin typeface="Arial"/>
            </a:endParaRPr>
          </a:p>
        </p:txBody>
      </p:sp>
      <p:sp>
        <p:nvSpPr>
          <p:cNvPr id="152" name="CustomShape 5"/>
          <p:cNvSpPr/>
          <p:nvPr/>
        </p:nvSpPr>
        <p:spPr>
          <a:xfrm>
            <a:off x="14688720" y="4386240"/>
            <a:ext cx="3726720" cy="634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500" b="1" strike="noStrike" spc="-1">
                <a:solidFill>
                  <a:srgbClr val="FF0031"/>
                </a:solidFill>
                <a:latin typeface="Helvetica Neue"/>
                <a:ea typeface="Helvetica Neue"/>
              </a:rPr>
              <a:t>MARGUERITE :</a:t>
            </a:r>
            <a:endParaRPr lang="fr-FR" sz="3500" b="0" strike="noStrike" spc="-1">
              <a:latin typeface="Arial"/>
            </a:endParaRPr>
          </a:p>
        </p:txBody>
      </p:sp>
      <p:sp>
        <p:nvSpPr>
          <p:cNvPr id="153" name="CustomShape 6"/>
          <p:cNvSpPr/>
          <p:nvPr/>
        </p:nvSpPr>
        <p:spPr>
          <a:xfrm>
            <a:off x="14688720" y="8563680"/>
            <a:ext cx="3726720" cy="634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500" b="1" strike="noStrike" spc="-1">
                <a:solidFill>
                  <a:srgbClr val="FF0031"/>
                </a:solidFill>
                <a:latin typeface="Helvetica Neue"/>
                <a:ea typeface="Helvetica Neue"/>
              </a:rPr>
              <a:t>MARGUERITE :</a:t>
            </a:r>
            <a:endParaRPr lang="fr-FR" sz="3500" b="0" strike="noStrike" spc="-1">
              <a:latin typeface="Arial"/>
            </a:endParaRPr>
          </a:p>
        </p:txBody>
      </p:sp>
      <p:sp>
        <p:nvSpPr>
          <p:cNvPr id="154" name="CustomShape 7"/>
          <p:cNvSpPr/>
          <p:nvPr/>
        </p:nvSpPr>
        <p:spPr>
          <a:xfrm>
            <a:off x="13680360" y="9383760"/>
            <a:ext cx="5743080" cy="559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000" b="1" i="1" strike="noStrike" spc="-1">
                <a:solidFill>
                  <a:srgbClr val="000000"/>
                </a:solidFill>
                <a:latin typeface="Optima"/>
                <a:ea typeface="Optima"/>
              </a:rPr>
              <a:t>« Il a vieilli soudain de 14 siècles » </a:t>
            </a:r>
            <a:endParaRPr lang="fr-FR" sz="3000" b="0" strike="noStrike" spc="-1">
              <a:latin typeface="Arial"/>
            </a:endParaRPr>
          </a:p>
        </p:txBody>
      </p:sp>
      <p:sp>
        <p:nvSpPr>
          <p:cNvPr id="155" name="CustomShape 8"/>
          <p:cNvSpPr/>
          <p:nvPr/>
        </p:nvSpPr>
        <p:spPr>
          <a:xfrm>
            <a:off x="10593000" y="4202640"/>
            <a:ext cx="11917440" cy="2488680"/>
          </a:xfrm>
          <a:prstGeom prst="rect">
            <a:avLst/>
          </a:prstGeom>
          <a:noFill/>
          <a:ln w="25560">
            <a:solidFill>
              <a:schemeClr val="bg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9"/>
          <p:cNvSpPr/>
          <p:nvPr/>
        </p:nvSpPr>
        <p:spPr>
          <a:xfrm>
            <a:off x="12690360" y="8259120"/>
            <a:ext cx="7314840" cy="2186640"/>
          </a:xfrm>
          <a:prstGeom prst="rect">
            <a:avLst/>
          </a:prstGeom>
          <a:noFill/>
          <a:ln w="25560">
            <a:solidFill>
              <a:schemeClr val="bg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6758592" y="327960"/>
            <a:ext cx="11395080" cy="943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fr-FR" sz="6900" b="1" strike="noStrike" spc="-140" dirty="0">
                <a:solidFill>
                  <a:srgbClr val="000000"/>
                </a:solidFill>
                <a:latin typeface="Optima"/>
                <a:ea typeface="Optima"/>
              </a:rPr>
              <a:t>I. La relativité du temps </a:t>
            </a:r>
            <a:endParaRPr lang="fr-FR" sz="6900" b="0" strike="noStrike" spc="-1" dirty="0"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7896240" y="1271160"/>
            <a:ext cx="8393400" cy="94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5500" b="1" strike="noStrike" spc="-1">
                <a:solidFill>
                  <a:srgbClr val="0052FF"/>
                </a:solidFill>
                <a:latin typeface="Helvetica Neue"/>
                <a:ea typeface="Helvetica Neue"/>
              </a:rPr>
              <a:t>C. Un temps déformé </a:t>
            </a:r>
            <a:endParaRPr lang="fr-FR" sz="5500" b="0" strike="noStrike" spc="-1">
              <a:latin typeface="Arial"/>
            </a:endParaRPr>
          </a:p>
        </p:txBody>
      </p:sp>
      <p:pic>
        <p:nvPicPr>
          <p:cNvPr id="159" name="le-roi-se-meurt-eugc3a8ne-ionesco-thc3a9c3a2tre-michel-bouquet-e1570022494285.jpg.webp"/>
          <p:cNvPicPr/>
          <p:nvPr/>
        </p:nvPicPr>
        <p:blipFill>
          <a:blip r:embed="rId2"/>
          <a:stretch/>
        </p:blipFill>
        <p:spPr>
          <a:xfrm>
            <a:off x="6979320" y="2562480"/>
            <a:ext cx="9731160" cy="5967720"/>
          </a:xfrm>
          <a:prstGeom prst="rect">
            <a:avLst/>
          </a:prstGeom>
          <a:ln w="12600">
            <a:noFill/>
          </a:ln>
        </p:spPr>
      </p:pic>
      <p:sp>
        <p:nvSpPr>
          <p:cNvPr id="160" name="CustomShape 3"/>
          <p:cNvSpPr/>
          <p:nvPr/>
        </p:nvSpPr>
        <p:spPr>
          <a:xfrm>
            <a:off x="7140960" y="12456000"/>
            <a:ext cx="9635040" cy="666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700" b="1" strike="noStrike" spc="-1">
                <a:solidFill>
                  <a:srgbClr val="000000"/>
                </a:solidFill>
                <a:latin typeface="Optima"/>
                <a:ea typeface="Optima"/>
              </a:rPr>
              <a:t>Temps déformable ≠ Temps linéaire </a:t>
            </a:r>
            <a:endParaRPr lang="fr-FR" sz="3700" b="0" strike="noStrike" spc="-1">
              <a:latin typeface="Arial"/>
            </a:endParaRPr>
          </a:p>
        </p:txBody>
      </p:sp>
      <p:sp>
        <p:nvSpPr>
          <p:cNvPr id="161" name="CustomShape 4"/>
          <p:cNvSpPr/>
          <p:nvPr/>
        </p:nvSpPr>
        <p:spPr>
          <a:xfrm>
            <a:off x="10846080" y="9368280"/>
            <a:ext cx="1934640" cy="603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300" b="1" strike="noStrike" spc="-1">
                <a:solidFill>
                  <a:srgbClr val="FF0000"/>
                </a:solidFill>
                <a:latin typeface="Optima"/>
                <a:ea typeface="Optima"/>
              </a:rPr>
              <a:t>LE ROI :</a:t>
            </a:r>
            <a:endParaRPr lang="fr-FR" sz="3300" b="0" strike="noStrike" spc="-1">
              <a:latin typeface="Arial"/>
            </a:endParaRPr>
          </a:p>
        </p:txBody>
      </p:sp>
      <p:sp>
        <p:nvSpPr>
          <p:cNvPr id="162" name="CustomShape 5"/>
          <p:cNvSpPr/>
          <p:nvPr/>
        </p:nvSpPr>
        <p:spPr>
          <a:xfrm>
            <a:off x="6417360" y="10393560"/>
            <a:ext cx="10792080" cy="618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400" b="1" strike="noStrike" spc="-1">
                <a:solidFill>
                  <a:srgbClr val="000000"/>
                </a:solidFill>
                <a:latin typeface="Optima"/>
                <a:ea typeface="Optima"/>
              </a:rPr>
              <a:t>« Je suis venu au monde il y a cinq minutes »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163" name="CustomShape 6"/>
          <p:cNvSpPr/>
          <p:nvPr/>
        </p:nvSpPr>
        <p:spPr>
          <a:xfrm>
            <a:off x="6480000" y="9012600"/>
            <a:ext cx="10728000" cy="2867400"/>
          </a:xfrm>
          <a:prstGeom prst="rect">
            <a:avLst/>
          </a:prstGeom>
          <a:noFill/>
          <a:ln w="25560">
            <a:solidFill>
              <a:schemeClr val="bg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5966280" y="593640"/>
            <a:ext cx="12450960" cy="943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fr-FR" sz="6900" b="1" strike="noStrike" spc="-140">
                <a:solidFill>
                  <a:srgbClr val="000000"/>
                </a:solidFill>
                <a:latin typeface="Optima"/>
                <a:ea typeface="Optima"/>
              </a:rPr>
              <a:t>II. La théâtralité du temps </a:t>
            </a:r>
            <a:endParaRPr lang="fr-FR" sz="6900" b="0" strike="noStrike" spc="-1"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2518200" y="1420560"/>
            <a:ext cx="19866600" cy="94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marL="1018800" indent="-1018440">
              <a:lnSpc>
                <a:spcPct val="100000"/>
              </a:lnSpc>
              <a:buClr>
                <a:srgbClr val="0052FF"/>
              </a:buClr>
              <a:buFont typeface="StarSymbol"/>
              <a:buAutoNum type="alphaUcPeriod"/>
            </a:pPr>
            <a:r>
              <a:rPr lang="fr-FR" sz="5500" b="1" strike="noStrike" spc="-1">
                <a:solidFill>
                  <a:srgbClr val="0052FF"/>
                </a:solidFill>
                <a:latin typeface="Helvetica Neue"/>
                <a:ea typeface="Helvetica Neue"/>
              </a:rPr>
              <a:t>Le temps réel et le temps dramatique confondus </a:t>
            </a:r>
            <a:endParaRPr lang="fr-FR" sz="5500" b="0" strike="noStrike" spc="-1">
              <a:latin typeface="Arial"/>
            </a:endParaRPr>
          </a:p>
        </p:txBody>
      </p:sp>
      <p:sp>
        <p:nvSpPr>
          <p:cNvPr id="166" name="CustomShape 3"/>
          <p:cNvSpPr/>
          <p:nvPr/>
        </p:nvSpPr>
        <p:spPr>
          <a:xfrm>
            <a:off x="11633760" y="6722640"/>
            <a:ext cx="11675880" cy="757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300" b="1" strike="noStrike" spc="-1">
                <a:solidFill>
                  <a:srgbClr val="000000"/>
                </a:solidFill>
                <a:latin typeface="Optima"/>
                <a:ea typeface="Optima"/>
              </a:rPr>
              <a:t>« Tu vas mourir à  la fin du spectacle »</a:t>
            </a:r>
            <a:endParaRPr lang="fr-FR" sz="4300" b="0" strike="noStrike" spc="-1">
              <a:latin typeface="Arial"/>
            </a:endParaRPr>
          </a:p>
        </p:txBody>
      </p:sp>
      <p:sp>
        <p:nvSpPr>
          <p:cNvPr id="167" name="CustomShape 4"/>
          <p:cNvSpPr/>
          <p:nvPr/>
        </p:nvSpPr>
        <p:spPr>
          <a:xfrm>
            <a:off x="11748600" y="7676640"/>
            <a:ext cx="11445840" cy="757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300" b="1" strike="noStrike" spc="-1">
                <a:solidFill>
                  <a:srgbClr val="000000"/>
                </a:solidFill>
                <a:latin typeface="Optima"/>
                <a:ea typeface="Optima"/>
              </a:rPr>
              <a:t>«Dans 1h 24 minutes et 41 secondes»</a:t>
            </a:r>
            <a:endParaRPr lang="fr-FR" sz="4300" b="0" strike="noStrike" spc="-1">
              <a:latin typeface="Arial"/>
            </a:endParaRPr>
          </a:p>
        </p:txBody>
      </p:sp>
      <p:sp>
        <p:nvSpPr>
          <p:cNvPr id="168" name="CustomShape 5"/>
          <p:cNvSpPr/>
          <p:nvPr/>
        </p:nvSpPr>
        <p:spPr>
          <a:xfrm>
            <a:off x="15297480" y="5684400"/>
            <a:ext cx="4348440" cy="725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100" b="1" strike="noStrike" spc="-1">
                <a:solidFill>
                  <a:srgbClr val="FF000F"/>
                </a:solidFill>
                <a:latin typeface="Optima"/>
                <a:ea typeface="Optima"/>
              </a:rPr>
              <a:t>MARGUERITE :</a:t>
            </a:r>
            <a:endParaRPr lang="fr-FR" sz="4100" b="0" strike="noStrike" spc="-1">
              <a:latin typeface="Arial"/>
            </a:endParaRPr>
          </a:p>
        </p:txBody>
      </p:sp>
      <p:sp>
        <p:nvSpPr>
          <p:cNvPr id="169" name="CustomShape 6"/>
          <p:cNvSpPr/>
          <p:nvPr/>
        </p:nvSpPr>
        <p:spPr>
          <a:xfrm>
            <a:off x="11592000" y="5400000"/>
            <a:ext cx="11749680" cy="3609360"/>
          </a:xfrm>
          <a:prstGeom prst="rect">
            <a:avLst/>
          </a:prstGeom>
          <a:noFill/>
          <a:ln w="25560">
            <a:solidFill>
              <a:schemeClr val="bg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0" name="Image 2"/>
          <p:cNvPicPr/>
          <p:nvPr/>
        </p:nvPicPr>
        <p:blipFill>
          <a:blip r:embed="rId2"/>
          <a:stretch/>
        </p:blipFill>
        <p:spPr>
          <a:xfrm>
            <a:off x="1040760" y="4676040"/>
            <a:ext cx="9595440" cy="5233680"/>
          </a:xfrm>
          <a:prstGeom prst="rect">
            <a:avLst/>
          </a:prstGeom>
          <a:ln>
            <a:noFill/>
          </a:ln>
        </p:spPr>
      </p:pic>
      <p:sp>
        <p:nvSpPr>
          <p:cNvPr id="171" name="CustomShape 7"/>
          <p:cNvSpPr/>
          <p:nvPr/>
        </p:nvSpPr>
        <p:spPr>
          <a:xfrm>
            <a:off x="1810440" y="10046520"/>
            <a:ext cx="8056080" cy="468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5E5E5E"/>
                </a:solidFill>
                <a:latin typeface="Helvetica Neue"/>
                <a:ea typeface="Helvetica Neue"/>
              </a:rPr>
              <a:t>Mise en scène de Cédric Dorier (2019)</a:t>
            </a:r>
            <a:endParaRPr lang="fr-FR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6831253" y="468810"/>
            <a:ext cx="12450960" cy="943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fr-FR" sz="6900" b="1" strike="noStrike" spc="-140" dirty="0">
                <a:solidFill>
                  <a:srgbClr val="000000"/>
                </a:solidFill>
                <a:latin typeface="Optima"/>
                <a:ea typeface="Optima"/>
              </a:rPr>
              <a:t>II. La théâtralité du temps </a:t>
            </a:r>
            <a:endParaRPr lang="fr-FR" sz="6900" b="0" strike="noStrike" spc="-1" dirty="0"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4688192" y="1285920"/>
            <a:ext cx="17627040" cy="94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5500" b="1" strike="noStrike" spc="-1" dirty="0">
                <a:solidFill>
                  <a:srgbClr val="0052FF"/>
                </a:solidFill>
                <a:latin typeface="Helvetica Neue"/>
                <a:ea typeface="Helvetica Neue"/>
              </a:rPr>
              <a:t>B. Un temps concentré avec la crise tragique </a:t>
            </a:r>
            <a:endParaRPr lang="fr-FR" sz="5500" b="0" strike="noStrike" spc="-1" dirty="0">
              <a:latin typeface="Arial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8825400" y="12696480"/>
            <a:ext cx="6312960" cy="466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Mise en scene de Georges Werler (2004)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2" name="extrait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2571750"/>
            <a:ext cx="15240000" cy="857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5607360" y="651600"/>
            <a:ext cx="13168800" cy="943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fr-FR" sz="6900" b="1" strike="noStrike" spc="-140">
                <a:solidFill>
                  <a:srgbClr val="000000"/>
                </a:solidFill>
                <a:latin typeface="Optima"/>
                <a:ea typeface="Optima"/>
              </a:rPr>
              <a:t>III. La symbolique du temps </a:t>
            </a:r>
            <a:endParaRPr lang="fr-FR" sz="6900" b="0" strike="noStrike" spc="-1"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2253240" y="1673280"/>
            <a:ext cx="19775880" cy="94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5500" b="1" strike="noStrike" spc="-1">
                <a:solidFill>
                  <a:srgbClr val="0052FF"/>
                </a:solidFill>
                <a:latin typeface="Helvetica Neue"/>
                <a:ea typeface="Helvetica Neue"/>
              </a:rPr>
              <a:t>A. L’illusion du pouvoir sur le temps et l’immortalité</a:t>
            </a:r>
            <a:endParaRPr lang="fr-FR" sz="5500" b="0" strike="noStrike" spc="-1">
              <a:latin typeface="Arial"/>
            </a:endParaRPr>
          </a:p>
        </p:txBody>
      </p:sp>
      <p:pic>
        <p:nvPicPr>
          <p:cNvPr id="177" name="sticker-soleil-jaune-arrondie-logo.jpg"/>
          <p:cNvPicPr/>
          <p:nvPr/>
        </p:nvPicPr>
        <p:blipFill>
          <a:blip r:embed="rId2"/>
          <a:stretch/>
        </p:blipFill>
        <p:spPr>
          <a:xfrm>
            <a:off x="3657960" y="4974120"/>
            <a:ext cx="2957760" cy="2957760"/>
          </a:xfrm>
          <a:prstGeom prst="rect">
            <a:avLst/>
          </a:prstGeom>
          <a:ln w="12600">
            <a:noFill/>
          </a:ln>
        </p:spPr>
      </p:pic>
      <p:sp>
        <p:nvSpPr>
          <p:cNvPr id="178" name="CustomShape 3"/>
          <p:cNvSpPr/>
          <p:nvPr/>
        </p:nvSpPr>
        <p:spPr>
          <a:xfrm>
            <a:off x="1287000" y="9783360"/>
            <a:ext cx="7946640" cy="757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300" b="1" strike="noStrike" spc="-1">
                <a:solidFill>
                  <a:srgbClr val="000000"/>
                </a:solidFill>
                <a:latin typeface="Optima"/>
                <a:ea typeface="Optima"/>
              </a:rPr>
              <a:t>« Le soleil est en retard » </a:t>
            </a:r>
            <a:endParaRPr lang="fr-FR" sz="4300" b="0" strike="noStrike" spc="-1"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3894480" y="8815320"/>
            <a:ext cx="2484720" cy="757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300" b="1" strike="noStrike" spc="-1">
                <a:solidFill>
                  <a:srgbClr val="FF0000"/>
                </a:solidFill>
                <a:latin typeface="Optima"/>
                <a:ea typeface="Optima"/>
              </a:rPr>
              <a:t>LE ROI :</a:t>
            </a:r>
            <a:endParaRPr lang="fr-FR" sz="4300" b="0" strike="noStrike" spc="-1">
              <a:latin typeface="Arial"/>
            </a:endParaRPr>
          </a:p>
        </p:txBody>
      </p:sp>
      <p:sp>
        <p:nvSpPr>
          <p:cNvPr id="180" name="Line 5"/>
          <p:cNvSpPr/>
          <p:nvPr/>
        </p:nvSpPr>
        <p:spPr>
          <a:xfrm>
            <a:off x="11755800" y="4827960"/>
            <a:ext cx="21240" cy="6207840"/>
          </a:xfrm>
          <a:prstGeom prst="line">
            <a:avLst/>
          </a:prstGeom>
          <a:ln w="1396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6"/>
          <p:cNvSpPr/>
          <p:nvPr/>
        </p:nvSpPr>
        <p:spPr>
          <a:xfrm>
            <a:off x="3039480" y="3535200"/>
            <a:ext cx="4441680" cy="103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6100" b="1" u="sng" strike="noStrike" spc="-1">
                <a:solidFill>
                  <a:srgbClr val="0082CC"/>
                </a:solidFill>
                <a:uFillTx/>
                <a:latin typeface="Optima"/>
                <a:ea typeface="Optima"/>
              </a:rPr>
              <a:t>Le Temps </a:t>
            </a:r>
            <a:endParaRPr lang="fr-FR" sz="6100" b="0" strike="noStrike" spc="-1">
              <a:latin typeface="Arial"/>
            </a:endParaRPr>
          </a:p>
        </p:txBody>
      </p:sp>
      <p:sp>
        <p:nvSpPr>
          <p:cNvPr id="182" name="CustomShape 7"/>
          <p:cNvSpPr/>
          <p:nvPr/>
        </p:nvSpPr>
        <p:spPr>
          <a:xfrm>
            <a:off x="15117120" y="3569040"/>
            <a:ext cx="5732280" cy="103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6100" b="1" u="sng" strike="noStrike" spc="-1">
                <a:solidFill>
                  <a:srgbClr val="0082CC"/>
                </a:solidFill>
                <a:uFillTx/>
                <a:latin typeface="Optima"/>
                <a:ea typeface="Optima"/>
              </a:rPr>
              <a:t>L’immortalité</a:t>
            </a:r>
            <a:endParaRPr lang="fr-FR" sz="6100" b="0" strike="noStrike" spc="-1">
              <a:latin typeface="Arial"/>
            </a:endParaRPr>
          </a:p>
        </p:txBody>
      </p:sp>
      <p:sp>
        <p:nvSpPr>
          <p:cNvPr id="183" name="CustomShape 8"/>
          <p:cNvSpPr/>
          <p:nvPr/>
        </p:nvSpPr>
        <p:spPr>
          <a:xfrm>
            <a:off x="16947360" y="8815320"/>
            <a:ext cx="2484720" cy="757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300" b="1" strike="noStrike" spc="-1">
                <a:solidFill>
                  <a:srgbClr val="FF0000"/>
                </a:solidFill>
                <a:latin typeface="Optima"/>
                <a:ea typeface="Optima"/>
              </a:rPr>
              <a:t>LE ROI :</a:t>
            </a:r>
            <a:endParaRPr lang="fr-FR" sz="4300" b="0" strike="noStrike" spc="-1">
              <a:latin typeface="Arial"/>
            </a:endParaRPr>
          </a:p>
        </p:txBody>
      </p:sp>
      <p:sp>
        <p:nvSpPr>
          <p:cNvPr id="184" name="CustomShape 9"/>
          <p:cNvSpPr/>
          <p:nvPr/>
        </p:nvSpPr>
        <p:spPr>
          <a:xfrm>
            <a:off x="12487320" y="9783360"/>
            <a:ext cx="11177640" cy="757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300" b="1" strike="noStrike" spc="-1">
                <a:solidFill>
                  <a:srgbClr val="000000"/>
                </a:solidFill>
                <a:latin typeface="Optima"/>
                <a:ea typeface="Optima"/>
              </a:rPr>
              <a:t>« Les rois devraient être immortels »</a:t>
            </a:r>
            <a:endParaRPr lang="fr-FR" sz="4300" b="0" strike="noStrike" spc="-1">
              <a:latin typeface="Arial"/>
            </a:endParaRPr>
          </a:p>
        </p:txBody>
      </p:sp>
      <p:sp>
        <p:nvSpPr>
          <p:cNvPr id="185" name="CustomShape 10"/>
          <p:cNvSpPr/>
          <p:nvPr/>
        </p:nvSpPr>
        <p:spPr>
          <a:xfrm>
            <a:off x="1197000" y="8688960"/>
            <a:ext cx="8019000" cy="2346840"/>
          </a:xfrm>
          <a:prstGeom prst="rect">
            <a:avLst/>
          </a:prstGeom>
          <a:noFill/>
          <a:ln w="25560">
            <a:solidFill>
              <a:schemeClr val="bg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11"/>
          <p:cNvSpPr/>
          <p:nvPr/>
        </p:nvSpPr>
        <p:spPr>
          <a:xfrm>
            <a:off x="12487320" y="8649720"/>
            <a:ext cx="11177640" cy="2386080"/>
          </a:xfrm>
          <a:prstGeom prst="rect">
            <a:avLst/>
          </a:prstGeom>
          <a:noFill/>
          <a:ln w="25560">
            <a:solidFill>
              <a:schemeClr val="bg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7" name="Image 3"/>
          <p:cNvPicPr/>
          <p:nvPr/>
        </p:nvPicPr>
        <p:blipFill>
          <a:blip r:embed="rId3"/>
          <a:stretch/>
        </p:blipFill>
        <p:spPr>
          <a:xfrm>
            <a:off x="15942960" y="5091840"/>
            <a:ext cx="4080240" cy="2722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5607360" y="511200"/>
            <a:ext cx="13168800" cy="943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fr-FR" sz="6900" b="1" strike="noStrike" spc="-140">
                <a:solidFill>
                  <a:srgbClr val="000000"/>
                </a:solidFill>
                <a:latin typeface="Optima"/>
                <a:ea typeface="Optima"/>
              </a:rPr>
              <a:t>III. La symbolique du temps </a:t>
            </a:r>
            <a:endParaRPr lang="fr-FR" sz="6900" b="0" strike="noStrike" spc="-1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5896080" y="1386000"/>
            <a:ext cx="13308120" cy="94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5500" b="1" strike="noStrike" spc="-1">
                <a:solidFill>
                  <a:srgbClr val="0052FF"/>
                </a:solidFill>
                <a:latin typeface="Helvetica Neue"/>
                <a:ea typeface="Helvetica Neue"/>
              </a:rPr>
              <a:t>B. Un retour en arrière impossible </a:t>
            </a:r>
            <a:endParaRPr lang="fr-FR" sz="5500" b="0" strike="noStrike" spc="-1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4782240" y="4206600"/>
            <a:ext cx="2653920" cy="801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600" b="1" strike="noStrike" spc="-1">
                <a:solidFill>
                  <a:srgbClr val="FF0000"/>
                </a:solidFill>
                <a:latin typeface="Optima"/>
                <a:ea typeface="Optima"/>
              </a:rPr>
              <a:t>LE ROI :</a:t>
            </a:r>
            <a:endParaRPr lang="fr-FR" sz="4600" b="0" strike="noStrike" spc="-1">
              <a:latin typeface="Arial"/>
            </a:endParaRPr>
          </a:p>
        </p:txBody>
      </p:sp>
      <p:sp>
        <p:nvSpPr>
          <p:cNvPr id="191" name="CustomShape 4"/>
          <p:cNvSpPr/>
          <p:nvPr/>
        </p:nvSpPr>
        <p:spPr>
          <a:xfrm>
            <a:off x="1050480" y="5245920"/>
            <a:ext cx="10168560" cy="680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8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« Que le temps retourne sur ses pas »</a:t>
            </a:r>
            <a:endParaRPr lang="fr-FR" sz="3800" b="0" strike="noStrike" spc="-1">
              <a:latin typeface="Arial"/>
            </a:endParaRPr>
          </a:p>
        </p:txBody>
      </p:sp>
      <p:sp>
        <p:nvSpPr>
          <p:cNvPr id="192" name="CustomShape 5"/>
          <p:cNvSpPr/>
          <p:nvPr/>
        </p:nvSpPr>
        <p:spPr>
          <a:xfrm>
            <a:off x="3607920" y="7562520"/>
            <a:ext cx="5054040" cy="801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600" b="1" strike="noStrike" spc="-1">
                <a:solidFill>
                  <a:srgbClr val="FF0000"/>
                </a:solidFill>
                <a:latin typeface="Optima"/>
                <a:ea typeface="Optima"/>
              </a:rPr>
              <a:t>MARGUERITE : </a:t>
            </a:r>
            <a:endParaRPr lang="fr-FR" sz="4600" b="0" strike="noStrike" spc="-1">
              <a:latin typeface="Arial"/>
            </a:endParaRPr>
          </a:p>
        </p:txBody>
      </p:sp>
      <p:sp>
        <p:nvSpPr>
          <p:cNvPr id="193" name="CustomShape 6"/>
          <p:cNvSpPr/>
          <p:nvPr/>
        </p:nvSpPr>
        <p:spPr>
          <a:xfrm>
            <a:off x="1162080" y="8621640"/>
            <a:ext cx="9894240" cy="680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8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« Ils ont une immortalité provisoire »</a:t>
            </a:r>
            <a:endParaRPr lang="fr-FR" sz="3800" b="0" strike="noStrike" spc="-1">
              <a:latin typeface="Arial"/>
            </a:endParaRPr>
          </a:p>
        </p:txBody>
      </p:sp>
      <p:pic>
        <p:nvPicPr>
          <p:cNvPr id="194" name="Image 1"/>
          <p:cNvPicPr/>
          <p:nvPr/>
        </p:nvPicPr>
        <p:blipFill>
          <a:blip r:embed="rId2"/>
          <a:stretch/>
        </p:blipFill>
        <p:spPr>
          <a:xfrm>
            <a:off x="14025960" y="3043080"/>
            <a:ext cx="7079040" cy="9597600"/>
          </a:xfrm>
          <a:prstGeom prst="rect">
            <a:avLst/>
          </a:prstGeom>
          <a:ln>
            <a:noFill/>
          </a:ln>
        </p:spPr>
      </p:pic>
      <p:sp>
        <p:nvSpPr>
          <p:cNvPr id="195" name="CustomShape 7"/>
          <p:cNvSpPr/>
          <p:nvPr/>
        </p:nvSpPr>
        <p:spPr>
          <a:xfrm>
            <a:off x="1008000" y="3964680"/>
            <a:ext cx="10292040" cy="2346840"/>
          </a:xfrm>
          <a:prstGeom prst="rect">
            <a:avLst/>
          </a:prstGeom>
          <a:noFill/>
          <a:ln w="25560">
            <a:solidFill>
              <a:schemeClr val="bg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8"/>
          <p:cNvSpPr/>
          <p:nvPr/>
        </p:nvSpPr>
        <p:spPr>
          <a:xfrm>
            <a:off x="1170360" y="7431120"/>
            <a:ext cx="9966960" cy="2389680"/>
          </a:xfrm>
          <a:prstGeom prst="rect">
            <a:avLst/>
          </a:prstGeom>
          <a:noFill/>
          <a:ln w="25560">
            <a:solidFill>
              <a:schemeClr val="bg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502</Words>
  <Application>Microsoft Macintosh PowerPoint</Application>
  <PresentationFormat>Personnalisé</PresentationFormat>
  <Paragraphs>78</Paragraphs>
  <Slides>12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12</vt:i4>
      </vt:variant>
    </vt:vector>
  </HeadingPairs>
  <TitlesOfParts>
    <vt:vector size="22" baseType="lpstr">
      <vt:lpstr>Arial</vt:lpstr>
      <vt:lpstr>DejaVu Sans</vt:lpstr>
      <vt:lpstr>Helvetica Neue</vt:lpstr>
      <vt:lpstr>Optima</vt:lpstr>
      <vt:lpstr>StarSymbol</vt:lpstr>
      <vt:lpstr>Symbol</vt:lpstr>
      <vt:lpstr>Times New Roman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Roi se meurt, Ionesco</dc:title>
  <dc:subject/>
  <dc:creator>Patrick Led Reflex France</dc:creator>
  <dc:description/>
  <cp:lastModifiedBy>ghislaine zaneboni</cp:lastModifiedBy>
  <cp:revision>10</cp:revision>
  <dcterms:modified xsi:type="dcterms:W3CDTF">2020-11-19T12:04:27Z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</vt:i4>
  </property>
  <property fmtid="{D5CDD505-2E9C-101B-9397-08002B2CF9AE}" pid="7" name="Notes">
    <vt:i4>0</vt:i4>
  </property>
  <property fmtid="{D5CDD505-2E9C-101B-9397-08002B2CF9AE}" pid="8" name="PresentationFormat">
    <vt:lpwstr>Personnalisé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12</vt:i4>
  </property>
</Properties>
</file>