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3" r:id="rId10"/>
    <p:sldId id="262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0" autoAdjust="0"/>
    <p:restoredTop sz="94682"/>
  </p:normalViewPr>
  <p:slideViewPr>
    <p:cSldViewPr snapToGrid="0">
      <p:cViewPr varScale="1">
        <p:scale>
          <a:sx n="144" d="100"/>
          <a:sy n="144" d="100"/>
        </p:scale>
        <p:origin x="4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4A5D2-2252-4D02-9198-698FD38FA60F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EE4DC-5C5F-4267-803F-7FD425356A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669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EE4DC-5C5F-4267-803F-7FD425356AD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381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11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14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256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55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20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408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612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98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9453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732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22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5D642-1F47-4D56-ABC7-1DC8E43B4A07}" type="datetimeFigureOut">
              <a:rPr lang="fr-FR" smtClean="0"/>
              <a:t>29/11/2020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DCFC-7A69-4205-AEFD-0BBE9FA14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41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3557848" y="415637"/>
            <a:ext cx="4391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FF0000"/>
                </a:solidFill>
              </a:rPr>
              <a:t>Ionesco, </a:t>
            </a:r>
            <a:r>
              <a:rPr lang="fr-FR" sz="3200" b="1" i="1" u="sng" dirty="0">
                <a:solidFill>
                  <a:srgbClr val="FF0000"/>
                </a:solidFill>
              </a:rPr>
              <a:t>Le Roi se meurt</a:t>
            </a:r>
            <a:r>
              <a:rPr lang="fr-FR" sz="3200" b="1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738" y="1532889"/>
            <a:ext cx="12054262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i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Peut-on oser qualifier la pièce de Ionesco, </a:t>
            </a:r>
            <a:r>
              <a:rPr lang="fr-FR" sz="2800" i="1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Roi se meurt</a:t>
            </a:r>
            <a:r>
              <a:rPr lang="fr-FR" sz="2800" i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 tragédie classique ?</a:t>
            </a:r>
            <a:endParaRPr lang="fr-FR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55" y="2666999"/>
            <a:ext cx="2676525" cy="40195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5529" y="2708030"/>
            <a:ext cx="2652346" cy="39785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0800000" flipV="1">
            <a:off x="4038710" y="5952853"/>
            <a:ext cx="391111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000" b="0" i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Mise en scène de </a:t>
            </a:r>
            <a:r>
              <a:rPr lang="fr-FR" sz="2000" b="1" i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G. </a:t>
            </a:r>
            <a:r>
              <a:rPr lang="fr-FR" sz="2000" b="1" i="1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Werler</a:t>
            </a:r>
            <a:endParaRPr lang="fr-FR" sz="2000" b="1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3738" y="2666999"/>
            <a:ext cx="6348289" cy="270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12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13540" t="9147" r="12726" b="15503"/>
          <a:stretch/>
        </p:blipFill>
        <p:spPr>
          <a:xfrm>
            <a:off x="0" y="0"/>
            <a:ext cx="12192000" cy="70083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4472" y="949569"/>
            <a:ext cx="43430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199979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2467" y="1620552"/>
            <a:ext cx="12573000" cy="4479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romanUcPeriod"/>
            </a:pPr>
            <a:r>
              <a:rPr lang="fr-FR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composantes classiques de l’œuvre de Ionesco.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dramaturgie de la mort.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structure de la pièce et le respect des « trois unités</a:t>
            </a:r>
            <a:r>
              <a:rPr lang="fr-FR" sz="24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personnages types de la tragédie.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œuvre catharsistique.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>
              <a:lnSpc>
                <a:spcPct val="107000"/>
              </a:lnSpc>
              <a:spcAft>
                <a:spcPts val="0"/>
              </a:spcAft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II.  Une tragédie démythifiée par le non-respect de la vraisemblance et de la bienséance.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non-respect de la « vraisemblance » par l’irruption du fantastique.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démythification du décor et des personnages de pouvoir.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</a:pPr>
            <a:r>
              <a:rPr lang="fr-FR" sz="24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mélange des registres et tonalités : la subversion du langage. 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62467" y="702733"/>
            <a:ext cx="1143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i="1" u="sng" dirty="0">
                <a:solidFill>
                  <a:srgbClr val="0070C0"/>
                </a:solidFill>
              </a:rPr>
              <a:t>Plan :</a:t>
            </a:r>
          </a:p>
        </p:txBody>
      </p:sp>
    </p:spTree>
    <p:extLst>
      <p:ext uri="{BB962C8B-B14F-4D97-AF65-F5344CB8AC3E}">
        <p14:creationId xmlns:p14="http://schemas.microsoft.com/office/powerpoint/2010/main" val="4038396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79133" y="182405"/>
            <a:ext cx="751839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romanUcPeriod"/>
            </a:pP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composantes classiques de l’œuvre de Ionesco.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endParaRPr lang="fr-FR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79133" y="1114166"/>
            <a:ext cx="3499741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dramaturgie de la mort.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8070" y="2158652"/>
            <a:ext cx="718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- </a:t>
            </a:r>
            <a:r>
              <a:rPr lang="fr-FR" sz="2000" dirty="0">
                <a:solidFill>
                  <a:srgbClr val="0070C0"/>
                </a:solidFill>
              </a:rPr>
              <a:t>La pièce de Ionesco met en scène l’agonie et la mort du Roi Béranger. </a:t>
            </a:r>
          </a:p>
        </p:txBody>
      </p:sp>
      <p:sp>
        <p:nvSpPr>
          <p:cNvPr id="8" name="Rectangle 7"/>
          <p:cNvSpPr/>
          <p:nvPr/>
        </p:nvSpPr>
        <p:spPr>
          <a:xfrm>
            <a:off x="378070" y="3503990"/>
            <a:ext cx="50560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- Les composantes traditionnelles du tragique :</a:t>
            </a:r>
          </a:p>
        </p:txBody>
      </p:sp>
      <p:sp>
        <p:nvSpPr>
          <p:cNvPr id="9" name="Rectangle 8"/>
          <p:cNvSpPr/>
          <p:nvPr/>
        </p:nvSpPr>
        <p:spPr>
          <a:xfrm>
            <a:off x="378070" y="4213842"/>
            <a:ext cx="2290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.  La fatalité (le fatum)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7566" y="4213842"/>
            <a:ext cx="1654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.  le pathétique 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/>
          <a:srcRect l="13623" t="3415" r="7393" b="11876"/>
          <a:stretch/>
        </p:blipFill>
        <p:spPr>
          <a:xfrm>
            <a:off x="6293516" y="2866538"/>
            <a:ext cx="5443104" cy="328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06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52327" y="225445"/>
            <a:ext cx="3499741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dramaturgie de la mort.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33616" t="11383" r="4563" b="31417"/>
          <a:stretch/>
        </p:blipFill>
        <p:spPr>
          <a:xfrm>
            <a:off x="0" y="1131414"/>
            <a:ext cx="4857787" cy="248385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l="20739" t="5589" r="13898" b="21538"/>
          <a:stretch/>
        </p:blipFill>
        <p:spPr>
          <a:xfrm>
            <a:off x="7789025" y="4096706"/>
            <a:ext cx="4402975" cy="276129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/>
          <a:srcRect l="22681" t="5336" r="9483" b="13975"/>
          <a:stretch/>
        </p:blipFill>
        <p:spPr>
          <a:xfrm>
            <a:off x="7789025" y="1131414"/>
            <a:ext cx="4420218" cy="295744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/>
          <a:srcRect l="47825" t="7308" r="7297" b="41426"/>
          <a:stretch/>
        </p:blipFill>
        <p:spPr>
          <a:xfrm>
            <a:off x="6388" y="3615267"/>
            <a:ext cx="4851399" cy="3242733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4890197" y="3245935"/>
            <a:ext cx="6783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Marie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844887" y="3245935"/>
            <a:ext cx="787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B050"/>
                </a:solidFill>
              </a:rPr>
              <a:t>Juliette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890197" y="6519446"/>
            <a:ext cx="1148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2060"/>
                </a:solidFill>
              </a:rPr>
              <a:t>Le Médecin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683433" y="6519446"/>
            <a:ext cx="1186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FFC000"/>
                </a:solidFill>
              </a:rPr>
              <a:t>Margueritte</a:t>
            </a:r>
          </a:p>
        </p:txBody>
      </p:sp>
    </p:spTree>
    <p:extLst>
      <p:ext uri="{BB962C8B-B14F-4D97-AF65-F5344CB8AC3E}">
        <p14:creationId xmlns:p14="http://schemas.microsoft.com/office/powerpoint/2010/main" val="3910836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06488" y="333510"/>
            <a:ext cx="286661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La structure de la pièce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12785" t="10649" r="11147" b="15340"/>
          <a:stretch/>
        </p:blipFill>
        <p:spPr>
          <a:xfrm>
            <a:off x="81298" y="821171"/>
            <a:ext cx="5741377" cy="314221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42173" t="26293" r="26954" b="14699"/>
          <a:stretch/>
        </p:blipFill>
        <p:spPr>
          <a:xfrm>
            <a:off x="0" y="4031593"/>
            <a:ext cx="2628899" cy="282640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41690" t="16311" r="10656" b="12429"/>
          <a:stretch/>
        </p:blipFill>
        <p:spPr>
          <a:xfrm>
            <a:off x="2727782" y="4031593"/>
            <a:ext cx="3360148" cy="282632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/>
          <a:srcRect l="53863" t="11591" r="6711" b="11676"/>
          <a:stretch/>
        </p:blipFill>
        <p:spPr>
          <a:xfrm>
            <a:off x="6144337" y="4031593"/>
            <a:ext cx="2620109" cy="286833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6"/>
          <a:srcRect l="35355" t="35690" r="34047" b="15094"/>
          <a:stretch/>
        </p:blipFill>
        <p:spPr>
          <a:xfrm>
            <a:off x="8820853" y="4031513"/>
            <a:ext cx="3123924" cy="28264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781036" y="920471"/>
            <a:ext cx="49351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2">
                    <a:lumMod val="75000"/>
                  </a:schemeClr>
                </a:solidFill>
              </a:rPr>
              <a:t>« […] représentation d’une action achevée et structurée avec un commencement, un milieu et une fin ».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580977" y="1832425"/>
            <a:ext cx="2135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i="1" u="sng" dirty="0">
                <a:solidFill>
                  <a:schemeClr val="accent2">
                    <a:lumMod val="75000"/>
                  </a:schemeClr>
                </a:solidFill>
              </a:rPr>
              <a:t>La Poétique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</a:rPr>
              <a:t>, Aristote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44337" y="265204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- Unité de temps (1h45).</a:t>
            </a:r>
          </a:p>
          <a:p>
            <a:r>
              <a:rPr lang="fr-FR" dirty="0">
                <a:solidFill>
                  <a:srgbClr val="0070C0"/>
                </a:solidFill>
              </a:rPr>
              <a:t>- Unité de lieu : Salle du trône.</a:t>
            </a:r>
          </a:p>
          <a:p>
            <a:r>
              <a:rPr lang="fr-FR" dirty="0">
                <a:solidFill>
                  <a:srgbClr val="0070C0"/>
                </a:solidFill>
              </a:rPr>
              <a:t>- Unité d’action (suit la mort du Roi).</a:t>
            </a:r>
          </a:p>
        </p:txBody>
      </p:sp>
    </p:spTree>
    <p:extLst>
      <p:ext uri="{BB962C8B-B14F-4D97-AF65-F5344CB8AC3E}">
        <p14:creationId xmlns:p14="http://schemas.microsoft.com/office/powerpoint/2010/main" val="3517239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3787" y="250075"/>
            <a:ext cx="540801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 Les personnages et décors types de la tragédie.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16847" t="30670" r="12636" b="15912"/>
          <a:stretch/>
        </p:blipFill>
        <p:spPr>
          <a:xfrm>
            <a:off x="551944" y="2022229"/>
            <a:ext cx="11348989" cy="48357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16539" y="221753"/>
            <a:ext cx="3201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 Une œuvre catharsistique</a:t>
            </a:r>
            <a:endParaRPr lang="fr-FR" sz="2000" dirty="0"/>
          </a:p>
        </p:txBody>
      </p:sp>
      <p:sp>
        <p:nvSpPr>
          <p:cNvPr id="7" name="Rectangle 6"/>
          <p:cNvSpPr/>
          <p:nvPr/>
        </p:nvSpPr>
        <p:spPr>
          <a:xfrm>
            <a:off x="403787" y="1093419"/>
            <a:ext cx="5673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>
                <a:solidFill>
                  <a:srgbClr val="0070C0"/>
                </a:solidFill>
              </a:rPr>
              <a:t>Présence de personnages et décors types de la tragédie</a:t>
            </a:r>
          </a:p>
          <a:p>
            <a:r>
              <a:rPr lang="fr-FR" dirty="0">
                <a:solidFill>
                  <a:srgbClr val="0070C0"/>
                </a:solidFill>
              </a:rPr>
              <a:t> (=récurrents). </a:t>
            </a:r>
          </a:p>
        </p:txBody>
      </p:sp>
      <p:sp>
        <p:nvSpPr>
          <p:cNvPr id="8" name="Rectangle 7"/>
          <p:cNvSpPr/>
          <p:nvPr/>
        </p:nvSpPr>
        <p:spPr>
          <a:xfrm>
            <a:off x="6978489" y="733977"/>
            <a:ext cx="46664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 ressorts de la tragédie :</a:t>
            </a:r>
          </a:p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. </a:t>
            </a:r>
            <a:r>
              <a:rPr lang="fr-FR" dirty="0">
                <a:solidFill>
                  <a:srgbClr val="002060"/>
                </a:solidFill>
              </a:rPr>
              <a:t>Pathétique.</a:t>
            </a:r>
          </a:p>
          <a:p>
            <a:r>
              <a:rPr lang="fr-FR" dirty="0">
                <a:solidFill>
                  <a:srgbClr val="002060"/>
                </a:solidFill>
              </a:rPr>
              <a:t>  . L’investissement du spectateur dans la pièce</a:t>
            </a:r>
            <a:r>
              <a:rPr lang="fr-F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6119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9084" y="308101"/>
            <a:ext cx="1127173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II. 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tragédie démythifiée par le non-respect de la vraisemblance et de la bienséance.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68768" y="923564"/>
            <a:ext cx="7942385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UcPeriod"/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non-respect de la « vraisemblance » par l’irruption du fantastique.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4026" y="1797991"/>
            <a:ext cx="4076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Un cadre spatio-temporel « élastique » :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02323" y="3019948"/>
            <a:ext cx="3439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temps va quant à lui accélérer.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02323" y="2414417"/>
            <a:ext cx="4351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royaume tout entier ne cesse de rétrécir.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0402" y="40333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- L’attribution de caractéristiques humaines à des objets (personnification).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0402" y="5559940"/>
            <a:ext cx="4184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- Une fissure qui s’élargie continuellement.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/>
          <a:srcRect l="41530" t="25602" r="32818" b="19440"/>
          <a:stretch/>
        </p:blipFill>
        <p:spPr>
          <a:xfrm>
            <a:off x="7702062" y="1705542"/>
            <a:ext cx="3863162" cy="46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73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89759" y="394736"/>
            <a:ext cx="6674071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 </a:t>
            </a:r>
            <a:r>
              <a:rPr lang="fr-FR" sz="20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démythification </a:t>
            </a: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 décor et des personnages de pouvoir.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94" y="1173344"/>
            <a:ext cx="5742930" cy="313971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52288" t="5396" r="20939" b="38608"/>
          <a:stretch/>
        </p:blipFill>
        <p:spPr>
          <a:xfrm>
            <a:off x="6065345" y="1960684"/>
            <a:ext cx="2989385" cy="351692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24015" t="10977" r="45456" b="12812"/>
          <a:stretch/>
        </p:blipFill>
        <p:spPr>
          <a:xfrm>
            <a:off x="9158851" y="2686479"/>
            <a:ext cx="2936630" cy="4123592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218294" y="4684629"/>
            <a:ext cx="893424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-  Opposition à la « bienséance ».</a:t>
            </a:r>
          </a:p>
          <a:p>
            <a:r>
              <a:rPr lang="fr-FR" dirty="0">
                <a:solidFill>
                  <a:srgbClr val="0070C0"/>
                </a:solidFill>
              </a:rPr>
              <a:t> </a:t>
            </a:r>
          </a:p>
          <a:p>
            <a:r>
              <a:rPr lang="fr-FR" dirty="0">
                <a:solidFill>
                  <a:srgbClr val="0070C0"/>
                </a:solidFill>
              </a:rPr>
              <a:t>-  Pièce qui nuit à la moralité du spectateur :</a:t>
            </a:r>
          </a:p>
          <a:p>
            <a:endParaRPr lang="fr-FR" dirty="0">
              <a:solidFill>
                <a:srgbClr val="0070C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	.  Décors délabrés.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	.  Personnages types de la tragédie sont démythifiés (Roi, médecin, garde, 2 Reines).</a:t>
            </a:r>
          </a:p>
        </p:txBody>
      </p:sp>
    </p:spTree>
    <p:extLst>
      <p:ext uri="{BB962C8B-B14F-4D97-AF65-F5344CB8AC3E}">
        <p14:creationId xmlns:p14="http://schemas.microsoft.com/office/powerpoint/2010/main" val="3683911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04039" y="244078"/>
            <a:ext cx="6096000" cy="7053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 Le mélange des registres : la subversion du langage. </a:t>
            </a:r>
            <a:endParaRPr lang="fr-F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183" y="1310026"/>
            <a:ext cx="4963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Un mélange des niveaux de langages et registres :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6007" y="2013468"/>
            <a:ext cx="3258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. </a:t>
            </a:r>
            <a:r>
              <a:rPr lang="fr-FR" dirty="0">
                <a:solidFill>
                  <a:srgbClr val="00B0F0"/>
                </a:solidFill>
              </a:rPr>
              <a:t>Le langage soutenu et solennel </a:t>
            </a:r>
          </a:p>
        </p:txBody>
      </p:sp>
      <p:sp>
        <p:nvSpPr>
          <p:cNvPr id="7" name="Rectangle 6"/>
          <p:cNvSpPr/>
          <p:nvPr/>
        </p:nvSpPr>
        <p:spPr>
          <a:xfrm>
            <a:off x="336007" y="2612171"/>
            <a:ext cx="385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. </a:t>
            </a:r>
            <a:r>
              <a:rPr lang="fr-FR" dirty="0">
                <a:solidFill>
                  <a:srgbClr val="00B050"/>
                </a:solidFill>
              </a:rPr>
              <a:t>Le langage petit-bourgeois et familier </a:t>
            </a:r>
          </a:p>
        </p:txBody>
      </p:sp>
      <p:sp>
        <p:nvSpPr>
          <p:cNvPr id="8" name="Rectangle 7"/>
          <p:cNvSpPr/>
          <p:nvPr/>
        </p:nvSpPr>
        <p:spPr>
          <a:xfrm>
            <a:off x="336007" y="3270567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Anglicismes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6007" y="3842083"/>
            <a:ext cx="1732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Anachronismes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9458" y="5045495"/>
            <a:ext cx="2419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Dérision et Burlesque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6073" y="4413599"/>
            <a:ext cx="1285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Lyrisme 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/>
          <a:srcRect l="20672" t="8547" r="20733" b="7970"/>
          <a:stretch/>
        </p:blipFill>
        <p:spPr>
          <a:xfrm>
            <a:off x="8264930" y="770835"/>
            <a:ext cx="3561912" cy="285459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3"/>
          <a:srcRect l="19299" t="8005" r="18304" b="20716"/>
          <a:stretch/>
        </p:blipFill>
        <p:spPr>
          <a:xfrm>
            <a:off x="3657931" y="3495146"/>
            <a:ext cx="5233397" cy="336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2052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472</Words>
  <Application>Microsoft Macintosh PowerPoint</Application>
  <PresentationFormat>Grand écran</PresentationFormat>
  <Paragraphs>66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flesch marie</dc:creator>
  <cp:lastModifiedBy>ghislaine zaneboni</cp:lastModifiedBy>
  <cp:revision>71</cp:revision>
  <dcterms:created xsi:type="dcterms:W3CDTF">2020-11-07T10:16:42Z</dcterms:created>
  <dcterms:modified xsi:type="dcterms:W3CDTF">2020-11-29T07:15:16Z</dcterms:modified>
</cp:coreProperties>
</file>