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57" r:id="rId4"/>
    <p:sldId id="264" r:id="rId5"/>
    <p:sldId id="258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19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FDFAD-426C-4310-BC17-D45A96D3B5CE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F6BC-99D1-44D3-BC4F-55A6D2DD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919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CAFBF-720B-4AD1-A9B7-F224E83308ED}" type="datetimeFigureOut">
              <a:rPr lang="fr-FR" smtClean="0"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DA542-CF1D-4EC4-8D37-52776B5E2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88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1/27/21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1/27/21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1/27/21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2803243"/>
          </a:xfrm>
        </p:spPr>
        <p:txBody>
          <a:bodyPr/>
          <a:lstStyle/>
          <a:p>
            <a:pPr algn="ctr"/>
            <a:r>
              <a:rPr lang="fr-FR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Etude littéraire des sections Révolte et Mort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0553" y="3573710"/>
            <a:ext cx="9228201" cy="1645920"/>
          </a:xfrm>
        </p:spPr>
        <p:txBody>
          <a:bodyPr>
            <a:normAutofit/>
          </a:bodyPr>
          <a:lstStyle/>
          <a:p>
            <a:pPr algn="ctr"/>
            <a:r>
              <a:rPr lang="fr-FR" sz="1200" dirty="0"/>
              <a:t>JEWANI-MUSSO Emma </a:t>
            </a:r>
          </a:p>
          <a:p>
            <a:pPr algn="ctr"/>
            <a:r>
              <a:rPr lang="fr-FR" sz="1200" dirty="0"/>
              <a:t>NUMA Margot</a:t>
            </a:r>
          </a:p>
          <a:p>
            <a:pPr algn="ctr"/>
            <a:r>
              <a:rPr lang="fr-FR" sz="1200" dirty="0"/>
              <a:t>1°G7</a:t>
            </a:r>
          </a:p>
        </p:txBody>
      </p:sp>
    </p:spTree>
    <p:extLst>
      <p:ext uri="{BB962C8B-B14F-4D97-AF65-F5344CB8AC3E}">
        <p14:creationId xmlns:p14="http://schemas.microsoft.com/office/powerpoint/2010/main" val="402278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7224" y="499534"/>
            <a:ext cx="10772775" cy="708482"/>
          </a:xfrm>
        </p:spPr>
        <p:txBody>
          <a:bodyPr>
            <a:normAutofit fontScale="90000"/>
          </a:bodyPr>
          <a:lstStyle/>
          <a:p>
            <a:r>
              <a:rPr lang="fr-FR" dirty="0"/>
              <a:t>INTRODUCTION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7224" y="1426128"/>
            <a:ext cx="10773157" cy="4991449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/>
              <a:t> Révolte et mort = 2 dernières sections  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/>
              <a:t> Révolte </a:t>
            </a:r>
            <a:r>
              <a:rPr lang="fr-FR" dirty="0">
                <a:sym typeface="Wingdings" panose="05000000000000000000" pitchFamily="2" charset="2"/>
              </a:rPr>
              <a:t> 3 poèmes : « Le reniement de St Pierre »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dirty="0">
                <a:sym typeface="Wingdings" panose="05000000000000000000" pitchFamily="2" charset="2"/>
              </a:rPr>
              <a:t>                                           « Abel et Caïn »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dirty="0">
                <a:sym typeface="Wingdings" panose="05000000000000000000" pitchFamily="2" charset="2"/>
              </a:rPr>
              <a:t>                                           « Les litanies de Satan »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>
                <a:sym typeface="Wingdings" panose="05000000000000000000" pitchFamily="2" charset="2"/>
              </a:rPr>
              <a:t>La Mort  6 poèmes : « La mort des amants »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dirty="0">
                <a:sym typeface="Wingdings" panose="05000000000000000000" pitchFamily="2" charset="2"/>
              </a:rPr>
              <a:t>                                            «  La mort des pauvres »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dirty="0">
                <a:sym typeface="Wingdings" panose="05000000000000000000" pitchFamily="2" charset="2"/>
              </a:rPr>
              <a:t>                                            « La mort des artistes »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dirty="0">
                <a:sym typeface="Wingdings" panose="05000000000000000000" pitchFamily="2" charset="2"/>
              </a:rPr>
              <a:t>                                            «  La fin de la journée »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dirty="0">
                <a:sym typeface="Wingdings" panose="05000000000000000000" pitchFamily="2" charset="2"/>
              </a:rPr>
              <a:t>                                            « Le rêve d’un curieux »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dirty="0">
                <a:sym typeface="Wingdings" panose="05000000000000000000" pitchFamily="2" charset="2"/>
              </a:rPr>
              <a:t>                                            «  Le voyage »</a:t>
            </a:r>
          </a:p>
          <a:p>
            <a:pPr marL="0" indent="0">
              <a:buClr>
                <a:schemeClr val="accent1"/>
              </a:buClr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3847" y="993412"/>
            <a:ext cx="3501507" cy="480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26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7224" y="310393"/>
            <a:ext cx="10772775" cy="1258348"/>
          </a:xfrm>
        </p:spPr>
        <p:txBody>
          <a:bodyPr>
            <a:normAutofit fontScale="90000"/>
          </a:bodyPr>
          <a:lstStyle/>
          <a:p>
            <a:r>
              <a:rPr lang="fr-FR" sz="4800" dirty="0">
                <a:sym typeface="Wingdings" panose="05000000000000000000" pitchFamily="2" charset="2"/>
              </a:rPr>
              <a:t> </a:t>
            </a:r>
            <a:r>
              <a:rPr lang="fr-FR" sz="4800" dirty="0"/>
              <a:t>En quoi la révolte et la mort peuvent-elles être une issue au spleen du poète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6656" y="1568742"/>
            <a:ext cx="10753725" cy="5050172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800" u="sng" dirty="0"/>
              <a:t>I. Les causes de la révolte du poète :</a:t>
            </a:r>
          </a:p>
          <a:p>
            <a:pPr marL="0" indent="0">
              <a:buNone/>
            </a:pPr>
            <a:r>
              <a:rPr lang="fr-FR" sz="2800" dirty="0"/>
              <a:t>          A) L’avant-dernière recherche du soulagement au spleen </a:t>
            </a:r>
          </a:p>
          <a:p>
            <a:pPr marL="0" indent="0">
              <a:buNone/>
            </a:pPr>
            <a:r>
              <a:rPr lang="fr-FR" sz="2800" dirty="0"/>
              <a:t>	B) Reniement de Dieu, mise en cause du christianisme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u="sng" dirty="0"/>
              <a:t>II. L’ultime issue : la mort :</a:t>
            </a:r>
          </a:p>
          <a:p>
            <a:pPr marL="0" indent="0">
              <a:buNone/>
            </a:pPr>
            <a:r>
              <a:rPr lang="fr-FR" sz="2800" dirty="0"/>
              <a:t>          A) La fin de sa souffrance</a:t>
            </a:r>
          </a:p>
          <a:p>
            <a:pPr marL="0" indent="0">
              <a:buNone/>
            </a:pPr>
            <a:r>
              <a:rPr lang="fr-FR" sz="2800" dirty="0"/>
              <a:t>          B) La mort comme l’espoir d’un fabuleux voyage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4988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90653-E533-492C-AC72-D26DAAC3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164" y="249383"/>
            <a:ext cx="11159835" cy="748144"/>
          </a:xfrm>
        </p:spPr>
        <p:txBody>
          <a:bodyPr>
            <a:normAutofit/>
          </a:bodyPr>
          <a:lstStyle/>
          <a:p>
            <a:r>
              <a:rPr lang="fr-FR" sz="4300" dirty="0"/>
              <a:t>I. Les causes de la révolte du poète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5A862D-2EA4-4D07-A9B3-C71B96207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10" y="1530228"/>
            <a:ext cx="10983572" cy="5151128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/>
              <a:t> </a:t>
            </a:r>
            <a:r>
              <a:rPr lang="fr-FR" sz="2200" dirty="0"/>
              <a:t>Aucun moyen de soulager la douleur du poète (amour, ivresse, recherche de nouveau…) 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 douleur du poète qui continue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sz="2200" dirty="0"/>
              <a:t>             </a:t>
            </a:r>
            <a:r>
              <a:rPr lang="fr-FR" sz="2200" dirty="0">
                <a:sym typeface="Wingdings" panose="05000000000000000000" pitchFamily="2" charset="2"/>
              </a:rPr>
              <a:t> </a:t>
            </a:r>
            <a:r>
              <a:rPr lang="fr-FR" sz="2200" i="1" dirty="0">
                <a:sym typeface="Wingdings" panose="05000000000000000000" pitchFamily="2" charset="2"/>
              </a:rPr>
              <a:t>« Les sanglots des martyrs et des suppliciés »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sz="2200" i="1" dirty="0">
                <a:sym typeface="Wingdings" panose="05000000000000000000" pitchFamily="2" charset="2"/>
              </a:rPr>
              <a:t>             </a:t>
            </a:r>
            <a:r>
              <a:rPr lang="fr-FR" sz="2200" dirty="0">
                <a:sym typeface="Wingdings" panose="05000000000000000000" pitchFamily="2" charset="2"/>
              </a:rPr>
              <a:t></a:t>
            </a:r>
            <a:r>
              <a:rPr lang="fr-FR" sz="2200" i="1" dirty="0">
                <a:sym typeface="Wingdings" panose="05000000000000000000" pitchFamily="2" charset="2"/>
              </a:rPr>
              <a:t> « Rampe et meurs misérablement »</a:t>
            </a:r>
          </a:p>
          <a:p>
            <a:pPr marL="0" indent="0">
              <a:buClr>
                <a:schemeClr val="accent1"/>
              </a:buClr>
              <a:buNone/>
            </a:pPr>
            <a:endParaRPr lang="fr-FR" sz="2200" i="1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ym typeface="Wingdings" panose="05000000000000000000" pitchFamily="2" charset="2"/>
              </a:rPr>
              <a:t> Recherche de la satisfaction de l’esprit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ym typeface="Wingdings" panose="05000000000000000000" pitchFamily="2" charset="2"/>
              </a:rPr>
              <a:t> La violence présente comme un remède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ym typeface="Wingdings" panose="05000000000000000000" pitchFamily="2" charset="2"/>
              </a:rPr>
              <a:t> Tout désirs charnels assouvis  remise en cause de Dieu</a:t>
            </a:r>
            <a:endParaRPr lang="fr-FR" sz="22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AC284AE-A10A-4C20-80D3-28D401097B9C}"/>
              </a:ext>
            </a:extLst>
          </p:cNvPr>
          <p:cNvSpPr txBox="1"/>
          <p:nvPr/>
        </p:nvSpPr>
        <p:spPr>
          <a:xfrm>
            <a:off x="851137" y="782083"/>
            <a:ext cx="51426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u="sng" dirty="0"/>
              <a:t>A) Aucun soulagement au spleen du poète :</a:t>
            </a:r>
          </a:p>
        </p:txBody>
      </p:sp>
    </p:spTree>
    <p:extLst>
      <p:ext uri="{BB962C8B-B14F-4D97-AF65-F5344CB8AC3E}">
        <p14:creationId xmlns:p14="http://schemas.microsoft.com/office/powerpoint/2010/main" val="428795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3950" y="159392"/>
            <a:ext cx="11105482" cy="897621"/>
          </a:xfrm>
        </p:spPr>
        <p:txBody>
          <a:bodyPr>
            <a:normAutofit/>
          </a:bodyPr>
          <a:lstStyle/>
          <a:p>
            <a:r>
              <a:rPr lang="fr-FR" sz="4400" dirty="0"/>
              <a:t>I. Les causes de la révolte du poète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0605" y="973124"/>
            <a:ext cx="8224063" cy="369114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chemeClr val="accent1"/>
              </a:buClr>
              <a:buNone/>
            </a:pPr>
            <a:r>
              <a:rPr lang="fr-FR" u="sng" dirty="0"/>
              <a:t>B) Remise en cause du christianisme :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/>
          </a:p>
          <a:p>
            <a:pPr marL="0" indent="0">
              <a:buClr>
                <a:schemeClr val="accent1"/>
              </a:buClr>
              <a:buNone/>
            </a:pPr>
            <a:endParaRPr lang="fr-FR" dirty="0"/>
          </a:p>
          <a:p>
            <a:pPr marL="0" indent="0">
              <a:buClr>
                <a:schemeClr val="accent1"/>
              </a:buClr>
              <a:buNone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43950" y="1627464"/>
            <a:ext cx="791920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3 poèmes : défendent le reniement du christianisme </a:t>
            </a:r>
          </a:p>
          <a:p>
            <a:pPr>
              <a:buClr>
                <a:schemeClr val="accent1"/>
              </a:buClr>
            </a:pPr>
            <a:endParaRPr lang="fr-FR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Détourne des figures bibliques pur exprimer la révolte</a:t>
            </a:r>
          </a:p>
          <a:p>
            <a:pPr>
              <a:buClr>
                <a:schemeClr val="accent1"/>
              </a:buClr>
            </a:pPr>
            <a:endParaRPr lang="fr-FR" sz="2200" dirty="0"/>
          </a:p>
          <a:p>
            <a:pPr>
              <a:buClr>
                <a:schemeClr val="accent1"/>
              </a:buClr>
            </a:pPr>
            <a:r>
              <a:rPr lang="fr-FR" sz="2200" dirty="0"/>
              <a:t> 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Révolte = moyen pour dépasser la misère</a:t>
            </a:r>
          </a:p>
          <a:p>
            <a:pPr>
              <a:buClr>
                <a:schemeClr val="accent1"/>
              </a:buClr>
            </a:pPr>
            <a:endParaRPr lang="fr-FR" sz="2200" dirty="0"/>
          </a:p>
          <a:p>
            <a:pPr>
              <a:buClr>
                <a:schemeClr val="accent1"/>
              </a:buClr>
            </a:pPr>
            <a:endParaRPr lang="fr-FR" sz="2200" dirty="0">
              <a:sym typeface="Wingdings" panose="05000000000000000000" pitchFamily="2" charset="2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ym typeface="Wingdings" panose="05000000000000000000" pitchFamily="2" charset="2"/>
              </a:rPr>
              <a:t>« Le reniement de St Pierre » : refus d’utiliser la violence = mort</a:t>
            </a:r>
          </a:p>
          <a:p>
            <a:pPr>
              <a:buClr>
                <a:schemeClr val="accent1"/>
              </a:buClr>
            </a:pPr>
            <a:endParaRPr lang="fr-FR" sz="2200" dirty="0">
              <a:sym typeface="Wingdings" panose="05000000000000000000" pitchFamily="2" charset="2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>
              <a:sym typeface="Wingdings" panose="05000000000000000000" pitchFamily="2" charset="2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ym typeface="Wingdings" panose="05000000000000000000" pitchFamily="2" charset="2"/>
              </a:rPr>
              <a:t> Dieu décrit négativement : </a:t>
            </a:r>
            <a:r>
              <a:rPr lang="fr-FR" sz="2200" i="1" dirty="0">
                <a:sym typeface="Wingdings" panose="05000000000000000000" pitchFamily="2" charset="2"/>
              </a:rPr>
              <a:t>« un tyran gorgé de viande et de vin »</a:t>
            </a:r>
          </a:p>
          <a:p>
            <a:pPr>
              <a:buClr>
                <a:schemeClr val="accent1"/>
              </a:buClr>
            </a:pPr>
            <a:endParaRPr lang="fr-FR" sz="2200" i="1" dirty="0">
              <a:sym typeface="Wingdings" panose="05000000000000000000" pitchFamily="2" charset="2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i="1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</a:pPr>
            <a:endParaRPr lang="fr-FR" sz="2200" dirty="0">
              <a:sym typeface="Wingdings" panose="05000000000000000000" pitchFamily="2" charset="2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b="2616"/>
          <a:stretch/>
        </p:blipFill>
        <p:spPr>
          <a:xfrm>
            <a:off x="8465777" y="1342238"/>
            <a:ext cx="3153746" cy="450309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8465777" y="5936336"/>
            <a:ext cx="3153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Satan incitant les anges à la révolte</a:t>
            </a:r>
          </a:p>
          <a:p>
            <a:pPr algn="ctr"/>
            <a:r>
              <a:rPr lang="fr-FR" sz="1600" dirty="0"/>
              <a:t>Par William Blake </a:t>
            </a:r>
          </a:p>
        </p:txBody>
      </p:sp>
    </p:spTree>
    <p:extLst>
      <p:ext uri="{BB962C8B-B14F-4D97-AF65-F5344CB8AC3E}">
        <p14:creationId xmlns:p14="http://schemas.microsoft.com/office/powerpoint/2010/main" val="2023978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894" y="654341"/>
            <a:ext cx="11036099" cy="5528346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ym typeface="Wingdings" panose="05000000000000000000" pitchFamily="2" charset="2"/>
              </a:rPr>
              <a:t> </a:t>
            </a:r>
            <a:r>
              <a:rPr lang="fr-FR" sz="2200" i="1" dirty="0">
                <a:sym typeface="Wingdings" panose="05000000000000000000" pitchFamily="2" charset="2"/>
              </a:rPr>
              <a:t>« Puissé-je user du glaive et périr par le glaive ! Saint Pierre a renié Jésus… il a bien fait ! » </a:t>
            </a:r>
            <a:r>
              <a:rPr lang="fr-FR" sz="2200" dirty="0">
                <a:sym typeface="Wingdings" panose="05000000000000000000" pitchFamily="2" charset="2"/>
              </a:rPr>
              <a:t>(v.31)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ym typeface="Wingdings" panose="05000000000000000000" pitchFamily="2" charset="2"/>
              </a:rPr>
              <a:t>« Abel et Caïn » : inversion des noms donc des rôles ; mise en valeur du criminel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sz="2200" dirty="0"/>
              <a:t>                </a:t>
            </a:r>
            <a:r>
              <a:rPr lang="fr-FR" sz="2200" dirty="0">
                <a:sym typeface="Wingdings" panose="05000000000000000000" pitchFamily="2" charset="2"/>
              </a:rPr>
              <a:t> le poète s’identifie a Caïn (criminel)</a:t>
            </a:r>
            <a:endParaRPr lang="fr-FR" sz="2200" dirty="0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 « Les litanies de Satan » </a:t>
            </a:r>
            <a:r>
              <a:rPr lang="fr-FR" sz="2200" dirty="0">
                <a:sym typeface="Wingdings" panose="05000000000000000000" pitchFamily="2" charset="2"/>
              </a:rPr>
              <a:t> pactise avec le diable </a:t>
            </a:r>
          </a:p>
          <a:p>
            <a:pPr marL="0" indent="0">
              <a:buClr>
                <a:schemeClr val="accent1"/>
              </a:buClr>
              <a:buNone/>
            </a:pPr>
            <a:endParaRPr lang="fr-FR" sz="2200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 Dieu et Satan ne peuvent pas donner la possibilité à l’homme de s’élever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 Religion n’apporte aucun soulagement 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 Révolte = fausse sortie 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sz="2200" dirty="0"/>
              <a:t>       </a:t>
            </a:r>
            <a:r>
              <a:rPr lang="fr-FR" sz="2200" dirty="0">
                <a:sym typeface="Wingdings" panose="05000000000000000000" pitchFamily="2" charset="2"/>
              </a:rPr>
              <a:t> seule issue : la mort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3967431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3281" y="306587"/>
            <a:ext cx="11187100" cy="540701"/>
          </a:xfrm>
        </p:spPr>
        <p:txBody>
          <a:bodyPr>
            <a:noAutofit/>
          </a:bodyPr>
          <a:lstStyle/>
          <a:p>
            <a:r>
              <a:rPr lang="fr-FR" sz="4400" dirty="0"/>
              <a:t>II. L’ultime issue : La mort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3281" y="1462734"/>
            <a:ext cx="8443519" cy="5030345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 Mort = nouvelle expérience, objet de fascination et une délivrance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 Mort libératrice des turpitudes de la vie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 « La mort des pauvres » : douceur étrange 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2200" dirty="0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/>
              <a:t> Conclusion logique dans « La mort des pauvres » :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sz="2200" dirty="0"/>
              <a:t>      </a:t>
            </a:r>
            <a:r>
              <a:rPr lang="fr-FR" sz="2200" dirty="0">
                <a:sym typeface="Wingdings" panose="05000000000000000000" pitchFamily="2" charset="2"/>
              </a:rPr>
              <a:t> </a:t>
            </a:r>
            <a:r>
              <a:rPr lang="fr-FR" sz="2200" i="1" dirty="0">
                <a:sym typeface="Wingdings" panose="05000000000000000000" pitchFamily="2" charset="2"/>
              </a:rPr>
              <a:t> « La mort qui console, hélas ! Et qui fait vivre, portique ouvert sur les cieux inconnus »</a:t>
            </a:r>
            <a:endParaRPr lang="fr-FR" sz="2200" i="1" dirty="0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/>
              <a:t> </a:t>
            </a:r>
            <a:r>
              <a:rPr lang="fr-FR" i="1" dirty="0"/>
              <a:t>« Et plus tard un Ange, entr’ouvrant les portes, viendra ranimer, fidèle et joyeux, les miroirs ternis et les flammes mortes »</a:t>
            </a:r>
          </a:p>
          <a:p>
            <a:pPr marL="0" indent="0">
              <a:buClr>
                <a:schemeClr val="accent1"/>
              </a:buClr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48623" y="914401"/>
            <a:ext cx="42616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u="sng" dirty="0"/>
              <a:t>A) La fin de sa souffrance :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2073" y="1462734"/>
            <a:ext cx="2631233" cy="343366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892073" y="4896399"/>
            <a:ext cx="26312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L’amour et la mort</a:t>
            </a:r>
          </a:p>
          <a:p>
            <a:pPr algn="ctr"/>
            <a:r>
              <a:rPr lang="fr-FR" dirty="0"/>
              <a:t>Par Edouard Chimot</a:t>
            </a:r>
          </a:p>
          <a:p>
            <a:pPr algn="ctr"/>
            <a:r>
              <a:rPr lang="fr-FR" dirty="0"/>
              <a:t>1920</a:t>
            </a:r>
          </a:p>
        </p:txBody>
      </p:sp>
    </p:spTree>
    <p:extLst>
      <p:ext uri="{BB962C8B-B14F-4D97-AF65-F5344CB8AC3E}">
        <p14:creationId xmlns:p14="http://schemas.microsoft.com/office/powerpoint/2010/main" val="29748417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4892" y="276837"/>
            <a:ext cx="11195107" cy="662730"/>
          </a:xfrm>
        </p:spPr>
        <p:txBody>
          <a:bodyPr>
            <a:normAutofit fontScale="90000"/>
          </a:bodyPr>
          <a:lstStyle/>
          <a:p>
            <a:r>
              <a:rPr lang="fr-FR" sz="4400" dirty="0"/>
              <a:t>II. L’ultime issue : La mort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394" y="2013358"/>
            <a:ext cx="10968987" cy="4521666"/>
          </a:xfrm>
        </p:spPr>
        <p:txBody>
          <a:bodyPr/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/>
              <a:t> </a:t>
            </a:r>
            <a:r>
              <a:rPr lang="fr-FR" sz="2200" dirty="0"/>
              <a:t>« Le voyage » : rappel des thèmes majeurs du recueil 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sz="2200" dirty="0"/>
              <a:t>           </a:t>
            </a:r>
            <a:r>
              <a:rPr lang="fr-FR" sz="2200" dirty="0">
                <a:sym typeface="Wingdings" panose="05000000000000000000" pitchFamily="2" charset="2"/>
              </a:rPr>
              <a:t> l’amour, la femme, la recherche d’un ailleurs, l’évasion à travers l’ivresse…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sz="2200" dirty="0">
                <a:sym typeface="Wingdings" panose="05000000000000000000" pitchFamily="2" charset="2"/>
              </a:rPr>
              <a:t> 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ym typeface="Wingdings" panose="05000000000000000000" pitchFamily="2" charset="2"/>
              </a:rPr>
              <a:t> Avant, mort = cauchemaresque / menace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fr-FR" sz="2200" dirty="0">
                <a:sym typeface="Wingdings" panose="05000000000000000000" pitchFamily="2" charset="2"/>
              </a:rPr>
              <a:t>   Ici, mort = fabuleux voyage / issue</a:t>
            </a:r>
          </a:p>
          <a:p>
            <a:pPr marL="0" indent="0">
              <a:buClr>
                <a:schemeClr val="accent1"/>
              </a:buClr>
              <a:buNone/>
            </a:pPr>
            <a:endParaRPr lang="fr-FR" sz="2200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ym typeface="Wingdings" panose="05000000000000000000" pitchFamily="2" charset="2"/>
              </a:rPr>
              <a:t> Derniers espoirs dans la mort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120791" y="829293"/>
            <a:ext cx="58252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u="sng" dirty="0"/>
              <a:t>B. La mort comme l’espoir d’un fabuleux voyage :</a:t>
            </a:r>
          </a:p>
        </p:txBody>
      </p:sp>
    </p:spTree>
    <p:extLst>
      <p:ext uri="{BB962C8B-B14F-4D97-AF65-F5344CB8AC3E}">
        <p14:creationId xmlns:p14="http://schemas.microsoft.com/office/powerpoint/2010/main" val="381795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6896" y="402673"/>
            <a:ext cx="10893104" cy="947956"/>
          </a:xfrm>
        </p:spPr>
        <p:txBody>
          <a:bodyPr>
            <a:normAutofit/>
          </a:bodyPr>
          <a:lstStyle/>
          <a:p>
            <a:r>
              <a:rPr lang="fr-FR" sz="4900" dirty="0"/>
              <a:t>CONCLUSION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6656" y="1560352"/>
            <a:ext cx="10753725" cy="4217513"/>
          </a:xfrm>
        </p:spPr>
        <p:txBody>
          <a:bodyPr/>
          <a:lstStyle/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/>
              <a:t> Révolte, colère, remise en cause de la religion </a:t>
            </a:r>
            <a:r>
              <a:rPr lang="fr-FR" dirty="0">
                <a:sym typeface="Wingdings" panose="05000000000000000000" pitchFamily="2" charset="2"/>
              </a:rPr>
              <a:t> aspiration a mourir (libération)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>
                <a:sym typeface="Wingdings" panose="05000000000000000000" pitchFamily="2" charset="2"/>
              </a:rPr>
              <a:t> Souffrance + impuissance de l’homme  mort = continuité 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>
                <a:sym typeface="Wingdings" panose="05000000000000000000" pitchFamily="2" charset="2"/>
              </a:rPr>
              <a:t> Exploration de l’inconnu pour trouver du nouveau 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>
                <a:sym typeface="Wingdings" panose="05000000000000000000" pitchFamily="2" charset="2"/>
              </a:rPr>
              <a:t> Moyen de donner un sens à la vie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>
              <a:sym typeface="Wingdings" panose="05000000000000000000" pitchFamily="2" charset="2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i="1" dirty="0">
                <a:solidFill>
                  <a:srgbClr val="FF0000"/>
                </a:solidFill>
                <a:sym typeface="Wingdings" panose="05000000000000000000" pitchFamily="2" charset="2"/>
              </a:rPr>
              <a:t>« Au fond de l’inconnu pour trouver du nouveau ! »</a:t>
            </a:r>
            <a:endParaRPr lang="fr-F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327663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2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3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727</Words>
  <Application>Microsoft Macintosh PowerPoint</Application>
  <PresentationFormat>Grand écran</PresentationFormat>
  <Paragraphs>105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Métropolitain</vt:lpstr>
      <vt:lpstr>Etude littéraire des sections Révolte et Mort</vt:lpstr>
      <vt:lpstr>INTRODUCTION :</vt:lpstr>
      <vt:lpstr> En quoi la révolte et la mort peuvent-elles être une issue au spleen du poète ?</vt:lpstr>
      <vt:lpstr>I. Les causes de la révolte du poète</vt:lpstr>
      <vt:lpstr>I. Les causes de la révolte du poète</vt:lpstr>
      <vt:lpstr>Présentation PowerPoint</vt:lpstr>
      <vt:lpstr>II. L’ultime issue : La mort</vt:lpstr>
      <vt:lpstr>II. L’ultime issue : La mort </vt:lpstr>
      <vt:lpstr>CONCLUSION :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littéraire des sections Révolte et Mort</dc:title>
  <dc:creator>Ancel Melanie</dc:creator>
  <cp:lastModifiedBy>ghislaine zaneboni</cp:lastModifiedBy>
  <cp:revision>23</cp:revision>
  <dcterms:created xsi:type="dcterms:W3CDTF">2021-01-26T16:52:32Z</dcterms:created>
  <dcterms:modified xsi:type="dcterms:W3CDTF">2021-01-27T16:18:29Z</dcterms:modified>
</cp:coreProperties>
</file>