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44"/>
    <p:restoredTop sz="94729"/>
  </p:normalViewPr>
  <p:slideViewPr>
    <p:cSldViewPr snapToGrid="0" snapToObjects="1">
      <p:cViewPr varScale="1">
        <p:scale>
          <a:sx n="152" d="100"/>
          <a:sy n="152" d="100"/>
        </p:scale>
        <p:origin x="8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221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00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98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6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27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37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24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41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85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31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92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296428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4D894-C078-064A-9D73-8687A3D68D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Pourquoi le titre de la section </a:t>
            </a:r>
            <a:r>
              <a:rPr lang="fr-FR" i="1" dirty="0"/>
              <a:t>Spleen et Idéal </a:t>
            </a:r>
            <a:r>
              <a:rPr lang="fr-FR" dirty="0"/>
              <a:t>?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2E02542-21FC-FB42-BE05-13A73DE3A9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Exposé sur </a:t>
            </a:r>
            <a:r>
              <a:rPr lang="fr-FR" i="1" u="sng" dirty="0"/>
              <a:t>Les Fleurs Du Mal </a:t>
            </a:r>
            <a:r>
              <a:rPr lang="fr-FR" dirty="0"/>
              <a:t>de Charles BAUDELAIRE</a:t>
            </a:r>
          </a:p>
          <a:p>
            <a:r>
              <a:rPr lang="fr-FR" dirty="0"/>
              <a:t>GAGNARD Elisa et GARS Pauline 1èreG7</a:t>
            </a:r>
          </a:p>
        </p:txBody>
      </p:sp>
    </p:spTree>
    <p:extLst>
      <p:ext uri="{BB962C8B-B14F-4D97-AF65-F5344CB8AC3E}">
        <p14:creationId xmlns:p14="http://schemas.microsoft.com/office/powerpoint/2010/main" val="923278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8973AE-73F6-CB4C-8472-6C2A965CE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703" y="808056"/>
            <a:ext cx="7958331" cy="1077229"/>
          </a:xfrm>
        </p:spPr>
        <p:txBody>
          <a:bodyPr>
            <a:normAutofit fontScale="90000"/>
          </a:bodyPr>
          <a:lstStyle/>
          <a:p>
            <a:r>
              <a:rPr lang="fr-FR" dirty="0"/>
              <a:t>II) Mais l’idéal reste impossible à atteindre et le poète reste enfermé dans son spleen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77EB33-5289-5047-91A4-BF6FC0F06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fr-FR" dirty="0"/>
          </a:p>
          <a:p>
            <a:r>
              <a:rPr lang="fr-FR" dirty="0"/>
              <a:t>Spleen = bloque inspiration poétique, mort intérieure, paralysie morale</a:t>
            </a:r>
          </a:p>
          <a:p>
            <a:r>
              <a:rPr lang="fr-FR" dirty="0">
                <a:sym typeface="Wingdings" pitchFamily="2" charset="2"/>
              </a:rPr>
              <a:t> poème « Spleen » -&gt; mouvement qui entraîne poète vers néant</a:t>
            </a:r>
          </a:p>
          <a:p>
            <a:r>
              <a:rPr lang="fr-FR" dirty="0">
                <a:sym typeface="Wingdings" pitchFamily="2" charset="2"/>
              </a:rPr>
              <a:t>Combat entre « L’Angoisse » = le Spleen et « L’Espoir » = l’Idéal</a:t>
            </a:r>
          </a:p>
          <a:p>
            <a:r>
              <a:rPr lang="fr-FR" dirty="0">
                <a:sym typeface="Wingdings" pitchFamily="2" charset="2"/>
              </a:rPr>
              <a:t>Idéal supposé par Balzac et repris par Baudelaire</a:t>
            </a:r>
          </a:p>
          <a:p>
            <a:r>
              <a:rPr lang="fr-FR" dirty="0">
                <a:sym typeface="Wingdings" pitchFamily="2" charset="2"/>
              </a:rPr>
              <a:t>Spleen revient toujours, Idéal suit le Spleen et inversement  échec de Baudelaire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5905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9">
            <a:extLst>
              <a:ext uri="{FF2B5EF4-FFF2-40B4-BE49-F238E27FC236}">
                <a16:creationId xmlns:a16="http://schemas.microsoft.com/office/drawing/2014/main" id="{131B3231-1C4D-4AB4-AB8B-D39CCC393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11">
            <a:extLst>
              <a:ext uri="{FF2B5EF4-FFF2-40B4-BE49-F238E27FC236}">
                <a16:creationId xmlns:a16="http://schemas.microsoft.com/office/drawing/2014/main" id="{1A82619F-6BBD-4913-A4EA-27A2A01F2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6" name="Picture 13">
            <a:extLst>
              <a:ext uri="{FF2B5EF4-FFF2-40B4-BE49-F238E27FC236}">
                <a16:creationId xmlns:a16="http://schemas.microsoft.com/office/drawing/2014/main" id="{7D32623C-82B3-4C43-98E0-31A4ACA2F7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7" name="Rectangle 15">
            <a:extLst>
              <a:ext uri="{FF2B5EF4-FFF2-40B4-BE49-F238E27FC236}">
                <a16:creationId xmlns:a16="http://schemas.microsoft.com/office/drawing/2014/main" id="{A28FAB9D-1EE6-43AC-B8F1-6569A0B8E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7">
            <a:extLst>
              <a:ext uri="{FF2B5EF4-FFF2-40B4-BE49-F238E27FC236}">
                <a16:creationId xmlns:a16="http://schemas.microsoft.com/office/drawing/2014/main" id="{B4962323-B671-484D-B5A3-CD47543378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1DEBE4-9960-46D9-8D96-FBDE91728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1CDB67A-F755-7443-BAD1-30C580244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444" y="808056"/>
            <a:ext cx="3974905" cy="1077229"/>
          </a:xfrm>
        </p:spPr>
        <p:txBody>
          <a:bodyPr>
            <a:normAutofit/>
          </a:bodyPr>
          <a:lstStyle/>
          <a:p>
            <a:pPr algn="l"/>
            <a:r>
              <a:rPr lang="fr-FR" sz="2100"/>
              <a:t>II) Mais l’idéal reste impossible à atteindre et le poète reste enfermé dans son spleen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414DCE-A077-BB49-A190-6D7DAD182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9803" y="2052116"/>
            <a:ext cx="3966801" cy="3997828"/>
          </a:xfrm>
        </p:spPr>
        <p:txBody>
          <a:bodyPr>
            <a:normAutofit/>
          </a:bodyPr>
          <a:lstStyle/>
          <a:p>
            <a:r>
              <a:rPr lang="fr-FR" sz="1800"/>
              <a:t>Finis toujours sur Spleen, Idéal = anti-monde du spleen</a:t>
            </a:r>
          </a:p>
          <a:p>
            <a:r>
              <a:rPr lang="fr-FR" sz="1800"/>
              <a:t>Idéal = échec</a:t>
            </a:r>
          </a:p>
          <a:p>
            <a:r>
              <a:rPr lang="fr-FR" sz="1800"/>
              <a:t>Exploite obsession pour la mort, menace constante</a:t>
            </a:r>
          </a:p>
          <a:p>
            <a:r>
              <a:rPr lang="fr-FR" sz="1800"/>
              <a:t>Quitter la vie = la mort</a:t>
            </a:r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7BEAB9F4-B426-B84D-A6FB-9326713216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728" r="-1" b="-1"/>
          <a:stretch/>
        </p:blipFill>
        <p:spPr>
          <a:xfrm>
            <a:off x="6747481" y="2"/>
            <a:ext cx="4636987" cy="342291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3E87C8CB-9A2D-A543-AE8C-D4D5FA76DFD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638" r="22750"/>
          <a:stretch/>
        </p:blipFill>
        <p:spPr>
          <a:xfrm>
            <a:off x="6747933" y="3425633"/>
            <a:ext cx="4636987" cy="34325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0" name="Rectangle 21">
            <a:extLst>
              <a:ext uri="{FF2B5EF4-FFF2-40B4-BE49-F238E27FC236}">
                <a16:creationId xmlns:a16="http://schemas.microsoft.com/office/drawing/2014/main" id="{2C5CA78E-387F-4DB6-8894-AA38E5EAF6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09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2C9A412-6D33-4176-9157-E3B99D3AC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943304-F883-42A9-840F-CC318A256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AFC6A7-C24E-4A7C-9566-DB74CCFEF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2A188AC-153B-4A00-B5A5-794810FA01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1FC670-9D36-4874-9280-16FEDEA4C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6FD2F9-5FC0-4B1C-A95A-266B3379CB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73AABB7-EBB2-1E42-85D7-D1BF84467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fr-FR" dirty="0"/>
              <a:t>En conclusion : </a:t>
            </a:r>
          </a:p>
        </p:txBody>
      </p:sp>
      <p:pic>
        <p:nvPicPr>
          <p:cNvPr id="4" name="Image 3" descr="Une image contenant personne, homme, cravate, aîné&#10;&#10;Description générée automatiquement">
            <a:extLst>
              <a:ext uri="{FF2B5EF4-FFF2-40B4-BE49-F238E27FC236}">
                <a16:creationId xmlns:a16="http://schemas.microsoft.com/office/drawing/2014/main" id="{776C8A73-2F60-C34B-A397-8452BE58BE3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429" r="1" b="31169"/>
          <a:stretch/>
        </p:blipFill>
        <p:spPr>
          <a:xfrm>
            <a:off x="2286938" y="2364159"/>
            <a:ext cx="4454381" cy="3364051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86090B-D732-D340-A818-6340CF45C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2020" y="2052116"/>
            <a:ext cx="3164142" cy="399782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fr-FR" sz="1800" dirty="0"/>
              <a:t>Spleen et Idéal = deux composants de Baudelaire</a:t>
            </a:r>
          </a:p>
          <a:p>
            <a:pPr>
              <a:lnSpc>
                <a:spcPct val="110000"/>
              </a:lnSpc>
            </a:pPr>
            <a:r>
              <a:rPr lang="fr-FR" sz="1800" dirty="0"/>
              <a:t>Traduisent déchirement et les extrêmes</a:t>
            </a:r>
          </a:p>
          <a:p>
            <a:pPr>
              <a:lnSpc>
                <a:spcPct val="110000"/>
              </a:lnSpc>
            </a:pPr>
            <a:r>
              <a:rPr lang="fr-FR" sz="1800" dirty="0"/>
              <a:t>Expression du mal existentiel</a:t>
            </a:r>
          </a:p>
          <a:p>
            <a:pPr>
              <a:lnSpc>
                <a:spcPct val="110000"/>
              </a:lnSpc>
            </a:pPr>
            <a:r>
              <a:rPr lang="fr-FR" sz="1800" dirty="0"/>
              <a:t>Notions complémentaires et contradictoires</a:t>
            </a:r>
          </a:p>
          <a:p>
            <a:pPr>
              <a:lnSpc>
                <a:spcPct val="110000"/>
              </a:lnSpc>
            </a:pPr>
            <a:r>
              <a:rPr lang="fr-FR" sz="1800" dirty="0"/>
              <a:t>Termes </a:t>
            </a:r>
            <a:r>
              <a:rPr lang="fr-FR" sz="1800" dirty="0" err="1"/>
              <a:t>oxymoriques</a:t>
            </a:r>
            <a:endParaRPr lang="fr-FR" sz="1800" dirty="0"/>
          </a:p>
          <a:p>
            <a:pPr>
              <a:lnSpc>
                <a:spcPct val="110000"/>
              </a:lnSpc>
            </a:pPr>
            <a:r>
              <a:rPr lang="fr-FR" sz="1800" dirty="0"/>
              <a:t>Facette de la vie du poète</a:t>
            </a:r>
          </a:p>
          <a:p>
            <a:pPr>
              <a:lnSpc>
                <a:spcPct val="110000"/>
              </a:lnSpc>
            </a:pPr>
            <a:r>
              <a:rPr lang="fr-FR" sz="1800" dirty="0">
                <a:sym typeface="Wingdings" pitchFamily="2" charset="2"/>
              </a:rPr>
              <a:t> D’où il en parle dans ses poèmes</a:t>
            </a:r>
            <a:endParaRPr lang="fr-FR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547AF4-DD54-40F6-9F0C-1D4C014EB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57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493C67-104F-AE47-BD73-8D87591B7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3100" dirty="0"/>
              <a:t>De quelle manière Baudelaire s’échappe-t-il sur Spleen pour atteindre l’Idéal, et y arrive-t-il ? </a:t>
            </a:r>
            <a:br>
              <a:rPr lang="fr-FR" sz="3600" dirty="0"/>
            </a:br>
            <a:endParaRPr lang="fr-FR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EAAABA-8E6A-0F43-99BA-84F261309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/>
              <a:t>Présentation du recueil </a:t>
            </a:r>
          </a:p>
          <a:p>
            <a:r>
              <a:rPr lang="fr-FR" sz="2400" dirty="0"/>
              <a:t>Définitions des termes « Spleen » et « Idéal »</a:t>
            </a:r>
          </a:p>
          <a:p>
            <a:r>
              <a:rPr lang="fr-FR" sz="2400" dirty="0"/>
              <a:t>I) La section Spleen et Idéal: une volonté d’échapper au spleen pour atteindre l’Idéal.</a:t>
            </a:r>
          </a:p>
          <a:p>
            <a:r>
              <a:rPr lang="fr-FR" sz="2400" dirty="0"/>
              <a:t>II) Mais l’Idéal reste impossible à atteindre et le poète reste enfermé dans son Spleen.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123856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1514C8-931F-1F47-86E8-EF357448A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i="1" u="sng" dirty="0"/>
              <a:t>Les Fleurs Du Mal</a:t>
            </a:r>
            <a:r>
              <a:rPr lang="fr-FR" dirty="0"/>
              <a:t> de Charles BAUDELAIRE</a:t>
            </a:r>
            <a:endParaRPr lang="fr-FR" i="1" u="sng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29EAE2-676E-2146-8535-F87989958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/>
          </a:p>
          <a:p>
            <a:endParaRPr lang="fr-FR" dirty="0"/>
          </a:p>
          <a:p>
            <a:r>
              <a:rPr lang="fr-FR" dirty="0"/>
              <a:t>Publié pour la première fois en juin 1857.</a:t>
            </a:r>
          </a:p>
          <a:p>
            <a:r>
              <a:rPr lang="fr-FR" dirty="0"/>
              <a:t>Alchimie poétique</a:t>
            </a:r>
          </a:p>
          <a:p>
            <a:r>
              <a:rPr lang="fr-FR" dirty="0"/>
              <a:t>Recueil de poèmes</a:t>
            </a:r>
          </a:p>
          <a:p>
            <a:r>
              <a:rPr lang="fr-FR" dirty="0"/>
              <a:t>6 parties </a:t>
            </a:r>
          </a:p>
          <a:p>
            <a:r>
              <a:rPr lang="fr-FR" dirty="0"/>
              <a:t>Spleen et Idéal est la section la plus importante du recueil.</a:t>
            </a:r>
          </a:p>
          <a:p>
            <a:r>
              <a:rPr lang="fr-FR" dirty="0"/>
              <a:t>85 des 126 poèmes y sont regroupés.</a:t>
            </a:r>
          </a:p>
          <a:p>
            <a:r>
              <a:rPr lang="fr-FR" dirty="0"/>
              <a:t>Poète incompris des hommes.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5884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8B9D95E-7203-4737-BCD4-CACB646EFF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2E6956-A8A3-4BB7-8B4C-673345E61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1B2BF60-4520-4694-B54E-703EC7A42B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A72B319-42E1-40F7-B013-DCD3DD8C7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87148E1-AEC0-43D5-9689-1035939F1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C13852D-60D2-4247-939E-B1B2604A1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BE6DFFB-5CC6-3043-B4F7-82B87192A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4" y="808056"/>
            <a:ext cx="4078928" cy="1077229"/>
          </a:xfrm>
        </p:spPr>
        <p:txBody>
          <a:bodyPr>
            <a:normAutofit/>
          </a:bodyPr>
          <a:lstStyle/>
          <a:p>
            <a:pPr algn="l"/>
            <a:r>
              <a:rPr lang="fr-FR" dirty="0"/>
              <a:t>Le « Spleen »: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570A91-AE97-4342-8652-668282F64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9803" y="2052116"/>
            <a:ext cx="4078928" cy="3997828"/>
          </a:xfrm>
        </p:spPr>
        <p:txBody>
          <a:bodyPr>
            <a:normAutofit/>
          </a:bodyPr>
          <a:lstStyle/>
          <a:p>
            <a:r>
              <a:rPr lang="fr-FR" sz="1700"/>
              <a:t>Terme anglais</a:t>
            </a:r>
          </a:p>
          <a:p>
            <a:r>
              <a:rPr lang="fr-FR" sz="1700"/>
              <a:t>Provient du grec « splèn » </a:t>
            </a:r>
            <a:r>
              <a:rPr lang="fr-FR" sz="1700">
                <a:sym typeface="Wingdings" pitchFamily="2" charset="2"/>
              </a:rPr>
              <a:t> la rate</a:t>
            </a:r>
          </a:p>
          <a:p>
            <a:r>
              <a:rPr lang="fr-FR" sz="1700">
                <a:sym typeface="Wingdings" pitchFamily="2" charset="2"/>
              </a:rPr>
              <a:t>Bile noire en excès déclenche la mélancolie</a:t>
            </a:r>
          </a:p>
          <a:p>
            <a:r>
              <a:rPr lang="fr-FR" sz="1700"/>
              <a:t>Spleen « Baudelairien » </a:t>
            </a:r>
            <a:r>
              <a:rPr lang="fr-FR" sz="1700">
                <a:sym typeface="Wingdings" pitchFamily="2" charset="2"/>
              </a:rPr>
              <a:t> dans la 1</a:t>
            </a:r>
            <a:r>
              <a:rPr lang="fr-FR" sz="1700" baseline="30000">
                <a:sym typeface="Wingdings" pitchFamily="2" charset="2"/>
              </a:rPr>
              <a:t>ère</a:t>
            </a:r>
            <a:r>
              <a:rPr lang="fr-FR" sz="1700">
                <a:sym typeface="Wingdings" pitchFamily="2" charset="2"/>
              </a:rPr>
              <a:t> section , désigne la mélancolie, désespoir, mal-être.</a:t>
            </a:r>
          </a:p>
          <a:p>
            <a:r>
              <a:rPr lang="fr-FR" sz="1700">
                <a:sym typeface="Wingdings" pitchFamily="2" charset="2"/>
              </a:rPr>
              <a:t>Baudelaire spleen = réalité plus complexe, tendance aux idées noires.</a:t>
            </a:r>
            <a:endParaRPr lang="fr-FR" sz="170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D670DC2-3C9E-DE4B-A1BC-95856A509D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783" r="14790" b="2"/>
          <a:stretch/>
        </p:blipFill>
        <p:spPr>
          <a:xfrm>
            <a:off x="6751768" y="641207"/>
            <a:ext cx="3994617" cy="3109526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81ACA0E-72CB-4145-AF58-FA81F500DDD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454" r="23072" b="2"/>
          <a:stretch/>
        </p:blipFill>
        <p:spPr>
          <a:xfrm>
            <a:off x="6744092" y="4072782"/>
            <a:ext cx="1829746" cy="2140166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2F7CF3C-8AEF-F243-939E-2220A524F08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464" r="20387" b="1"/>
          <a:stretch/>
        </p:blipFill>
        <p:spPr>
          <a:xfrm>
            <a:off x="8895571" y="4071307"/>
            <a:ext cx="1850814" cy="2140166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D07E4FF-21F4-446B-A781-CD38C0236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80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F1D213C0-4482-4522-B9B3-9B3FD158E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05196F34-95D1-4518-A021-D4878557E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9E426AB-27F0-47DB-A2DF-83A3D9E11F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AE019C74-4226-42B0-B05F-7C0E25B03A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8E64A2F-AD9B-43D5-90E6-45123F0B08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DE840A-30C4-4DE4-9591-517825652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DFCCE80-D71E-0743-B171-32AEC3423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fr-FR"/>
              <a:t>L’ « Idéal »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480609C-0362-684D-95CA-3172EBC75D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20" r="58547" b="1"/>
          <a:stretch/>
        </p:blipFill>
        <p:spPr>
          <a:xfrm>
            <a:off x="2286939" y="2364159"/>
            <a:ext cx="2066674" cy="3364051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ED94A85-206F-EB48-847C-2CBBE46B882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67" r="2172" b="3"/>
          <a:stretch/>
        </p:blipFill>
        <p:spPr>
          <a:xfrm>
            <a:off x="4672882" y="2364159"/>
            <a:ext cx="2065862" cy="3364051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C7E2F4-CC9E-3545-A858-014CEB880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8117" y="2052116"/>
            <a:ext cx="3028044" cy="399782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FR" sz="1800"/>
              <a:t>Aspiration de la perfection </a:t>
            </a:r>
          </a:p>
          <a:p>
            <a:pPr>
              <a:lnSpc>
                <a:spcPct val="110000"/>
              </a:lnSpc>
            </a:pPr>
            <a:r>
              <a:rPr lang="fr-FR" sz="1800"/>
              <a:t>Fragile, rare et bref</a:t>
            </a:r>
          </a:p>
          <a:p>
            <a:pPr>
              <a:lnSpc>
                <a:spcPct val="110000"/>
              </a:lnSpc>
            </a:pPr>
            <a:r>
              <a:rPr lang="fr-FR" sz="1800"/>
              <a:t>Relève de l’instant</a:t>
            </a:r>
          </a:p>
          <a:p>
            <a:pPr>
              <a:lnSpc>
                <a:spcPct val="110000"/>
              </a:lnSpc>
            </a:pPr>
            <a:r>
              <a:rPr lang="fr-FR" sz="1800"/>
              <a:t>Reprend les idées du philosophe grec Platon</a:t>
            </a:r>
          </a:p>
          <a:p>
            <a:pPr>
              <a:lnSpc>
                <a:spcPct val="110000"/>
              </a:lnSpc>
            </a:pPr>
            <a:r>
              <a:rPr lang="fr-FR" sz="1800"/>
              <a:t>Monde d’ordre, de sens et de beauté</a:t>
            </a:r>
          </a:p>
          <a:p>
            <a:pPr>
              <a:lnSpc>
                <a:spcPct val="110000"/>
              </a:lnSpc>
            </a:pPr>
            <a:r>
              <a:rPr lang="fr-FR" sz="1800"/>
              <a:t>Retrouver paradis perdu</a:t>
            </a:r>
          </a:p>
          <a:p>
            <a:pPr>
              <a:lnSpc>
                <a:spcPct val="110000"/>
              </a:lnSpc>
            </a:pPr>
            <a:endParaRPr lang="fr-FR" sz="180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FB72267-CB53-4183-A3D5-1F664A64A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14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F6D30A4-AEE0-496C-A69C-25D5D6E57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35108F-B959-46BC-9757-4EA7FED27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9BAF3C-B192-4865-9EB6-895C7781C0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EDDAFB5-9680-4028-AD7F-18FA57B57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769CB4-E578-403A-A3A4-A003E264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E9FDD2C-3515-4FA5-BFCF-1A2FEC0C8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D42AA04-AA19-4144-9D0E-93A646F48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fr-FR" dirty="0"/>
              <a:t>I) La section Spleen et Idéal: une volonté d’échapper au spleen pour atteindre l’idéal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FE81D5-35EC-C44B-A26E-3551C9282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5805" y="2052116"/>
            <a:ext cx="2796678" cy="3997828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fr-FR" sz="1500" dirty="0"/>
              <a:t>Baudelaire = alchimiste</a:t>
            </a:r>
          </a:p>
          <a:p>
            <a:pPr>
              <a:lnSpc>
                <a:spcPct val="110000"/>
              </a:lnSpc>
            </a:pPr>
            <a:r>
              <a:rPr lang="fr-FR" sz="1500" dirty="0"/>
              <a:t>Alchimie poétique -&gt; poème « Alchimie de la douleur » </a:t>
            </a:r>
          </a:p>
          <a:p>
            <a:pPr>
              <a:lnSpc>
                <a:spcPct val="110000"/>
              </a:lnSpc>
            </a:pPr>
            <a:r>
              <a:rPr lang="fr-FR" sz="1500" dirty="0"/>
              <a:t>Transformer la boue en or, utilisation femme et sensualité, paradis artificiels</a:t>
            </a:r>
          </a:p>
          <a:p>
            <a:pPr>
              <a:lnSpc>
                <a:spcPct val="110000"/>
              </a:lnSpc>
            </a:pPr>
            <a:r>
              <a:rPr lang="fr-FR" sz="1500" dirty="0">
                <a:sym typeface="Wingdings" pitchFamily="2" charset="2"/>
              </a:rPr>
              <a:t> femme : « Hymne à la beauté » « Le serpent qui danse »</a:t>
            </a:r>
          </a:p>
          <a:p>
            <a:pPr>
              <a:lnSpc>
                <a:spcPct val="110000"/>
              </a:lnSpc>
            </a:pPr>
            <a:r>
              <a:rPr lang="fr-FR" sz="1500" dirty="0">
                <a:sym typeface="Wingdings" pitchFamily="2" charset="2"/>
              </a:rPr>
              <a:t> vin et paradis artificiels : transfigurer la réalité : « Le poison » </a:t>
            </a:r>
            <a:endParaRPr lang="fr-FR" sz="1500" dirty="0"/>
          </a:p>
        </p:txBody>
      </p:sp>
      <p:pic>
        <p:nvPicPr>
          <p:cNvPr id="4" name="Image 3" descr="Une image contenant extérieur, terrain, saleté&#10;&#10;Description générée automatiquement">
            <a:extLst>
              <a:ext uri="{FF2B5EF4-FFF2-40B4-BE49-F238E27FC236}">
                <a16:creationId xmlns:a16="http://schemas.microsoft.com/office/drawing/2014/main" id="{F6FD8338-97A1-C645-87F4-AE0CB7FA3C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887" r="24026" b="1"/>
          <a:stretch/>
        </p:blipFill>
        <p:spPr>
          <a:xfrm>
            <a:off x="5442014" y="2343945"/>
            <a:ext cx="2422534" cy="3373468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B3654AB-8BB0-4C41-8348-96E3D57A69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675" r="5" b="10265"/>
          <a:stretch/>
        </p:blipFill>
        <p:spPr>
          <a:xfrm>
            <a:off x="8185214" y="2343944"/>
            <a:ext cx="2066752" cy="1530702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6EAB36E-51CE-6D4C-A701-EBC122FE98B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81" b="-4"/>
          <a:stretch/>
        </p:blipFill>
        <p:spPr>
          <a:xfrm>
            <a:off x="8185214" y="4196380"/>
            <a:ext cx="2066752" cy="1525867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3C5E11D-1EDA-411F-9B5D-9D504AC88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C70B080-909A-E543-BC5C-40DC853BF042}"/>
              </a:ext>
            </a:extLst>
          </p:cNvPr>
          <p:cNvCxnSpPr/>
          <p:nvPr/>
        </p:nvCxnSpPr>
        <p:spPr>
          <a:xfrm>
            <a:off x="7511896" y="3874646"/>
            <a:ext cx="1143006" cy="606955"/>
          </a:xfrm>
          <a:prstGeom prst="straightConnector1">
            <a:avLst/>
          </a:prstGeom>
          <a:ln w="76200">
            <a:solidFill>
              <a:schemeClr val="bg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444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2285D25-5F5F-4887-B0BF-82809DBA8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6C1A10-8C07-474E-8C80-48BA3346B2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C9E40A-5157-4844-86CD-42209E922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A3B551-61DE-4606-81FE-A2B831CF8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34EAD5-A65C-4205-A197-B2E5E0A40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6DE054-7DDB-4108-AA1D-DA088DE46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DE1B051-18C9-2849-ABBF-4A450205B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r>
              <a:rPr lang="fr-FR" dirty="0"/>
              <a:t>I) La section Spleen et Idéal: une volonté d’échapper au spleen pour atteindre l’idéal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D5CE126-DDE3-F24C-AC1F-3DC8754D7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945" y="2610929"/>
            <a:ext cx="2066674" cy="2759116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8169C50-8CBC-0B4A-9442-E453814402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0239" y="2478932"/>
            <a:ext cx="2065862" cy="3144196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3002B3-57CD-1248-BB89-B3481C95D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8117" y="2052116"/>
            <a:ext cx="3028044" cy="399782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FR" sz="1800" dirty="0"/>
              <a:t>Transfigurer la réalité : « Le Soleil »</a:t>
            </a:r>
          </a:p>
          <a:p>
            <a:pPr>
              <a:lnSpc>
                <a:spcPct val="110000"/>
              </a:lnSpc>
            </a:pPr>
            <a:r>
              <a:rPr lang="fr-FR" sz="1800" dirty="0"/>
              <a:t>Labeur poétique transforme femme en œuvre d’art</a:t>
            </a:r>
          </a:p>
          <a:p>
            <a:pPr>
              <a:lnSpc>
                <a:spcPct val="110000"/>
              </a:lnSpc>
            </a:pPr>
            <a:r>
              <a:rPr lang="fr-FR" sz="1800" dirty="0"/>
              <a:t>« Une Charogne » </a:t>
            </a:r>
            <a:r>
              <a:rPr lang="fr-FR" sz="1800" dirty="0">
                <a:sym typeface="Wingdings" pitchFamily="2" charset="2"/>
              </a:rPr>
              <a:t> carcasse devient objet poétique </a:t>
            </a:r>
          </a:p>
          <a:p>
            <a:pPr>
              <a:lnSpc>
                <a:spcPct val="110000"/>
              </a:lnSpc>
            </a:pPr>
            <a:r>
              <a:rPr lang="fr-FR" sz="1800" dirty="0">
                <a:sym typeface="Wingdings" pitchFamily="2" charset="2"/>
              </a:rPr>
              <a:t>Transformer horreur en beauté, fleur du mal</a:t>
            </a:r>
            <a:endParaRPr lang="fr-FR" sz="18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1B6384-E207-4683-95E9-E04A15A613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40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269B6-ACBE-B144-83A2-71A1403F0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dirty="0"/>
              <a:t>La section Spleen et Idéal: une volonté d’échapper au spleen pour atteindre l’idéal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BCCEF6-4395-0747-814B-0FCA888DF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Echapper au Spleen pour accéder à l’Idéal</a:t>
            </a:r>
          </a:p>
          <a:p>
            <a:r>
              <a:rPr lang="fr-FR" dirty="0">
                <a:sym typeface="Wingdings" pitchFamily="2" charset="2"/>
              </a:rPr>
              <a:t> équilibre entre sensible et spirituel</a:t>
            </a:r>
          </a:p>
          <a:p>
            <a:r>
              <a:rPr lang="fr-FR" dirty="0">
                <a:sym typeface="Wingdings" pitchFamily="2" charset="2"/>
              </a:rPr>
              <a:t>Accès à monde sans limite, beauté nouvelle</a:t>
            </a:r>
          </a:p>
          <a:p>
            <a:r>
              <a:rPr lang="fr-FR" dirty="0">
                <a:sym typeface="Wingdings" pitchFamily="2" charset="2"/>
              </a:rPr>
              <a:t>Parfois processus inversé : « L’irrémédiable »  or se change en boue donc Idéal en Spleen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951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6009D28-60AB-4286-84F8-A812569BC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219F90-DB69-4512-B316-9EFEF58A20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870E80-2F2E-4A9F-95CE-2562977A5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2ED9517-E340-43FD-89D0-E63A8ACDA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9F6541-8315-4C61-9893-EBBFD4462C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D00E0EF-4C8D-4D43-975B-5F6A7B762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077CB-C8AF-1D4A-B3C8-7FA281639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4416129" cy="1077229"/>
          </a:xfrm>
        </p:spPr>
        <p:txBody>
          <a:bodyPr>
            <a:normAutofit/>
          </a:bodyPr>
          <a:lstStyle/>
          <a:p>
            <a:pPr algn="l"/>
            <a:r>
              <a:rPr lang="fr-FR" sz="2100" dirty="0"/>
              <a:t>II) Mais l’idéal reste impossible à atteindre et le poète reste enfermé dans son spleen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EBCA0D-6922-B64E-8516-722EB4FD3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7620" y="2934196"/>
            <a:ext cx="4468300" cy="399782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FR" dirty="0"/>
              <a:t>Impuissance = exprimée par questionnement angoissé </a:t>
            </a:r>
            <a:r>
              <a:rPr lang="fr-FR" dirty="0">
                <a:sym typeface="Wingdings" pitchFamily="2" charset="2"/>
              </a:rPr>
              <a:t> « L’Ennemi »</a:t>
            </a:r>
          </a:p>
          <a:p>
            <a:pPr>
              <a:lnSpc>
                <a:spcPct val="110000"/>
              </a:lnSpc>
            </a:pPr>
            <a:r>
              <a:rPr lang="fr-FR" dirty="0">
                <a:sym typeface="Wingdings" pitchFamily="2" charset="2"/>
              </a:rPr>
              <a:t>Rêve et vin, femme </a:t>
            </a:r>
            <a:r>
              <a:rPr lang="fr-FR" dirty="0"/>
              <a:t>≠ transformer boue en or durablement : </a:t>
            </a:r>
            <a:r>
              <a:rPr lang="fr-FR" dirty="0">
                <a:sym typeface="Wingdings" pitchFamily="2" charset="2"/>
              </a:rPr>
              <a:t>« Rêve parisien », « Hymne à la beauté »</a:t>
            </a:r>
          </a:p>
          <a:p>
            <a:pPr>
              <a:lnSpc>
                <a:spcPct val="110000"/>
              </a:lnSpc>
            </a:pPr>
            <a:r>
              <a:rPr lang="fr-FR" dirty="0">
                <a:sym typeface="Wingdings" pitchFamily="2" charset="2"/>
              </a:rPr>
              <a:t>Amour permet pas à Baudelaire de quitter monde de la boue</a:t>
            </a:r>
          </a:p>
          <a:p>
            <a:pPr marL="0" indent="0">
              <a:lnSpc>
                <a:spcPct val="110000"/>
              </a:lnSpc>
              <a:buNone/>
            </a:pPr>
            <a:endParaRPr lang="fr-FR" sz="1500" dirty="0"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endParaRPr lang="fr-FR" sz="1500" dirty="0"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endParaRPr lang="fr-FR" sz="1500" dirty="0"/>
          </a:p>
          <a:p>
            <a:pPr>
              <a:lnSpc>
                <a:spcPct val="110000"/>
              </a:lnSpc>
            </a:pPr>
            <a:endParaRPr lang="fr-FR" sz="1500" dirty="0"/>
          </a:p>
        </p:txBody>
      </p:sp>
      <p:pic>
        <p:nvPicPr>
          <p:cNvPr id="5" name="Image 4" descr="Une image contenant bâtiment, sculpture, vieux, pierre&#10;&#10;Description générée automatiquement">
            <a:extLst>
              <a:ext uri="{FF2B5EF4-FFF2-40B4-BE49-F238E27FC236}">
                <a16:creationId xmlns:a16="http://schemas.microsoft.com/office/drawing/2014/main" id="{153C0C89-721B-5942-87B0-4A411333F1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715" r="2" b="5884"/>
          <a:stretch/>
        </p:blipFill>
        <p:spPr>
          <a:xfrm>
            <a:off x="7103948" y="2356704"/>
            <a:ext cx="3669133" cy="2140627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016CBC2-5A8E-41E4-B729-A11771E2B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4B6FA68-685B-8A49-9790-550C3E1563AA}"/>
              </a:ext>
            </a:extLst>
          </p:cNvPr>
          <p:cNvSpPr txBox="1"/>
          <p:nvPr/>
        </p:nvSpPr>
        <p:spPr>
          <a:xfrm>
            <a:off x="7148396" y="4932357"/>
            <a:ext cx="4434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Constantin Guys, « le peintre de la vie moderne » -&gt; inspiration du poème  »Rêve parisien »</a:t>
            </a:r>
          </a:p>
          <a:p>
            <a:endParaRPr lang="fr-FR" dirty="0"/>
          </a:p>
        </p:txBody>
      </p:sp>
      <p:pic>
        <p:nvPicPr>
          <p:cNvPr id="1025" name="Picture 1" descr="page2image1796448">
            <a:extLst>
              <a:ext uri="{FF2B5EF4-FFF2-40B4-BE49-F238E27FC236}">
                <a16:creationId xmlns:a16="http://schemas.microsoft.com/office/drawing/2014/main" id="{119F7E88-537D-9E49-9FD9-C35375B12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66400" cy="706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563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674</Words>
  <Application>Microsoft Macintosh PowerPoint</Application>
  <PresentationFormat>Grand écran</PresentationFormat>
  <Paragraphs>75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MS Shell Dlg 2</vt:lpstr>
      <vt:lpstr>Wingdings</vt:lpstr>
      <vt:lpstr>Wingdings 3</vt:lpstr>
      <vt:lpstr>Madison</vt:lpstr>
      <vt:lpstr>Pourquoi le titre de la section Spleen et Idéal ?</vt:lpstr>
      <vt:lpstr>De quelle manière Baudelaire s’échappe-t-il sur Spleen pour atteindre l’Idéal, et y arrive-t-il ?  </vt:lpstr>
      <vt:lpstr>Les Fleurs Du Mal de Charles BAUDELAIRE</vt:lpstr>
      <vt:lpstr>Le « Spleen »:</vt:lpstr>
      <vt:lpstr>L’ « Idéal » :</vt:lpstr>
      <vt:lpstr>I) La section Spleen et Idéal: une volonté d’échapper au spleen pour atteindre l’idéal</vt:lpstr>
      <vt:lpstr>I) La section Spleen et Idéal: une volonté d’échapper au spleen pour atteindre l’idéal</vt:lpstr>
      <vt:lpstr>La section Spleen et Idéal: une volonté d’échapper au spleen pour atteindre l’idéal</vt:lpstr>
      <vt:lpstr>II) Mais l’idéal reste impossible à atteindre et le poète reste enfermé dans son spleen :</vt:lpstr>
      <vt:lpstr>II) Mais l’idéal reste impossible à atteindre et le poète reste enfermé dans son spleen :</vt:lpstr>
      <vt:lpstr>II) Mais l’idéal reste impossible à atteindre et le poète reste enfermé dans son spleen :</vt:lpstr>
      <vt:lpstr>En conclusion :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Pourquoi le titre de la section Spleen et Idéal ?</dc:title>
  <dc:creator>GARS Pauline</dc:creator>
  <cp:lastModifiedBy>ghislaine zaneboni</cp:lastModifiedBy>
  <cp:revision>2</cp:revision>
  <dcterms:created xsi:type="dcterms:W3CDTF">2021-01-19T03:28:46Z</dcterms:created>
  <dcterms:modified xsi:type="dcterms:W3CDTF">2021-01-21T05:46:35Z</dcterms:modified>
</cp:coreProperties>
</file>