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71" r:id="rId5"/>
    <p:sldId id="260" r:id="rId6"/>
    <p:sldId id="274" r:id="rId7"/>
    <p:sldId id="270" r:id="rId8"/>
    <p:sldId id="259" r:id="rId9"/>
    <p:sldId id="273" r:id="rId10"/>
    <p:sldId id="264" r:id="rId11"/>
    <p:sldId id="262" r:id="rId12"/>
    <p:sldId id="267" r:id="rId13"/>
    <p:sldId id="265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224" y="4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262A6B-AB5C-4D48-8242-F05BBB5FF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90EFC7-CA02-4207-A489-2B0F97E77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B698DA-7A4E-43B6-9C20-716F5998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EE71BC-07FE-45DD-A8F1-90A897EE4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70EE69-0D5C-44D1-BFB4-5DF39953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68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274688-72F0-4A21-AF79-FF5E1FB7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A58090-3F3F-494F-88E1-70B9F4763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CF85F4-D914-4C3E-94E5-92E38421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627FE8-E314-4720-8244-7CE6ADE3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5E7602-349E-4D1A-8D54-6AF27159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51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464D83-52CC-4754-A454-FB5A521C3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C2A474-1853-4E44-9151-C56B4EE98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1D94D9-4E21-4FB6-A6CE-48D0E161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332248-FF13-44CB-88C7-ECCE81D3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67E586-652D-4ACE-81A9-7082139A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82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5B009-7C5F-425F-BF30-B0843A79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0767A9-42A0-4C6A-B06E-D541449E1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C33F5-EB16-4AD9-9D8E-B88F14D1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9BF054-13C7-470E-B664-9C16C5E7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DEC29F-5A1F-498C-858E-4768CB1B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8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BA6E7E-4AF5-482B-8FB8-EBB3A9C37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12162A-ED09-429D-819E-389C35F25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6C935B-09EB-4911-992A-D7E6E591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708D5-0381-4334-82BC-2439BC55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39641F-9306-4290-8C25-BD24D9E8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37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7E9F2-6194-4B5B-A55A-3EB8935F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CAD970-7014-4D19-8B96-769A64F9C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C1D43D-48B0-4BC2-9983-172CF1788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9ADBAF-FA0B-4655-BEA1-75AE4DBB2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9979B3-618E-4DE0-8C99-6DEA3B09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26A67D-05A3-4490-A47F-E9A81369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60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866D7-9DA5-436D-8DE0-5219797C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0D3B40-4DDC-4BAF-9669-AF4F94C2E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54D983-27AD-4BC9-B787-AE637FC5D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94B52E-48E3-49F4-9DBA-8F880EF48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197C8E-A36A-4E31-A330-2D405226C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0CC5E3-2D14-42FF-8528-D3051EAE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B2C53F-E6E9-4BF7-8E35-B65E7193D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0C57C6-375F-426F-B1A6-C6974801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58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A2086F-1B68-46E1-B46E-4A07F083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9AFF76-B375-40DA-8CCF-23E30ACC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580C0D-F4AF-4C48-80D6-2918C70A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46E760-E75D-4AD7-A5B9-7959B2D8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81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DF8134-2952-4960-AD51-4D302847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B848F7-E8FE-4DD9-9DBF-D393EFD9D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C6519D-D180-466F-8D8A-55F6AA90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81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2628-7C84-495A-9793-DCE75941A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56FF5-B1A7-41FE-8876-363346EB2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FB13AA-FE6F-4A43-8CCF-2A31B2462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6F8310-88CC-4356-B10A-378EC3BE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973CD7-3E0E-456B-B049-9626A3EE6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BB4148-7DC9-40FD-859E-FD980EA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59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C35AA-2440-4AC6-8C3D-1FE2545E3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828E37-A9C1-4860-B4F2-F079847EF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712970-6461-4146-8318-9ED3B156C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BD2F7D-15D8-4302-8422-4819A90D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ADC2CC-0425-4686-84FE-9F16EB66F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0E2FD4-CB18-4FB6-9531-730323DF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89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075B57-3762-4CA3-85B9-BEFCB9ED9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675A9C-C003-4EA1-9D43-1B1756087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F67CBF-C380-4F55-BFC7-725D87E19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555B-2135-464B-BEBE-7EC4D346CE03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11D33-AED7-46DE-88C2-872E123BE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39C91C-E4FD-4A60-9482-B46C0D2A8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3D195-8B18-4E97-8155-316A013C48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78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ivres-pages-du-livre-lecture-1082942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ivres-pages-du-livre-lecture-1082942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%C3%A9crit-%C3%A9crire-stylo-plume-encre-1209121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.wikipedia.org/wiki/Les_Quatre_Temps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uhr-zeit-zeitanzeige-uhren-kugel-359984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njourdefrance.com/exercices/contenu/delf-prim-production-de-loral.htm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.wikipedia.org/wiki/Les_Quatre_Temps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uhr-zeit-zeitanzeige-uhren-kugel-359984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5361E88-7560-4166-87BA-254C5781D5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3019" b="302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CEC829B-0428-4CDF-B77A-C17DC0B1FA14}"/>
              </a:ext>
            </a:extLst>
          </p:cNvPr>
          <p:cNvSpPr/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L’Epreuve</a:t>
            </a:r>
            <a:r>
              <a:rPr lang="en-US" sz="47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7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Anticipée</a:t>
            </a:r>
            <a:r>
              <a:rPr lang="en-US" sz="47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700" b="1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Français</a:t>
            </a:r>
            <a:r>
              <a:rPr lang="en-US" sz="47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(E.A.F) 2021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ED8BDA-516A-42DE-832A-8DBFE7129100}"/>
              </a:ext>
            </a:extLst>
          </p:cNvPr>
          <p:cNvSpPr/>
          <p:nvPr/>
        </p:nvSpPr>
        <p:spPr>
          <a:xfrm>
            <a:off x="2048256" y="4617719"/>
            <a:ext cx="8083296" cy="16979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3966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6A67838-3857-4785-A5F9-DACAB610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Remarques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566FD-4C60-46E0-9E0F-FA8C12CAC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833396"/>
          </a:xfrm>
        </p:spPr>
        <p:txBody>
          <a:bodyPr anchor="ctr">
            <a:normAutofit/>
          </a:bodyPr>
          <a:lstStyle/>
          <a:p>
            <a:r>
              <a:rPr lang="fr-FR" sz="2400" dirty="0">
                <a:solidFill>
                  <a:srgbClr val="000000"/>
                </a:solidFill>
              </a:rPr>
              <a:t>Il </a:t>
            </a:r>
            <a:r>
              <a:rPr lang="fr-FR" sz="2400" b="1" dirty="0">
                <a:solidFill>
                  <a:srgbClr val="000000"/>
                </a:solidFill>
              </a:rPr>
              <a:t>ne s’agit pas d’apprendre par cœur </a:t>
            </a:r>
            <a:r>
              <a:rPr lang="fr-FR" sz="2400" dirty="0">
                <a:solidFill>
                  <a:srgbClr val="000000"/>
                </a:solidFill>
              </a:rPr>
              <a:t>les lectures linéaires ou les commentaires faits en classe mais de bien les travailler pour  comprendre  et  faire votre  propre explication du texte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  <a:p>
            <a:r>
              <a:rPr lang="fr-FR" sz="2400" dirty="0">
                <a:solidFill>
                  <a:srgbClr val="000000"/>
                </a:solidFill>
              </a:rPr>
              <a:t>Attention à </a:t>
            </a:r>
            <a:r>
              <a:rPr lang="fr-FR" sz="2400" b="1" dirty="0">
                <a:solidFill>
                  <a:srgbClr val="000000"/>
                </a:solidFill>
              </a:rPr>
              <a:t>ne pas résumer ou paraphraser</a:t>
            </a:r>
            <a:r>
              <a:rPr lang="fr-FR" sz="2400" dirty="0">
                <a:solidFill>
                  <a:srgbClr val="000000"/>
                </a:solidFill>
              </a:rPr>
              <a:t> , vous devez vous appuyer sur les procédés pour interpréter le texte. Il faut répondre aux 2 questions: </a:t>
            </a:r>
            <a:r>
              <a:rPr lang="fr-FR" sz="2400" b="1" dirty="0">
                <a:solidFill>
                  <a:srgbClr val="000000"/>
                </a:solidFill>
              </a:rPr>
              <a:t>Que</a:t>
            </a:r>
            <a:r>
              <a:rPr lang="fr-FR" sz="2400" dirty="0">
                <a:solidFill>
                  <a:srgbClr val="000000"/>
                </a:solidFill>
              </a:rPr>
              <a:t> nous dit l’auteur ? </a:t>
            </a:r>
            <a:r>
              <a:rPr lang="fr-FR" sz="2400" b="1" dirty="0">
                <a:solidFill>
                  <a:srgbClr val="000000"/>
                </a:solidFill>
              </a:rPr>
              <a:t>Comment </a:t>
            </a:r>
            <a:r>
              <a:rPr lang="fr-FR" sz="2400" dirty="0">
                <a:solidFill>
                  <a:srgbClr val="000000"/>
                </a:solidFill>
              </a:rPr>
              <a:t>?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 </a:t>
            </a:r>
          </a:p>
          <a:p>
            <a:r>
              <a:rPr lang="fr-FR" sz="2400" dirty="0">
                <a:solidFill>
                  <a:srgbClr val="000000"/>
                </a:solidFill>
              </a:rPr>
              <a:t>Le passage sur lequel vous serez interrogé pourra être plus court que celui expliqué en classe</a:t>
            </a:r>
          </a:p>
        </p:txBody>
      </p:sp>
    </p:spTree>
    <p:extLst>
      <p:ext uri="{BB962C8B-B14F-4D97-AF65-F5344CB8AC3E}">
        <p14:creationId xmlns:p14="http://schemas.microsoft.com/office/powerpoint/2010/main" val="18523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842F14-F441-48F1-938A-5B36CBDE763F}"/>
              </a:ext>
            </a:extLst>
          </p:cNvPr>
          <p:cNvSpPr/>
          <p:nvPr/>
        </p:nvSpPr>
        <p:spPr>
          <a:xfrm>
            <a:off x="1206500" y="427619"/>
            <a:ext cx="10680700" cy="5033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fr-F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400" b="1" u="sng" baseline="30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partie : présentation d’une œuvre </a:t>
            </a:r>
            <a:r>
              <a:rPr lang="fr-FR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8 points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fr-FR" sz="20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spcAft>
                <a:spcPts val="300"/>
              </a:spcAft>
            </a:pPr>
            <a:r>
              <a:rPr lang="fr-FR" dirty="0">
                <a:solidFill>
                  <a:srgbClr val="000000"/>
                </a:solidFill>
                <a:latin typeface="Wingdings" panose="05000000000000000000" pitchFamily="2" charset="2"/>
                <a:ea typeface="Times New Roman" panose="02020603050405020304" pitchFamily="18" charset="0"/>
                <a:cs typeface="Wingdings" panose="05000000000000000000" pitchFamily="2" charset="2"/>
              </a:rPr>
              <a:t>«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candidat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présente brièvement l’œuvre qu’il a choisie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 ▪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références précises ( titre, date de publication, genre littéraire), </a:t>
            </a:r>
          </a:p>
          <a:p>
            <a:pPr>
              <a:spcAft>
                <a:spcPts val="30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 ▪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quelques informations sur l’auteur -intéressantes pour comprendre l’œuvre- </a:t>
            </a:r>
          </a:p>
          <a:p>
            <a:pPr>
              <a:spcAft>
                <a:spcPts val="30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 ▪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résumé rapide ou thèmes abordés</a:t>
            </a:r>
          </a:p>
          <a:p>
            <a:pPr>
              <a:spcAft>
                <a:spcPts val="30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expose les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raisons de son choix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raisons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personnelles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sensibles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30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montrer que vous avez bien lu l’œuvre, ce que vous a apporté cette lecture, ce que vous avez aimé ou ce que vous n’avez pas aimé, ce qui vous a touché(e), ce qui vous a posé des difficultés… et tout ce que vous avez fait pour approfondir votre lecture, </a:t>
            </a:r>
          </a:p>
          <a:p>
            <a:pPr>
              <a:spcAft>
                <a:spcPts val="300"/>
              </a:spcAft>
            </a:pPr>
            <a:endParaRPr lang="fr-FR" sz="20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spcAft>
                <a:spcPts val="0"/>
              </a:spcAft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Wingdings" panose="05000000000000000000" pitchFamily="2" charset="2"/>
                <a:ea typeface="Times New Roman" panose="02020603050405020304" pitchFamily="18" charset="0"/>
                <a:cs typeface="Wingdings" panose="05000000000000000000" pitchFamily="2" charset="2"/>
              </a:rPr>
              <a:t>«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candidat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répond aux questions 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l’examinateur</a:t>
            </a:r>
            <a:endParaRPr lang="fr-FR" sz="20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(voir diapo suivante)</a:t>
            </a:r>
          </a:p>
        </p:txBody>
      </p:sp>
      <p:sp>
        <p:nvSpPr>
          <p:cNvPr id="2" name="Hexagone 1">
            <a:extLst>
              <a:ext uri="{FF2B5EF4-FFF2-40B4-BE49-F238E27FC236}">
                <a16:creationId xmlns:a16="http://schemas.microsoft.com/office/drawing/2014/main" id="{04737589-F30C-4273-B7A5-29B1F9516306}"/>
              </a:ext>
            </a:extLst>
          </p:cNvPr>
          <p:cNvSpPr/>
          <p:nvPr/>
        </p:nvSpPr>
        <p:spPr>
          <a:xfrm>
            <a:off x="10352312" y="1583870"/>
            <a:ext cx="1289958" cy="1061357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3 minutes</a:t>
            </a:r>
          </a:p>
        </p:txBody>
      </p:sp>
      <p:sp>
        <p:nvSpPr>
          <p:cNvPr id="3" name="Organigramme : Préparation 2">
            <a:extLst>
              <a:ext uri="{FF2B5EF4-FFF2-40B4-BE49-F238E27FC236}">
                <a16:creationId xmlns:a16="http://schemas.microsoft.com/office/drawing/2014/main" id="{D19440FD-CBF4-4965-8A07-A8F548495822}"/>
              </a:ext>
            </a:extLst>
          </p:cNvPr>
          <p:cNvSpPr/>
          <p:nvPr/>
        </p:nvSpPr>
        <p:spPr>
          <a:xfrm>
            <a:off x="6890657" y="4636315"/>
            <a:ext cx="1420585" cy="1061357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331844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6A67838-3857-4785-A5F9-DACAB610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FF"/>
                </a:solidFill>
              </a:rPr>
              <a:t>Œuvres étudiées parmi lesquelles choisir celle que vous présenterez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566FD-4C60-46E0-9E0F-FA8C12CAC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49" y="801866"/>
            <a:ext cx="6082110" cy="5833396"/>
          </a:xfrm>
        </p:spPr>
        <p:txBody>
          <a:bodyPr anchor="ctr">
            <a:normAutofit fontScale="77500" lnSpcReduction="20000"/>
          </a:bodyPr>
          <a:lstStyle/>
          <a:p>
            <a:r>
              <a:rPr lang="fr-FR" b="1" u="sng" dirty="0"/>
              <a:t>1. Le théâtre du XVIIe siècle au XXI° siècle : </a:t>
            </a:r>
            <a:r>
              <a:rPr lang="fr-FR" b="1" i="1" dirty="0"/>
              <a:t>Spectacle et comédie</a:t>
            </a:r>
            <a:r>
              <a:rPr lang="fr-FR" dirty="0"/>
              <a:t>.</a:t>
            </a:r>
          </a:p>
          <a:p>
            <a:r>
              <a:rPr lang="fr-FR" dirty="0"/>
              <a:t>Molière, </a:t>
            </a:r>
            <a:r>
              <a:rPr lang="fr-FR" i="1" dirty="0"/>
              <a:t>Le Malade imaginaire</a:t>
            </a:r>
            <a:r>
              <a:rPr lang="fr-FR" dirty="0"/>
              <a:t> / Ionesco, </a:t>
            </a:r>
            <a:r>
              <a:rPr lang="fr-FR" i="1" dirty="0"/>
              <a:t>Le Roi se meurt </a:t>
            </a:r>
            <a:endParaRPr lang="fr-FR" dirty="0"/>
          </a:p>
          <a:p>
            <a:r>
              <a:rPr lang="fr-FR" b="1" u="sng" dirty="0"/>
              <a:t>2. La poésie du XIXe siècle au XXIe siècle : </a:t>
            </a:r>
            <a:r>
              <a:rPr lang="fr-FR" b="1" i="1" dirty="0"/>
              <a:t>Alchimie poétique : la boue et l'or.</a:t>
            </a:r>
            <a:endParaRPr lang="fr-FR" dirty="0"/>
          </a:p>
          <a:p>
            <a:r>
              <a:rPr lang="fr-FR" dirty="0"/>
              <a:t>Baudelaire, </a:t>
            </a:r>
            <a:r>
              <a:rPr lang="fr-FR" i="1" dirty="0"/>
              <a:t>Les Fleurs du mal</a:t>
            </a:r>
            <a:r>
              <a:rPr lang="fr-FR" dirty="0"/>
              <a:t> </a:t>
            </a:r>
            <a:r>
              <a:rPr lang="fr-FR" u="sng" dirty="0"/>
              <a:t>/ </a:t>
            </a:r>
            <a:r>
              <a:rPr lang="fr-FR" dirty="0"/>
              <a:t>Queneau, </a:t>
            </a:r>
            <a:r>
              <a:rPr lang="fr-FR" i="1" dirty="0"/>
              <a:t>Chêne et Chien </a:t>
            </a:r>
            <a:endParaRPr lang="fr-FR" dirty="0"/>
          </a:p>
          <a:p>
            <a:r>
              <a:rPr lang="fr-FR" b="1" u="sng" dirty="0"/>
              <a:t>3. Le roman et le récit du Moyen Âge au XXIe siècle 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b="1" i="1" dirty="0"/>
              <a:t>Le personnage de roman, esthétiques et valeurs</a:t>
            </a:r>
            <a:r>
              <a:rPr lang="fr-FR" dirty="0"/>
              <a:t>.</a:t>
            </a:r>
          </a:p>
          <a:p>
            <a:r>
              <a:rPr lang="fr-FR" dirty="0"/>
              <a:t>Stendhal, </a:t>
            </a:r>
            <a:r>
              <a:rPr lang="fr-FR" i="1" dirty="0"/>
              <a:t>Le Rouge et le Noir</a:t>
            </a:r>
            <a:r>
              <a:rPr lang="fr-FR" dirty="0"/>
              <a:t> / Juliet,</a:t>
            </a:r>
            <a:r>
              <a:rPr lang="fr-FR" i="1" dirty="0"/>
              <a:t> Lambeaux</a:t>
            </a:r>
            <a:r>
              <a:rPr lang="fr-FR" dirty="0"/>
              <a:t> </a:t>
            </a:r>
          </a:p>
          <a:p>
            <a:r>
              <a:rPr lang="fr-FR" b="1" u="sng" dirty="0"/>
              <a:t>4. La littérature d’idées du XVIe siècle au XVIIIe siècle </a:t>
            </a:r>
            <a:r>
              <a:rPr lang="fr-FR" b="1" dirty="0"/>
              <a:t>: </a:t>
            </a:r>
            <a:r>
              <a:rPr lang="fr-FR" b="1" i="1" dirty="0"/>
              <a:t>Notre monde vient d'en trouver un autre</a:t>
            </a:r>
            <a:r>
              <a:rPr lang="fr-FR" dirty="0"/>
              <a:t>. </a:t>
            </a:r>
          </a:p>
          <a:p>
            <a:r>
              <a:rPr lang="fr-FR" dirty="0"/>
              <a:t>Montaigne, </a:t>
            </a:r>
            <a:r>
              <a:rPr lang="fr-FR" i="1" dirty="0"/>
              <a:t>Essais, </a:t>
            </a:r>
            <a:r>
              <a:rPr lang="fr-FR" dirty="0"/>
              <a:t>«  Les Cannibales », « Les Coches » </a:t>
            </a:r>
          </a:p>
          <a:p>
            <a:r>
              <a:rPr lang="fr-FR"/>
              <a:t>Diderot, </a:t>
            </a:r>
            <a:r>
              <a:rPr lang="fr-FR" i="1"/>
              <a:t>Jacques le Fataliste et son maître </a:t>
            </a:r>
            <a:endParaRPr lang="fr-FR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Zoom de diapositive 4">
                <a:extLst>
                  <a:ext uri="{FF2B5EF4-FFF2-40B4-BE49-F238E27FC236}">
                    <a16:creationId xmlns:a16="http://schemas.microsoft.com/office/drawing/2014/main" id="{B66840F1-AB68-4342-8EDA-65402010D0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54303391"/>
                  </p:ext>
                </p:extLst>
              </p:nvPr>
            </p:nvGraphicFramePr>
            <p:xfrm>
              <a:off x="5004514" y="7747907"/>
              <a:ext cx="3048000" cy="1714500"/>
            </p:xfrm>
            <a:graphic>
              <a:graphicData uri="http://schemas.microsoft.com/office/powerpoint/2016/slidezoom">
                <pslz:sldZm>
                  <pslz:sldZmObj sldId="266" cId="1832702309">
                    <pslz:zmPr id="{F906993E-8F53-4474-9808-0B55BAC4780B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Zoom de diapositive 4">
                <a:extLst>
                  <a:ext uri="{FF2B5EF4-FFF2-40B4-BE49-F238E27FC236}">
                    <a16:creationId xmlns:a16="http://schemas.microsoft.com/office/drawing/2014/main" xmlns="" xmlns:pslz="http://schemas.microsoft.com/office/powerpoint/2016/slidezoom" id="{B66840F1-AB68-4342-8EDA-65402010D0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04514" y="774790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648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6A67838-3857-4785-A5F9-DACAB610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1518557"/>
            <a:ext cx="3721411" cy="3295182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FF"/>
                </a:solidFill>
              </a:rPr>
              <a:t>Quelques exemples de questions que peut vous poser l’examinateur</a:t>
            </a:r>
            <a:br>
              <a:rPr lang="fr-FR" dirty="0">
                <a:solidFill>
                  <a:srgbClr val="FFFFFF"/>
                </a:solidFill>
              </a:rPr>
            </a:b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566FD-4C60-46E0-9E0F-FA8C12CAC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833396"/>
          </a:xfrm>
        </p:spPr>
        <p:txBody>
          <a:bodyPr anchor="ctr"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Que vous a apporté la lecture de cette œuvre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Que pensez-vous de la fin de l’œuvre ? Avez-vous eu envie d’imaginer un autre dénouement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À quel personnage trouvez-vous que l’on puisse le plus s’attacher ? Pourquoi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Quelle idée avancée par l’auteur vous interpelle le plus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Avez-vous des points de désaccord avec l’auteur / le narrateur / le personnage principal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Pourriez-vous imaginer un autre titre pour cette œuvre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Si vous étiez éditeur, que choisiriez-vous comme  illustration pour la première de couverture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Quelles activités d’appropriation avez-vous conduites sur cette œuvre ?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En quoi cette œuvre peut-elle encore intéresser un lecteur contemporain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Avez-vous trouvé la lecture de l’œuvre aisée ? Pourquoi 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>
                <a:solidFill>
                  <a:prstClr val="black"/>
                </a:solidFill>
              </a:rPr>
              <a:t>- Pourriez-vous mettre cette œuvre en lien avec un tableau ? un film ? un autre livre ?</a:t>
            </a:r>
          </a:p>
        </p:txBody>
      </p:sp>
    </p:spTree>
    <p:extLst>
      <p:ext uri="{BB962C8B-B14F-4D97-AF65-F5344CB8AC3E}">
        <p14:creationId xmlns:p14="http://schemas.microsoft.com/office/powerpoint/2010/main" val="382683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5361E88-7560-4166-87BA-254C5781D5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3019" b="302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CEC829B-0428-4CDF-B77A-C17DC0B1FA14}"/>
              </a:ext>
            </a:extLst>
          </p:cNvPr>
          <p:cNvSpPr/>
          <p:nvPr/>
        </p:nvSpPr>
        <p:spPr>
          <a:xfrm>
            <a:off x="1524000" y="1122362"/>
            <a:ext cx="9144000" cy="36782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latin typeface="+mj-lt"/>
                <a:ea typeface="+mj-ea"/>
                <a:cs typeface="+mj-cs"/>
              </a:rPr>
              <a:t>Travaillez</a:t>
            </a:r>
            <a:r>
              <a:rPr lang="en-US" sz="4700" b="1" dirty="0">
                <a:latin typeface="+mj-lt"/>
                <a:ea typeface="+mj-ea"/>
                <a:cs typeface="+mj-cs"/>
              </a:rPr>
              <a:t>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sérieusement</a:t>
            </a:r>
            <a:r>
              <a:rPr lang="en-US" sz="4700" b="1" dirty="0"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latin typeface="+mj-lt"/>
                <a:ea typeface="+mj-ea"/>
                <a:cs typeface="+mj-cs"/>
              </a:rPr>
              <a:t>mais</a:t>
            </a:r>
            <a:r>
              <a:rPr lang="en-US" sz="4700" b="1" dirty="0">
                <a:latin typeface="+mj-lt"/>
                <a:ea typeface="+mj-ea"/>
                <a:cs typeface="+mj-cs"/>
              </a:rPr>
              <a:t>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sereinement</a:t>
            </a:r>
            <a:r>
              <a:rPr lang="en-US" sz="4700" b="1" dirty="0">
                <a:latin typeface="+mj-lt"/>
                <a:ea typeface="+mj-ea"/>
                <a:cs typeface="+mj-cs"/>
              </a:rPr>
              <a:t>,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latin typeface="+mj-lt"/>
                <a:ea typeface="+mj-ea"/>
                <a:cs typeface="+mj-cs"/>
              </a:rPr>
              <a:t>faites-vous</a:t>
            </a:r>
            <a:r>
              <a:rPr lang="en-US" sz="4700" b="1" dirty="0">
                <a:latin typeface="+mj-lt"/>
                <a:ea typeface="+mj-ea"/>
                <a:cs typeface="+mj-cs"/>
              </a:rPr>
              <a:t>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confiance</a:t>
            </a:r>
            <a:r>
              <a:rPr lang="en-US" sz="4700" b="1" dirty="0">
                <a:latin typeface="+mj-lt"/>
                <a:ea typeface="+mj-ea"/>
                <a:cs typeface="+mj-cs"/>
              </a:rPr>
              <a:t>,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latin typeface="+mj-lt"/>
                <a:ea typeface="+mj-ea"/>
                <a:cs typeface="+mj-cs"/>
              </a:rPr>
              <a:t>en</a:t>
            </a:r>
            <a:r>
              <a:rPr lang="en-US" sz="4700" b="1" dirty="0">
                <a:latin typeface="+mj-lt"/>
                <a:ea typeface="+mj-ea"/>
                <a:cs typeface="+mj-cs"/>
              </a:rPr>
              <a:t>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donnant</a:t>
            </a:r>
            <a:r>
              <a:rPr lang="en-US" sz="4700" b="1" dirty="0">
                <a:latin typeface="+mj-lt"/>
                <a:ea typeface="+mj-ea"/>
                <a:cs typeface="+mj-cs"/>
              </a:rPr>
              <a:t> le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meilleur</a:t>
            </a:r>
            <a:r>
              <a:rPr lang="en-US" sz="4700" b="1" dirty="0">
                <a:latin typeface="+mj-lt"/>
                <a:ea typeface="+mj-ea"/>
                <a:cs typeface="+mj-cs"/>
              </a:rPr>
              <a:t> de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vous-même</a:t>
            </a:r>
            <a:r>
              <a:rPr lang="en-US" sz="4700" b="1" dirty="0">
                <a:latin typeface="+mj-lt"/>
                <a:ea typeface="+mj-ea"/>
                <a:cs typeface="+mj-cs"/>
              </a:rPr>
              <a:t>,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latin typeface="+mj-lt"/>
                <a:ea typeface="+mj-ea"/>
                <a:cs typeface="+mj-cs"/>
              </a:rPr>
              <a:t>vous</a:t>
            </a:r>
            <a:r>
              <a:rPr lang="en-US" sz="4700" b="1" dirty="0">
                <a:latin typeface="+mj-lt"/>
                <a:ea typeface="+mj-ea"/>
                <a:cs typeface="+mj-cs"/>
              </a:rPr>
              <a:t> </a:t>
            </a:r>
            <a:r>
              <a:rPr lang="en-US" sz="4700" b="1" dirty="0" err="1">
                <a:latin typeface="+mj-lt"/>
                <a:ea typeface="+mj-ea"/>
                <a:cs typeface="+mj-cs"/>
              </a:rPr>
              <a:t>allez</a:t>
            </a:r>
            <a:r>
              <a:rPr lang="en-US" sz="4700" b="1" dirty="0">
                <a:latin typeface="+mj-lt"/>
                <a:ea typeface="+mj-ea"/>
                <a:cs typeface="+mj-cs"/>
              </a:rPr>
              <a:t> y arriver!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ED8BDA-516A-42DE-832A-8DBFE7129100}"/>
              </a:ext>
            </a:extLst>
          </p:cNvPr>
          <p:cNvSpPr/>
          <p:nvPr/>
        </p:nvSpPr>
        <p:spPr>
          <a:xfrm>
            <a:off x="2048256" y="4617719"/>
            <a:ext cx="8083296" cy="16979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7991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8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7AC1DD-6930-4332-BCBB-1A38E102A7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1616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38" name="Freeform: Shape 10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9" name="Freeform: Shape 12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B1A086-061F-4D00-A357-E1285EE5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470906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/>
              <a:t>L’EPREUVE</a:t>
            </a:r>
            <a:br>
              <a:rPr lang="en-US" sz="5400" b="1" dirty="0"/>
            </a:br>
            <a:r>
              <a:rPr lang="en-US" sz="5400" b="1" dirty="0"/>
              <a:t>ECRITE</a:t>
            </a:r>
            <a:endParaRPr lang="en-US" sz="4800" dirty="0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83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473456-ED95-4051-BEAB-BA17587A6BF0}"/>
              </a:ext>
            </a:extLst>
          </p:cNvPr>
          <p:cNvSpPr/>
          <p:nvPr/>
        </p:nvSpPr>
        <p:spPr>
          <a:xfrm>
            <a:off x="5009323" y="4592325"/>
            <a:ext cx="6382556" cy="15141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Durée : 4 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heures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Coefficient : 5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Date : mi-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juin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Lieu : Inconnu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1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Image 11" descr="Une image contenant horloge, visage, suspendu, noir&#10;&#10;Description générée automatiquement">
            <a:extLst>
              <a:ext uri="{FF2B5EF4-FFF2-40B4-BE49-F238E27FC236}">
                <a16:creationId xmlns:a16="http://schemas.microsoft.com/office/drawing/2014/main" id="{0982BAEE-E4E5-421F-A027-266AE99AC1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18595" y="287714"/>
            <a:ext cx="2754249" cy="194863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7B41A64-2605-4104-A5AF-93C0BFDA33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23181" y="2839031"/>
            <a:ext cx="3163437" cy="316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82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68A1A7-5790-419D-82DB-9C0B336CBF98}"/>
              </a:ext>
            </a:extLst>
          </p:cNvPr>
          <p:cNvSpPr/>
          <p:nvPr/>
        </p:nvSpPr>
        <p:spPr>
          <a:xfrm>
            <a:off x="609599" y="809375"/>
            <a:ext cx="10415397" cy="600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candidat se présente </a:t>
            </a:r>
            <a:r>
              <a:rPr lang="fr-FR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minutes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l’horaire de l’oral indiqué avec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</a:t>
            </a:r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convocation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pièce d’identité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trousse complète,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l’eau et de petites choses à grignoter,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montre (non connectée, téléphone interdit)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copies et  feuilles de brouillon sont fournies.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66265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D8C9F20-B353-4B68-8F0C-CDAFC88DF7B1}"/>
              </a:ext>
            </a:extLst>
          </p:cNvPr>
          <p:cNvSpPr/>
          <p:nvPr/>
        </p:nvSpPr>
        <p:spPr>
          <a:xfrm>
            <a:off x="381001" y="212271"/>
            <a:ext cx="114935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Le candidat a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le choix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lvl="0"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commentaire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d’un texte littéraire</a:t>
            </a:r>
            <a:r>
              <a:rPr kumimoji="0" lang="fr-FR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poésie,</a:t>
            </a:r>
            <a:r>
              <a:rPr kumimoji="0" lang="fr-FR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extrai</a:t>
            </a:r>
            <a:r>
              <a:rPr lang="fr-FR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 ro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man ou d’une pièce</a:t>
            </a:r>
            <a:r>
              <a:rPr kumimoji="0" lang="fr-FR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théâtre, de la littérature d’idées) - qui ne provient pas 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d'une des œuvres au programme. 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candidat compose un devoir qui présente de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manière organisée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ce qu'il a retenu de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 lecture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et justifie par des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analyses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précises son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interprétation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et ses jugements personnels.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sujet est formulé de manière à guider le candidat.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Cette production écrite est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notée sur 20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 dissertation sur œuvre intégrale au programme</a:t>
            </a:r>
            <a:r>
              <a:rPr kumimoji="0" lang="fr-FR" sz="2000" b="1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+ parcours 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</a:t>
            </a:r>
          </a:p>
          <a:p>
            <a:pPr lvl="0" algn="just"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sujet porte</a:t>
            </a:r>
            <a:r>
              <a:rPr kumimoji="0" lang="fr-FR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sur une question littéraire inspirée par 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l'œuvre intégrale </a:t>
            </a:r>
            <a:r>
              <a:rPr kumimoji="0" lang="fr-FR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et l’intitulé du parcours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Pour développer son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argumentation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le candidat s'appuie essentiellement sur sa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connaissance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de l'œuvre intégrale et, si possible, des textes étudiés pendant l'année ; il peut aussi faire appel à ses lectures et à sa culture personnelles.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Cette production écrite est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notée sur 20 </a:t>
            </a:r>
            <a:endParaRPr lang="fr-F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19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B1A086-061F-4D00-A357-E1285EE5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4525347"/>
            <a:ext cx="6939722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b="1"/>
              <a:t>L’EPREUVE</a:t>
            </a:r>
            <a:br>
              <a:rPr lang="en-US" sz="6000" b="1"/>
            </a:br>
            <a:r>
              <a:rPr lang="en-US" sz="6000" b="1"/>
              <a:t>ORALE</a:t>
            </a:r>
            <a:endParaRPr lang="en-US" sz="600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rgbClr val="385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rgbClr val="FCAD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 descr="Une image contenant intérieur, table, pièce, guichet&#10;&#10;Description générée automatiquement">
            <a:extLst>
              <a:ext uri="{FF2B5EF4-FFF2-40B4-BE49-F238E27FC236}">
                <a16:creationId xmlns:a16="http://schemas.microsoft.com/office/drawing/2014/main" id="{2DC402E4-CA9C-444A-A608-2C6DB2F942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538" b="1"/>
          <a:stretch/>
        </p:blipFill>
        <p:spPr>
          <a:xfrm>
            <a:off x="6492113" y="10"/>
            <a:ext cx="5699887" cy="4059234"/>
          </a:xfrm>
          <a:custGeom>
            <a:avLst/>
            <a:gdLst/>
            <a:ahLst/>
            <a:cxnLst/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</p:spPr>
      </p:pic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65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473456-ED95-4051-BEAB-BA17587A6BF0}"/>
              </a:ext>
            </a:extLst>
          </p:cNvPr>
          <p:cNvSpPr/>
          <p:nvPr/>
        </p:nvSpPr>
        <p:spPr>
          <a:xfrm>
            <a:off x="4790482" y="3902777"/>
            <a:ext cx="6382556" cy="15141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Durée : 30 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mn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préparation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et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20 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mn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de passage     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Coefficient : 5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Date : fin 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juin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-début </a:t>
            </a:r>
            <a:r>
              <a:rPr lang="en-US" sz="32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juillet</a:t>
            </a:r>
            <a:r>
              <a:rPr lang="en-US" sz="3200" b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(?)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Lieu : Inconnu</a:t>
            </a:r>
            <a:endParaRPr lang="en-US" sz="3200" b="1" dirty="0">
              <a:solidFill>
                <a:srgbClr val="000000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1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Image 11" descr="Une image contenant horloge, visage, suspendu, noir&#10;&#10;Description générée automatiquement">
            <a:extLst>
              <a:ext uri="{FF2B5EF4-FFF2-40B4-BE49-F238E27FC236}">
                <a16:creationId xmlns:a16="http://schemas.microsoft.com/office/drawing/2014/main" id="{0982BAEE-E4E5-421F-A027-266AE99AC1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18595" y="287714"/>
            <a:ext cx="2754249" cy="194863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7B41A64-2605-4104-A5AF-93C0BFDA33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23181" y="2839031"/>
            <a:ext cx="3163437" cy="316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9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68A1A7-5790-419D-82DB-9C0B336CBF98}"/>
              </a:ext>
            </a:extLst>
          </p:cNvPr>
          <p:cNvSpPr/>
          <p:nvPr/>
        </p:nvSpPr>
        <p:spPr>
          <a:xfrm>
            <a:off x="543339" y="213027"/>
            <a:ext cx="10415397" cy="534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candidat se présente </a:t>
            </a:r>
            <a:r>
              <a:rPr lang="fr-FR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minutes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l’horaire de l’oral indiqué avec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</a:t>
            </a:r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convocation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pièce d’identité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trousse complète,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l’eau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 </a:t>
            </a:r>
            <a:r>
              <a:rPr lang="fr-FR" sz="2800" b="0" i="0" dirty="0">
                <a:solidFill>
                  <a:schemeClr val="accent1"/>
                </a:solidFill>
                <a:effectLst/>
                <a:latin typeface="Roboto"/>
              </a:rPr>
              <a:t>récapitulatif des œuvres et les photocopies des textes étudiés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double exemplaire.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feuilles de brouillon seront fournies par l’examinateur.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6637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58C55-308B-4C3C-97B4-B9758163A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7"/>
          </a:xfrm>
        </p:spPr>
        <p:txBody>
          <a:bodyPr>
            <a:normAutofit fontScale="90000"/>
          </a:bodyPr>
          <a:lstStyle/>
          <a:p>
            <a:pPr marL="0" marR="0" lvl="0" indent="0" algn="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b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fr-FR" sz="2400" b="1" i="0" u="sng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partie : exposé sur un texte étudié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12 points</a:t>
            </a:r>
            <a:b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9BAB73-3294-4F2A-8A1E-83FC17C57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785" y="874642"/>
            <a:ext cx="11495070" cy="5496177"/>
          </a:xfrm>
        </p:spPr>
        <p:txBody>
          <a:bodyPr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L’examinateur </a:t>
            </a:r>
            <a:r>
              <a:rPr kumimoji="0" lang="fr-FR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choisit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dans le récapitulatif des textes étudiés,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un des 12 textes étudiés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pendant l’année. (Celui-ci ne peut excéder 20 lignes. </a:t>
            </a:r>
            <a:r>
              <a:rPr lang="fr-FR" sz="26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il est trop long, l’examinateur en sélectionne une partie.)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Il pose une question de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grammaire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sur un petit passage du texte.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Le candidat dispose de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30 mn de préparation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avec le texte vierge, pendant lesquels il prend des notes qu’il gardera lors de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l’exposé</a:t>
            </a:r>
            <a:endParaRPr kumimoji="0" lang="fr-FR" sz="2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3 étapes à préparer pour cet exposé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Wingdings" panose="05000000000000000000" pitchFamily="2" charset="2"/>
              </a:rPr>
              <a:t>①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943634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lecture expressive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du texte ou d’un extrait du texte 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Wingdings" panose="05000000000000000000" pitchFamily="2" charset="2"/>
              </a:rPr>
              <a:t>②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943634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explication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de ce </a:t>
            </a:r>
            <a:r>
              <a:rPr kumimoji="0" lang="fr-FR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texte constitué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d’ 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▪ une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avec 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	la présentation le texte : titre, auteur, date de parution, le genre littéraire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	la situation du passage dans l’œuvre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	une problématique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	les mouvements du texte c’est-à-dire le plan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du texte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▪ un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développement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qui explique le texte </a:t>
            </a:r>
            <a:r>
              <a:rPr kumimoji="0" lang="fr-FR" sz="2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linéairement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avec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analyses des procédés et interprétation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▪ une petite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avec une ouverture sur un autre texte ou sur la suite du livre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44958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③La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943634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réponse à la question de grammaire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46E344C-138F-4A51-A1F9-214174BD4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3304" y="2377349"/>
            <a:ext cx="1938696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59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1111</Words>
  <Application>Microsoft Macintosh PowerPoint</Application>
  <PresentationFormat>Grand écran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Roboto</vt:lpstr>
      <vt:lpstr>Tahoma</vt:lpstr>
      <vt:lpstr>Times New Roman</vt:lpstr>
      <vt:lpstr>Wingdings</vt:lpstr>
      <vt:lpstr>Thème Office</vt:lpstr>
      <vt:lpstr>Présentation PowerPoint</vt:lpstr>
      <vt:lpstr>L’EPREUVE ECRITE</vt:lpstr>
      <vt:lpstr>Présentation PowerPoint</vt:lpstr>
      <vt:lpstr>Présentation PowerPoint</vt:lpstr>
      <vt:lpstr>Présentation PowerPoint</vt:lpstr>
      <vt:lpstr>L’EPREUVE ORALE</vt:lpstr>
      <vt:lpstr>Présentation PowerPoint</vt:lpstr>
      <vt:lpstr>Présentation PowerPoint</vt:lpstr>
      <vt:lpstr> 1ère partie : exposé sur un texte étudié sur 12 points </vt:lpstr>
      <vt:lpstr>Remarques</vt:lpstr>
      <vt:lpstr>Présentation PowerPoint</vt:lpstr>
      <vt:lpstr>Œuvres étudiées parmi lesquelles choisir celle que vous présenterez </vt:lpstr>
      <vt:lpstr>Quelques exemples de questions que peut vous poser l’examinateur 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Roxane</dc:creator>
  <cp:lastModifiedBy>ghislaine zaneboni</cp:lastModifiedBy>
  <cp:revision>15</cp:revision>
  <dcterms:created xsi:type="dcterms:W3CDTF">2020-08-10T18:08:59Z</dcterms:created>
  <dcterms:modified xsi:type="dcterms:W3CDTF">2021-01-17T08:47:00Z</dcterms:modified>
</cp:coreProperties>
</file>