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3" r:id="rId5"/>
    <p:sldId id="260" r:id="rId6"/>
    <p:sldId id="264" r:id="rId7"/>
    <p:sldId id="265" r:id="rId8"/>
    <p:sldId id="266" r:id="rId9"/>
    <p:sldId id="267" r:id="rId10"/>
    <p:sldId id="268" r:id="rId11"/>
    <p:sldId id="257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EB01D-00A7-4371-9BE8-EB8C0134721B}" type="datetimeFigureOut">
              <a:rPr lang="fr-FR" smtClean="0"/>
              <a:pPr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9B515-CA8D-4630-B051-DEEFE5A537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L’interrogation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800" b="1" dirty="0" smtClean="0"/>
              <a:t>Leçon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Plusieurs façons de formuler l’interrogation partielle :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Mot interrogatif + inversion sujet-verbe :</a:t>
            </a:r>
            <a:br>
              <a:rPr lang="fr-FR" dirty="0" smtClean="0"/>
            </a:br>
            <a:r>
              <a:rPr lang="fr-FR" i="1" dirty="0" smtClean="0">
                <a:solidFill>
                  <a:srgbClr val="C00000"/>
                </a:solidFill>
              </a:rPr>
              <a:t>Quand nous reverrons-nous ?</a:t>
            </a:r>
            <a:br>
              <a:rPr lang="fr-FR" i="1" dirty="0" smtClean="0">
                <a:solidFill>
                  <a:srgbClr val="C00000"/>
                </a:solidFill>
              </a:rPr>
            </a:br>
            <a:r>
              <a:rPr lang="fr-FR" i="1" dirty="0" smtClean="0">
                <a:solidFill>
                  <a:srgbClr val="C00000"/>
                </a:solidFill>
              </a:rPr>
              <a:t>Quand pourront-elles reprendre les entraînements de basket ? </a:t>
            </a:r>
            <a:br>
              <a:rPr lang="fr-FR" i="1" dirty="0" smtClean="0">
                <a:solidFill>
                  <a:srgbClr val="C00000"/>
                </a:solidFill>
              </a:rPr>
            </a:br>
            <a:endParaRPr lang="fr-FR" i="1" dirty="0" smtClean="0">
              <a:solidFill>
                <a:srgbClr val="C00000"/>
              </a:solidFill>
            </a:endParaRPr>
          </a:p>
          <a:p>
            <a:r>
              <a:rPr lang="fr-FR" dirty="0" smtClean="0"/>
              <a:t>Mot interrogatif + « est-ce-que »/« est-ce qui » :</a:t>
            </a:r>
            <a:br>
              <a:rPr lang="fr-FR" dirty="0" smtClean="0"/>
            </a:br>
            <a:r>
              <a:rPr lang="fr-FR" i="1" dirty="0" smtClean="0">
                <a:solidFill>
                  <a:srgbClr val="C00000"/>
                </a:solidFill>
              </a:rPr>
              <a:t>Qui est-ce qui a fini le tube de gel hydro-alcoolique ?</a:t>
            </a:r>
            <a:br>
              <a:rPr lang="fr-FR" i="1" dirty="0" smtClean="0">
                <a:solidFill>
                  <a:srgbClr val="C00000"/>
                </a:solidFill>
              </a:rPr>
            </a:br>
            <a:r>
              <a:rPr lang="fr-FR" i="1" dirty="0" smtClean="0">
                <a:solidFill>
                  <a:srgbClr val="C00000"/>
                </a:solidFill>
              </a:rPr>
              <a:t>Pourquoi est-ce que j’ai choisi cette spécialité?</a:t>
            </a:r>
            <a:br>
              <a:rPr lang="fr-FR" i="1" dirty="0" smtClean="0">
                <a:solidFill>
                  <a:srgbClr val="C00000"/>
                </a:solidFill>
              </a:rPr>
            </a:br>
            <a:r>
              <a:rPr lang="fr-FR" i="1" dirty="0" smtClean="0">
                <a:solidFill>
                  <a:srgbClr val="C00000"/>
                </a:solidFill>
              </a:rPr>
              <a:t/>
            </a:r>
            <a:br>
              <a:rPr lang="fr-FR" i="1" dirty="0" smtClean="0">
                <a:solidFill>
                  <a:srgbClr val="C00000"/>
                </a:solidFill>
              </a:rPr>
            </a:br>
            <a:endParaRPr lang="fr-FR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7254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résumer…</a:t>
            </a:r>
            <a:endParaRPr lang="fr-FR" dirty="0"/>
          </a:p>
        </p:txBody>
      </p:sp>
      <p:pic>
        <p:nvPicPr>
          <p:cNvPr id="4" name="Espace réservé du contenu 3" descr="83377923_10157146000837400_7602858172876849152_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142984"/>
            <a:ext cx="8118236" cy="54360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Exercice</a:t>
            </a:r>
            <a:r>
              <a:rPr lang="fr-FR" i="1" dirty="0" smtClean="0"/>
              <a:t> </a:t>
            </a:r>
            <a:r>
              <a:rPr lang="fr-FR" dirty="0" err="1" smtClean="0"/>
              <a:t>auto-correctif</a:t>
            </a:r>
            <a:r>
              <a:rPr lang="fr-FR" i="1" dirty="0" smtClean="0"/>
              <a:t/>
            </a:r>
            <a:br>
              <a:rPr lang="fr-FR" i="1" dirty="0" smtClean="0"/>
            </a:br>
            <a:r>
              <a:rPr lang="fr-FR" sz="3100" i="1" dirty="0" smtClean="0"/>
              <a:t>correction page suivante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fr-FR" sz="2800" b="1" dirty="0" smtClean="0"/>
              <a:t>Dites si les phrases suivantes sont des interrogations </a:t>
            </a:r>
          </a:p>
          <a:p>
            <a:pPr algn="just">
              <a:buNone/>
            </a:pPr>
            <a:r>
              <a:rPr lang="fr-FR" sz="2800" b="1" dirty="0" smtClean="0"/>
              <a:t>directes ou indirectes / totales ou partielles, puis précisez leur </a:t>
            </a:r>
          </a:p>
          <a:p>
            <a:pPr algn="just">
              <a:buNone/>
            </a:pPr>
            <a:r>
              <a:rPr lang="fr-FR" sz="2800" b="1" dirty="0" smtClean="0"/>
              <a:t>mode de construction. </a:t>
            </a:r>
          </a:p>
          <a:p>
            <a:pPr algn="just">
              <a:buNone/>
            </a:pPr>
            <a:r>
              <a:rPr lang="fr-FR" sz="2800" b="1" dirty="0" smtClean="0"/>
              <a:t>Vérifiez vos réponses à la page suivante.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1.Viendras-tu à Tulle la semaine prochaine ?</a:t>
            </a:r>
          </a:p>
          <a:p>
            <a:pPr>
              <a:buNone/>
            </a:pPr>
            <a:r>
              <a:rPr lang="fr-FR" dirty="0" smtClean="0"/>
              <a:t>2.Que penses-tu de cette situation ?</a:t>
            </a:r>
          </a:p>
          <a:p>
            <a:pPr>
              <a:buNone/>
            </a:pPr>
            <a:r>
              <a:rPr lang="fr-FR" dirty="0" smtClean="0"/>
              <a:t>3.Lors de cette conférence, nous nous </a:t>
            </a:r>
          </a:p>
          <a:p>
            <a:pPr>
              <a:buNone/>
            </a:pPr>
            <a:r>
              <a:rPr lang="fr-FR" dirty="0" smtClean="0"/>
              <a:t>demanderons s’il faut dire chocolatine ou pain au </a:t>
            </a:r>
          </a:p>
          <a:p>
            <a:pPr>
              <a:buNone/>
            </a:pPr>
            <a:r>
              <a:rPr lang="fr-FR" dirty="0" smtClean="0"/>
              <a:t>chocolat.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1.Viendras-tu à Tulle la semaine prochaine ?</a:t>
            </a:r>
          </a:p>
          <a:p>
            <a:pPr>
              <a:buNone/>
            </a:pPr>
            <a:r>
              <a:rPr lang="fr-FR" i="1" dirty="0" smtClean="0">
                <a:solidFill>
                  <a:srgbClr val="C00000"/>
                </a:solidFill>
              </a:rPr>
              <a:t>Interrogation directe / totale / inversion sujet-verbe</a:t>
            </a:r>
          </a:p>
          <a:p>
            <a:pPr>
              <a:buNone/>
            </a:pPr>
            <a:r>
              <a:rPr lang="fr-FR" dirty="0" smtClean="0"/>
              <a:t>2.Que penses-tu de cette situation ?</a:t>
            </a:r>
          </a:p>
          <a:p>
            <a:pPr>
              <a:buNone/>
            </a:pPr>
            <a:r>
              <a:rPr lang="fr-FR" i="1" dirty="0" smtClean="0">
                <a:solidFill>
                  <a:srgbClr val="C00000"/>
                </a:solidFill>
              </a:rPr>
              <a:t>Interrogation directe / partielle / mot interrogatif + inversion sujet-verbe</a:t>
            </a:r>
          </a:p>
          <a:p>
            <a:pPr>
              <a:buNone/>
            </a:pPr>
            <a:r>
              <a:rPr lang="fr-FR" dirty="0" smtClean="0"/>
              <a:t>3.Lors de cette conférence, nous nous </a:t>
            </a:r>
          </a:p>
          <a:p>
            <a:pPr>
              <a:buNone/>
            </a:pPr>
            <a:r>
              <a:rPr lang="fr-FR" dirty="0" smtClean="0"/>
              <a:t>demanderons s’il faut dire chocolatine ou pain au </a:t>
            </a:r>
          </a:p>
          <a:p>
            <a:pPr>
              <a:buNone/>
            </a:pPr>
            <a:r>
              <a:rPr lang="fr-FR" dirty="0" smtClean="0"/>
              <a:t>chocolat.</a:t>
            </a:r>
          </a:p>
          <a:p>
            <a:pPr>
              <a:buNone/>
            </a:pPr>
            <a:r>
              <a:rPr lang="fr-FR" i="1" dirty="0" smtClean="0">
                <a:solidFill>
                  <a:srgbClr val="C00000"/>
                </a:solidFill>
              </a:rPr>
              <a:t>Interrogation indirecte </a:t>
            </a:r>
            <a:r>
              <a:rPr lang="fr-FR" i="1" dirty="0" smtClean="0">
                <a:solidFill>
                  <a:srgbClr val="C00000"/>
                </a:solidFill>
              </a:rPr>
              <a:t>/ attention totale car </a:t>
            </a:r>
            <a:r>
              <a:rPr lang="fr-FR" i="1" dirty="0" smtClean="0">
                <a:solidFill>
                  <a:srgbClr val="C00000"/>
                </a:solidFill>
              </a:rPr>
              <a:t>construite avec </a:t>
            </a:r>
            <a:r>
              <a:rPr lang="fr-FR" i="1" dirty="0" smtClean="0">
                <a:solidFill>
                  <a:srgbClr val="C00000"/>
                </a:solidFill>
              </a:rPr>
              <a:t>subordonnée </a:t>
            </a:r>
            <a:r>
              <a:rPr lang="fr-FR" i="1" dirty="0" smtClean="0">
                <a:solidFill>
                  <a:srgbClr val="C00000"/>
                </a:solidFill>
              </a:rPr>
              <a:t>interrogative introduite par la </a:t>
            </a:r>
            <a:r>
              <a:rPr lang="fr-FR" i="1" dirty="0" smtClean="0">
                <a:solidFill>
                  <a:srgbClr val="C00000"/>
                </a:solidFill>
              </a:rPr>
              <a:t>conjonction </a:t>
            </a:r>
            <a:r>
              <a:rPr lang="fr-FR" i="1" dirty="0" smtClean="0">
                <a:solidFill>
                  <a:srgbClr val="C00000"/>
                </a:solidFill>
              </a:rPr>
              <a:t>« si </a:t>
            </a:r>
            <a:r>
              <a:rPr lang="fr-FR" i="1" dirty="0" smtClean="0">
                <a:solidFill>
                  <a:srgbClr val="C00000"/>
                </a:solidFill>
              </a:rPr>
              <a:t>» mais présence d’une alternative indiquée par « ou » : le choix de réponses est limité.</a:t>
            </a:r>
            <a:endParaRPr lang="fr-FR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4. Crois-tu qu’il pleuvra demain 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5. Est-ce que vous connaissez tout le monde 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6. Je me demande ce qu’il se passe en ce moment.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4. Crois-tu qu’il pleuvra demain ?</a:t>
            </a:r>
          </a:p>
          <a:p>
            <a:pPr>
              <a:buNone/>
            </a:pPr>
            <a:r>
              <a:rPr lang="fr-FR" i="1" dirty="0" smtClean="0">
                <a:solidFill>
                  <a:srgbClr val="C00000"/>
                </a:solidFill>
              </a:rPr>
              <a:t>Interrogation directe / totale / inversion sujet-verbe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5. Est-ce que vous connaissez tout le monde ?</a:t>
            </a:r>
          </a:p>
          <a:p>
            <a:pPr>
              <a:buNone/>
            </a:pPr>
            <a:r>
              <a:rPr lang="fr-FR" i="1" dirty="0" smtClean="0">
                <a:solidFill>
                  <a:srgbClr val="C00000"/>
                </a:solidFill>
              </a:rPr>
              <a:t>Interrogation directe / totale / « est-ce que » et pas d’inversion sujet-verbe.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6. Je me demande ce qu’il se passe en ce moment.</a:t>
            </a:r>
          </a:p>
          <a:p>
            <a:pPr>
              <a:buNone/>
            </a:pPr>
            <a:r>
              <a:rPr lang="fr-FR" i="1" dirty="0" smtClean="0">
                <a:solidFill>
                  <a:srgbClr val="C00000"/>
                </a:solidFill>
              </a:rPr>
              <a:t>Interrogation indirecte / partielle / subordonnée interrogative introduite par un pronom.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Définition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Une phrase interrogative est une phrase par laquelle </a:t>
            </a:r>
            <a:r>
              <a:rPr lang="fr-FR" b="1" dirty="0" smtClean="0"/>
              <a:t>on pose une question à un interlocuteur</a:t>
            </a:r>
            <a:r>
              <a:rPr lang="fr-FR" dirty="0" smtClean="0"/>
              <a:t>. Elle attend généralement une réponse.</a:t>
            </a:r>
          </a:p>
          <a:p>
            <a:r>
              <a:rPr lang="fr-FR" dirty="0" smtClean="0"/>
              <a:t>Exceptions : </a:t>
            </a:r>
            <a:br>
              <a:rPr lang="fr-FR" dirty="0" smtClean="0"/>
            </a:br>
            <a:r>
              <a:rPr lang="fr-FR" dirty="0" smtClean="0"/>
              <a:t>- la </a:t>
            </a:r>
            <a:r>
              <a:rPr lang="fr-FR" b="1" dirty="0" smtClean="0"/>
              <a:t>question rhétorique </a:t>
            </a:r>
            <a:r>
              <a:rPr lang="fr-FR" dirty="0" smtClean="0"/>
              <a:t>n’attend pas de réponse puisque celle-ci est induite par la question ;</a:t>
            </a:r>
            <a:br>
              <a:rPr lang="fr-FR" dirty="0" smtClean="0"/>
            </a:br>
            <a:r>
              <a:rPr lang="fr-FR" dirty="0" smtClean="0"/>
              <a:t>- </a:t>
            </a:r>
            <a:r>
              <a:rPr lang="fr-FR" b="1" dirty="0" smtClean="0"/>
              <a:t>l’ordre poli ou déguisé</a:t>
            </a:r>
            <a:r>
              <a:rPr lang="fr-FR" dirty="0" smtClean="0"/>
              <a:t>, qui n’est pas une véritable question : </a:t>
            </a:r>
            <a:r>
              <a:rPr lang="fr-FR" i="1" dirty="0" smtClean="0">
                <a:solidFill>
                  <a:srgbClr val="C00000"/>
                </a:solidFill>
              </a:rPr>
              <a:t>Pourriez-vous éteindre vos téléphones pendant le cours ?</a:t>
            </a:r>
            <a:endParaRPr lang="fr-FR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 smtClean="0"/>
              <a:t>I. Interrogation directe/indirecte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	Quand on analyse une phrase interrogative, on doit d’abord se demander si c’est une interrogation </a:t>
            </a:r>
            <a:r>
              <a:rPr lang="fr-FR" b="1" dirty="0" smtClean="0"/>
              <a:t>directe</a:t>
            </a:r>
            <a:r>
              <a:rPr lang="fr-FR" dirty="0" smtClean="0"/>
              <a:t> ou une interrogation </a:t>
            </a:r>
            <a:r>
              <a:rPr lang="fr-FR" b="1" dirty="0" smtClean="0"/>
              <a:t>indirecte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L’interrogation directe se termine par un </a:t>
            </a:r>
            <a:r>
              <a:rPr lang="fr-FR" b="1" dirty="0" smtClean="0"/>
              <a:t>point d’interrogation</a:t>
            </a:r>
            <a:r>
              <a:rPr lang="fr-FR" dirty="0" smtClean="0"/>
              <a:t> ; l’interrogation indirecte se termine par un </a:t>
            </a:r>
            <a:r>
              <a:rPr lang="fr-FR" b="1" dirty="0" smtClean="0"/>
              <a:t>point</a:t>
            </a:r>
            <a:r>
              <a:rPr lang="fr-F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 : bas 3">
            <a:extLst>
              <a:ext uri="{FF2B5EF4-FFF2-40B4-BE49-F238E27FC236}">
                <a16:creationId xmlns:a16="http://schemas.microsoft.com/office/drawing/2014/main" xmlns="" id="{AE7B578E-2C7A-4061-A3A1-C1FAC1F6199C}"/>
              </a:ext>
            </a:extLst>
          </p:cNvPr>
          <p:cNvSpPr/>
          <p:nvPr/>
        </p:nvSpPr>
        <p:spPr>
          <a:xfrm>
            <a:off x="2285984" y="214290"/>
            <a:ext cx="142876" cy="571504"/>
          </a:xfrm>
          <a:prstGeom prst="downArrow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A2B2132-EBFF-470A-B36B-9043E773C02C}"/>
              </a:ext>
            </a:extLst>
          </p:cNvPr>
          <p:cNvSpPr txBox="1"/>
          <p:nvPr/>
        </p:nvSpPr>
        <p:spPr>
          <a:xfrm>
            <a:off x="1928794" y="857232"/>
            <a:ext cx="1133644" cy="369332"/>
          </a:xfrm>
          <a:prstGeom prst="rect">
            <a:avLst/>
          </a:prstGeom>
          <a:solidFill>
            <a:srgbClr val="9999FF"/>
          </a:solidFill>
        </p:spPr>
        <p:txBody>
          <a:bodyPr wrap="none" rtlCol="0">
            <a:spAutoFit/>
          </a:bodyPr>
          <a:lstStyle/>
          <a:p>
            <a:r>
              <a:rPr lang="fr-FR" dirty="0" err="1" smtClean="0">
                <a:latin typeface="Arial" pitchFamily="34" charset="0"/>
                <a:cs typeface="Arial" pitchFamily="34" charset="0"/>
              </a:rPr>
              <a:t>A.Directe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A647FC5-3A2C-4B06-BDCB-96326C942579}"/>
              </a:ext>
            </a:extLst>
          </p:cNvPr>
          <p:cNvSpPr txBox="1"/>
          <p:nvPr/>
        </p:nvSpPr>
        <p:spPr>
          <a:xfrm>
            <a:off x="571472" y="1502688"/>
            <a:ext cx="3785190" cy="48013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cs typeface="Arial" pitchFamily="34" charset="0"/>
              </a:rPr>
              <a:t>L’ interlocuteur est présent. </a:t>
            </a:r>
          </a:p>
          <a:p>
            <a:pPr algn="just"/>
            <a:r>
              <a:rPr lang="fr-FR" dirty="0">
                <a:cs typeface="Arial" pitchFamily="34" charset="0"/>
              </a:rPr>
              <a:t>Formation de la phrase interrogative directe :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cs typeface="Arial" pitchFamily="34" charset="0"/>
              </a:rPr>
              <a:t> </a:t>
            </a:r>
            <a:r>
              <a:rPr lang="fr-FR" b="1" u="sng" dirty="0" smtClean="0">
                <a:cs typeface="Arial" pitchFamily="34" charset="0"/>
              </a:rPr>
              <a:t>au minimum, dans </a:t>
            </a:r>
            <a:r>
              <a:rPr lang="fr-FR" b="1" u="sng" dirty="0">
                <a:cs typeface="Arial" pitchFamily="34" charset="0"/>
              </a:rPr>
              <a:t>la langue </a:t>
            </a:r>
            <a:r>
              <a:rPr lang="fr-FR" b="1" u="sng" dirty="0" smtClean="0">
                <a:cs typeface="Arial" pitchFamily="34" charset="0"/>
              </a:rPr>
              <a:t>familière :</a:t>
            </a:r>
            <a:endParaRPr lang="fr-FR" b="1" u="sng" dirty="0"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dirty="0">
                <a:cs typeface="Arial" pitchFamily="34" charset="0"/>
              </a:rPr>
              <a:t>Oral : intonation ascendante </a:t>
            </a:r>
          </a:p>
          <a:p>
            <a:pPr marL="285750" indent="-285750" algn="just">
              <a:buFontTx/>
              <a:buChar char="-"/>
            </a:pPr>
            <a:r>
              <a:rPr lang="fr-FR" dirty="0">
                <a:cs typeface="Arial" pitchFamily="34" charset="0"/>
              </a:rPr>
              <a:t>Écrit : point d’interrogation à la fin de la </a:t>
            </a:r>
            <a:r>
              <a:rPr lang="fr-FR" dirty="0" smtClean="0">
                <a:cs typeface="Arial" pitchFamily="34" charset="0"/>
              </a:rPr>
              <a:t>phrase</a:t>
            </a:r>
            <a:endParaRPr lang="fr-FR" u="sng" dirty="0">
              <a:cs typeface="Arial" pitchFamily="34" charset="0"/>
            </a:endParaRPr>
          </a:p>
          <a:p>
            <a:pPr algn="just"/>
            <a:r>
              <a:rPr lang="fr-FR" dirty="0">
                <a:cs typeface="Arial" pitchFamily="34" charset="0"/>
              </a:rPr>
              <a:t>• </a:t>
            </a:r>
            <a:r>
              <a:rPr lang="fr-FR" b="1" u="sng" dirty="0">
                <a:cs typeface="Arial" pitchFamily="34" charset="0"/>
              </a:rPr>
              <a:t>dans la langue courante </a:t>
            </a:r>
            <a:r>
              <a:rPr lang="fr-FR" b="1" dirty="0">
                <a:solidFill>
                  <a:srgbClr val="00B050"/>
                </a:solidFill>
                <a:cs typeface="Arial" pitchFamily="34" charset="0"/>
              </a:rPr>
              <a:t>: </a:t>
            </a:r>
            <a:r>
              <a:rPr lang="fr-FR" dirty="0">
                <a:cs typeface="Arial" pitchFamily="34" charset="0"/>
              </a:rPr>
              <a:t>ajouter en tête de phrase ou juste après le pronom interrogatif la formule « </a:t>
            </a:r>
            <a:r>
              <a:rPr lang="fr-FR" b="1" dirty="0">
                <a:cs typeface="Arial" pitchFamily="34" charset="0"/>
              </a:rPr>
              <a:t>Est-ce que</a:t>
            </a:r>
            <a:r>
              <a:rPr lang="fr-FR" dirty="0">
                <a:cs typeface="Arial" pitchFamily="34" charset="0"/>
              </a:rPr>
              <a:t>… » </a:t>
            </a:r>
          </a:p>
          <a:p>
            <a:pPr algn="just"/>
            <a:r>
              <a:rPr lang="fr-FR" dirty="0">
                <a:cs typeface="Arial" pitchFamily="34" charset="0"/>
              </a:rPr>
              <a:t>• </a:t>
            </a:r>
            <a:r>
              <a:rPr lang="fr-FR" b="1" u="sng" dirty="0">
                <a:cs typeface="Arial" pitchFamily="34" charset="0"/>
              </a:rPr>
              <a:t>dans la langue soutenue</a:t>
            </a:r>
            <a:r>
              <a:rPr lang="fr-FR" dirty="0">
                <a:cs typeface="Arial" pitchFamily="34" charset="0"/>
              </a:rPr>
              <a:t>, ajouter, après le verbe (ou l’auxiliaire) un </a:t>
            </a:r>
            <a:r>
              <a:rPr lang="fr-FR" b="1" dirty="0">
                <a:cs typeface="Arial" pitchFamily="34" charset="0"/>
              </a:rPr>
              <a:t>pronom personnel</a:t>
            </a:r>
            <a:r>
              <a:rPr lang="fr-FR" dirty="0">
                <a:cs typeface="Arial" pitchFamily="34" charset="0"/>
              </a:rPr>
              <a:t> reprenant le sujet ou si le sujet est déjà un pronom </a:t>
            </a:r>
            <a:r>
              <a:rPr lang="fr-FR" dirty="0" smtClean="0">
                <a:cs typeface="Arial" pitchFamily="34" charset="0"/>
              </a:rPr>
              <a:t>personnel, </a:t>
            </a:r>
            <a:r>
              <a:rPr lang="fr-FR" dirty="0">
                <a:cs typeface="Arial" pitchFamily="34" charset="0"/>
              </a:rPr>
              <a:t>inverser le sujet et le verbe</a:t>
            </a: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xmlns="" id="{F9F60EC4-0CF1-4333-A279-4C0B8965AAAE}"/>
              </a:ext>
            </a:extLst>
          </p:cNvPr>
          <p:cNvSpPr/>
          <p:nvPr/>
        </p:nvSpPr>
        <p:spPr>
          <a:xfrm>
            <a:off x="6643702" y="214290"/>
            <a:ext cx="142876" cy="50006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7D79A2B-318E-43CC-BCF9-A2BF5989532C}"/>
              </a:ext>
            </a:extLst>
          </p:cNvPr>
          <p:cNvSpPr txBox="1"/>
          <p:nvPr/>
        </p:nvSpPr>
        <p:spPr>
          <a:xfrm>
            <a:off x="6215074" y="785794"/>
            <a:ext cx="128753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err="1" smtClean="0">
                <a:latin typeface="Arial" pitchFamily="34" charset="0"/>
                <a:cs typeface="Arial" pitchFamily="34" charset="0"/>
              </a:rPr>
              <a:t>B.Indirecte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AFE17A01-9B8E-489F-94DA-ED2C99EB3E1E}"/>
              </a:ext>
            </a:extLst>
          </p:cNvPr>
          <p:cNvSpPr txBox="1"/>
          <p:nvPr/>
        </p:nvSpPr>
        <p:spPr>
          <a:xfrm>
            <a:off x="4786314" y="1500174"/>
            <a:ext cx="4030517" cy="49859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cs typeface="Arial" pitchFamily="34" charset="0"/>
              </a:rPr>
              <a:t>L’ interlocuteur est absent.</a:t>
            </a:r>
          </a:p>
          <a:p>
            <a:pPr algn="just"/>
            <a:r>
              <a:rPr lang="fr-FR" dirty="0">
                <a:cs typeface="Arial" pitchFamily="34" charset="0"/>
              </a:rPr>
              <a:t>Formation de la phrase interrogative </a:t>
            </a:r>
            <a:r>
              <a:rPr lang="fr-FR" dirty="0" smtClean="0">
                <a:cs typeface="Arial" pitchFamily="34" charset="0"/>
              </a:rPr>
              <a:t>indirecte :</a:t>
            </a:r>
            <a:endParaRPr lang="fr-FR" dirty="0">
              <a:cs typeface="Arial" pitchFamily="34" charset="0"/>
            </a:endParaRPr>
          </a:p>
          <a:p>
            <a:pPr algn="just"/>
            <a:endParaRPr lang="fr-FR" sz="1000" dirty="0">
              <a:cs typeface="Arial" pitchFamily="34" charset="0"/>
            </a:endParaRPr>
          </a:p>
          <a:p>
            <a:pPr algn="just"/>
            <a:r>
              <a:rPr lang="fr-FR" dirty="0">
                <a:cs typeface="Arial" pitchFamily="34" charset="0"/>
              </a:rPr>
              <a:t>L’interrogation est une </a:t>
            </a:r>
            <a:r>
              <a:rPr lang="fr-FR" b="1" u="sng" dirty="0">
                <a:cs typeface="Arial" pitchFamily="34" charset="0"/>
              </a:rPr>
              <a:t>proposition </a:t>
            </a:r>
            <a:r>
              <a:rPr lang="fr-FR" b="1" u="sng" dirty="0" smtClean="0">
                <a:cs typeface="Arial" pitchFamily="34" charset="0"/>
              </a:rPr>
              <a:t>subordonnée complétive</a:t>
            </a:r>
            <a:r>
              <a:rPr lang="fr-FR" dirty="0" smtClean="0">
                <a:cs typeface="Arial" pitchFamily="34" charset="0"/>
              </a:rPr>
              <a:t>, </a:t>
            </a:r>
            <a:r>
              <a:rPr lang="fr-FR" dirty="0">
                <a:cs typeface="Arial" pitchFamily="34" charset="0"/>
              </a:rPr>
              <a:t>elle dépend d’une proposition principale dont le verbe indique que l’on pose une </a:t>
            </a:r>
            <a:r>
              <a:rPr lang="fr-FR" dirty="0" smtClean="0">
                <a:cs typeface="Arial" pitchFamily="34" charset="0"/>
              </a:rPr>
              <a:t>question ([se] demander, [s’]interroger…). </a:t>
            </a:r>
            <a:endParaRPr lang="fr-FR" dirty="0">
              <a:cs typeface="Arial" pitchFamily="34" charset="0"/>
            </a:endParaRPr>
          </a:p>
          <a:p>
            <a:pPr algn="just"/>
            <a:endParaRPr lang="fr-FR" sz="1000" dirty="0">
              <a:cs typeface="Arial" pitchFamily="34" charset="0"/>
            </a:endParaRPr>
          </a:p>
          <a:p>
            <a:pPr algn="just"/>
            <a:r>
              <a:rPr lang="fr-FR" dirty="0">
                <a:cs typeface="Arial" pitchFamily="34" charset="0"/>
              </a:rPr>
              <a:t>Elle est introduite par une conjonction de subordination : </a:t>
            </a:r>
            <a:r>
              <a:rPr lang="fr-FR" b="1" dirty="0">
                <a:cs typeface="Arial" pitchFamily="34" charset="0"/>
              </a:rPr>
              <a:t>« si » </a:t>
            </a:r>
            <a:r>
              <a:rPr lang="fr-FR" dirty="0">
                <a:cs typeface="Arial" pitchFamily="34" charset="0"/>
              </a:rPr>
              <a:t>lorsque l’interrogation est totale, </a:t>
            </a:r>
            <a:r>
              <a:rPr lang="fr-FR" dirty="0" smtClean="0">
                <a:cs typeface="Arial" pitchFamily="34" charset="0"/>
              </a:rPr>
              <a:t>un </a:t>
            </a:r>
            <a:r>
              <a:rPr lang="fr-FR" b="1" dirty="0" smtClean="0">
                <a:cs typeface="Arial" pitchFamily="34" charset="0"/>
              </a:rPr>
              <a:t>mot interrogatif </a:t>
            </a:r>
            <a:r>
              <a:rPr lang="fr-FR" dirty="0">
                <a:cs typeface="Arial" pitchFamily="34" charset="0"/>
              </a:rPr>
              <a:t>lorsque l’interrogation est partielle). </a:t>
            </a:r>
            <a:r>
              <a:rPr lang="fr-FR" b="1" dirty="0">
                <a:cs typeface="Arial" pitchFamily="34" charset="0"/>
              </a:rPr>
              <a:t>Elle se termine par un point.</a:t>
            </a:r>
          </a:p>
          <a:p>
            <a:pPr algn="just"/>
            <a:endParaRPr lang="fr-FR" sz="1000" dirty="0">
              <a:cs typeface="Arial" pitchFamily="34" charset="0"/>
            </a:endParaRPr>
          </a:p>
          <a:p>
            <a:pPr algn="just"/>
            <a:r>
              <a:rPr lang="fr-FR" dirty="0">
                <a:cs typeface="Arial" pitchFamily="34" charset="0"/>
              </a:rPr>
              <a:t>L’interrogation peut aussi être sous la forme d’un verbe à l’infinitif. </a:t>
            </a:r>
          </a:p>
        </p:txBody>
      </p:sp>
    </p:spTree>
    <p:extLst>
      <p:ext uri="{BB962C8B-B14F-4D97-AF65-F5344CB8AC3E}">
        <p14:creationId xmlns:p14="http://schemas.microsoft.com/office/powerpoint/2010/main" xmlns="" val="206571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b="1" dirty="0" smtClean="0"/>
              <a:t>II. Interrogation totale/partielle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L’interrogation totale </a:t>
            </a:r>
            <a:r>
              <a:rPr lang="fr-FR" dirty="0" smtClean="0"/>
              <a:t>porte sur la phrase entière : on peut y répondre par </a:t>
            </a:r>
            <a:r>
              <a:rPr lang="fr-FR" b="1" dirty="0" smtClean="0"/>
              <a:t>oui</a:t>
            </a:r>
            <a:r>
              <a:rPr lang="fr-FR" dirty="0" smtClean="0"/>
              <a:t> ou par </a:t>
            </a:r>
            <a:r>
              <a:rPr lang="fr-FR" b="1" dirty="0" smtClean="0"/>
              <a:t>non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/>
              <a:t>L’interrogation partielle </a:t>
            </a:r>
            <a:r>
              <a:rPr lang="fr-FR" dirty="0" smtClean="0"/>
              <a:t>ne porte que sur une partie de l’énoncé. Elle possède un </a:t>
            </a:r>
            <a:r>
              <a:rPr lang="fr-FR" b="1" dirty="0" smtClean="0"/>
              <a:t>mot interrogatif.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err="1" smtClean="0"/>
              <a:t>A.Interrogation</a:t>
            </a:r>
            <a:r>
              <a:rPr lang="fr-FR" dirty="0" smtClean="0"/>
              <a:t> totale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Plusieurs manières de la former :</a:t>
            </a:r>
            <a:br>
              <a:rPr lang="fr-FR" dirty="0" smtClean="0"/>
            </a:br>
            <a:r>
              <a:rPr lang="fr-FR" u="sng" dirty="0" smtClean="0"/>
              <a:t>1. par la formule « </a:t>
            </a:r>
            <a:r>
              <a:rPr lang="fr-FR" b="1" u="sng" dirty="0" smtClean="0"/>
              <a:t>est-ce que</a:t>
            </a:r>
            <a:r>
              <a:rPr lang="fr-FR" u="sng" dirty="0" smtClean="0"/>
              <a:t> » </a:t>
            </a:r>
            <a:r>
              <a:rPr lang="fr-FR" dirty="0" smtClean="0"/>
              <a:t>qui permet de construire une phrase interrogative sans inverser le sujet et le verbe. L’ordre de la phrase déclarative est conservé.</a:t>
            </a:r>
          </a:p>
          <a:p>
            <a:pPr>
              <a:buNone/>
            </a:pPr>
            <a:r>
              <a:rPr lang="fr-FR" sz="2400" i="1" dirty="0" smtClean="0"/>
              <a:t>Exemples</a:t>
            </a:r>
            <a:r>
              <a:rPr lang="fr-FR" sz="2400" dirty="0" smtClean="0"/>
              <a:t> </a:t>
            </a:r>
            <a:r>
              <a:rPr lang="fr-FR" dirty="0" smtClean="0"/>
              <a:t>:</a:t>
            </a:r>
            <a:endParaRPr lang="fr-FR" dirty="0"/>
          </a:p>
          <a:p>
            <a:r>
              <a:rPr lang="fr-FR" i="1" dirty="0" smtClean="0">
                <a:solidFill>
                  <a:srgbClr val="C00000"/>
                </a:solidFill>
              </a:rPr>
              <a:t>Est-ce que vous comprenez cette leçon ?</a:t>
            </a:r>
          </a:p>
          <a:p>
            <a:r>
              <a:rPr lang="fr-FR" i="1" dirty="0" smtClean="0">
                <a:solidFill>
                  <a:srgbClr val="C00000"/>
                </a:solidFill>
              </a:rPr>
              <a:t>Est-ce que le français sert à quelque chose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u="sng" dirty="0" smtClean="0"/>
              <a:t>2. par l’inversion sujet-verbe</a:t>
            </a:r>
            <a:r>
              <a:rPr lang="fr-FR" dirty="0" smtClean="0"/>
              <a:t>, grâce aux pronoms personnels sujets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i="1" u="sng" dirty="0" smtClean="0">
                <a:solidFill>
                  <a:srgbClr val="C00000"/>
                </a:solidFill>
              </a:rPr>
              <a:t>Aimes-tu</a:t>
            </a:r>
            <a:r>
              <a:rPr lang="fr-FR" i="1" dirty="0" smtClean="0">
                <a:solidFill>
                  <a:srgbClr val="C00000"/>
                </a:solidFill>
              </a:rPr>
              <a:t> lire des pièces de théâtre? 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	Lorsque le sujet n’est pas un pronom personnel, il faut en ajouter après le verbe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i="1" dirty="0" smtClean="0">
                <a:solidFill>
                  <a:srgbClr val="C00000"/>
                </a:solidFill>
              </a:rPr>
              <a:t>Marivaux </a:t>
            </a:r>
            <a:r>
              <a:rPr lang="fr-FR" i="1" u="sng" dirty="0" smtClean="0">
                <a:solidFill>
                  <a:srgbClr val="C00000"/>
                </a:solidFill>
              </a:rPr>
              <a:t>a-t-il</a:t>
            </a:r>
            <a:r>
              <a:rPr lang="fr-FR" i="1" dirty="0" smtClean="0">
                <a:solidFill>
                  <a:srgbClr val="C00000"/>
                </a:solidFill>
              </a:rPr>
              <a:t> joué  dans une de ses pièces ? </a:t>
            </a:r>
            <a:r>
              <a:rPr lang="fr-FR" sz="1800" i="1" dirty="0" smtClean="0"/>
              <a:t>(noter le t euphonique, servant à permettre l’inversion sujet-verbe).</a:t>
            </a:r>
            <a:endParaRPr lang="fr-F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	3. A l’oral, on peut former une interrogation </a:t>
            </a:r>
            <a:r>
              <a:rPr lang="fr-FR" u="sng" dirty="0" smtClean="0"/>
              <a:t>sur le même modèle qu’une phrase déclarative</a:t>
            </a:r>
            <a:r>
              <a:rPr lang="fr-FR" dirty="0" smtClean="0"/>
              <a:t>, en ajoutant un point d’interrogation, et en modifiant l’intonation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i="1" dirty="0" smtClean="0">
                <a:solidFill>
                  <a:srgbClr val="C00000"/>
                </a:solidFill>
              </a:rPr>
              <a:t>Tu aimes la grammaire ?</a:t>
            </a:r>
            <a:br>
              <a:rPr lang="fr-FR" i="1" dirty="0" smtClean="0">
                <a:solidFill>
                  <a:srgbClr val="C00000"/>
                </a:solidFill>
              </a:rPr>
            </a:br>
            <a:r>
              <a:rPr lang="fr-FR" i="1" dirty="0" smtClean="0">
                <a:solidFill>
                  <a:srgbClr val="C00000"/>
                </a:solidFill>
              </a:rPr>
              <a:t>Vous allez en cours ?</a:t>
            </a:r>
            <a:endParaRPr lang="fr-FR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err="1" smtClean="0"/>
              <a:t>B.Interrogation</a:t>
            </a:r>
            <a:r>
              <a:rPr lang="fr-FR" dirty="0" smtClean="0"/>
              <a:t> partielle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Elle possède un </a:t>
            </a:r>
            <a:r>
              <a:rPr lang="fr-FR" u="sng" dirty="0" smtClean="0"/>
              <a:t>mot interrogatif </a:t>
            </a:r>
            <a:r>
              <a:rPr lang="fr-FR" dirty="0" smtClean="0"/>
              <a:t>; on ne peut y répondre par « oui » ou par « non » car elle ne porte que sur une partie de l’énoncé.</a:t>
            </a:r>
          </a:p>
          <a:p>
            <a:r>
              <a:rPr lang="fr-FR" dirty="0" smtClean="0"/>
              <a:t>Les mots interrogatifs peuvent être :</a:t>
            </a:r>
          </a:p>
          <a:p>
            <a:pPr>
              <a:buNone/>
            </a:pPr>
            <a:r>
              <a:rPr lang="fr-FR" dirty="0" smtClean="0"/>
              <a:t>	- des </a:t>
            </a:r>
            <a:r>
              <a:rPr lang="fr-FR" b="1" dirty="0" smtClean="0"/>
              <a:t>adverbes</a:t>
            </a:r>
            <a:r>
              <a:rPr lang="fr-FR" dirty="0" smtClean="0"/>
              <a:t> : comment, pourquoi, où, quand, combien ;</a:t>
            </a:r>
            <a:br>
              <a:rPr lang="fr-FR" dirty="0" smtClean="0"/>
            </a:br>
            <a:r>
              <a:rPr lang="fr-FR" dirty="0" smtClean="0"/>
              <a:t>- des </a:t>
            </a:r>
            <a:r>
              <a:rPr lang="fr-FR" b="1" dirty="0" smtClean="0"/>
              <a:t>pronoms</a:t>
            </a:r>
            <a:r>
              <a:rPr lang="fr-FR" dirty="0" smtClean="0"/>
              <a:t> : qui, que, quoi, lequel…</a:t>
            </a:r>
            <a:br>
              <a:rPr lang="fr-FR" dirty="0" smtClean="0"/>
            </a:br>
            <a:r>
              <a:rPr lang="fr-FR" dirty="0" smtClean="0"/>
              <a:t>- des </a:t>
            </a:r>
            <a:r>
              <a:rPr lang="fr-FR" b="1" dirty="0" smtClean="0"/>
              <a:t>déterminants</a:t>
            </a:r>
            <a:r>
              <a:rPr lang="fr-FR" dirty="0" smtClean="0"/>
              <a:t> : quel, quels, quelles, quelles..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387</Words>
  <Application>Microsoft Office PowerPoint</Application>
  <PresentationFormat>Affichage à l'écran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L’interrogation</vt:lpstr>
      <vt:lpstr>Définition :</vt:lpstr>
      <vt:lpstr>I. Interrogation directe/indirecte</vt:lpstr>
      <vt:lpstr>Diapositive 4</vt:lpstr>
      <vt:lpstr>II. Interrogation totale/partielle</vt:lpstr>
      <vt:lpstr>A.Interrogation totale</vt:lpstr>
      <vt:lpstr>Diapositive 7</vt:lpstr>
      <vt:lpstr>Diapositive 8</vt:lpstr>
      <vt:lpstr>B.Interrogation partielle</vt:lpstr>
      <vt:lpstr>Plusieurs façons de formuler l’interrogation partielle :</vt:lpstr>
      <vt:lpstr>Pour résumer…</vt:lpstr>
      <vt:lpstr>Exercice auto-correctif correction page suivante</vt:lpstr>
      <vt:lpstr>Diapositive 13</vt:lpstr>
      <vt:lpstr>Diapositive 14</vt:lpstr>
      <vt:lpstr>Diapositive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L’interrogation</dc:title>
  <dc:creator>Marie Garcia</dc:creator>
  <cp:lastModifiedBy>GARCIA1</cp:lastModifiedBy>
  <cp:revision>64</cp:revision>
  <dcterms:created xsi:type="dcterms:W3CDTF">2020-04-25T14:20:20Z</dcterms:created>
  <dcterms:modified xsi:type="dcterms:W3CDTF">2020-11-04T10:16:47Z</dcterms:modified>
</cp:coreProperties>
</file>