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00015" y="790448"/>
            <a:ext cx="7315200" cy="3255264"/>
          </a:xfrm>
        </p:spPr>
        <p:txBody>
          <a:bodyPr>
            <a:normAutofit/>
          </a:bodyPr>
          <a:lstStyle/>
          <a:p>
            <a:r>
              <a:rPr lang="fr-FR" sz="7200" u="sng" dirty="0"/>
              <a:t>Un lai de Marie de France: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00015" y="4655732"/>
            <a:ext cx="7315200" cy="914400"/>
          </a:xfrm>
        </p:spPr>
        <p:txBody>
          <a:bodyPr>
            <a:normAutofit/>
          </a:bodyPr>
          <a:lstStyle/>
          <a:p>
            <a:r>
              <a:rPr lang="fr-FR" sz="6000" dirty="0">
                <a:solidFill>
                  <a:schemeClr val="bg1"/>
                </a:solidFill>
              </a:rPr>
              <a:t>« Milon »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274630" y="1219199"/>
            <a:ext cx="2917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1. Son bref résumé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2. Notre impression 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3. L'analyse de la construction du lai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4. L'analyse des personnages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5. Les thèmes essentiels </a:t>
            </a:r>
          </a:p>
        </p:txBody>
      </p:sp>
    </p:spTree>
    <p:extLst>
      <p:ext uri="{BB962C8B-B14F-4D97-AF65-F5344CB8AC3E}">
        <p14:creationId xmlns:p14="http://schemas.microsoft.com/office/powerpoint/2010/main" val="145865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23837"/>
            <a:ext cx="3497943" cy="4601183"/>
          </a:xfrm>
        </p:spPr>
        <p:txBody>
          <a:bodyPr>
            <a:normAutofit/>
          </a:bodyPr>
          <a:lstStyle/>
          <a:p>
            <a:r>
              <a:rPr lang="fr-FR" sz="4000" b="1" u="sng" dirty="0"/>
              <a:t>2. Notre impression sur le livre: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>
                <a:solidFill>
                  <a:schemeClr val="accent1">
                    <a:lumMod val="75000"/>
                  </a:schemeClr>
                </a:solidFill>
              </a:rPr>
              <a:t>Amour à distance; cygne voyageur</a:t>
            </a:r>
          </a:p>
          <a:p>
            <a:r>
              <a:rPr lang="fr-FR" sz="3600" dirty="0">
                <a:solidFill>
                  <a:schemeClr val="accent1">
                    <a:lumMod val="75000"/>
                  </a:schemeClr>
                </a:solidFill>
              </a:rPr>
              <a:t>Désir amoureux; amour clandestin</a:t>
            </a:r>
          </a:p>
          <a:p>
            <a:r>
              <a:rPr lang="fr-FR" sz="3600" dirty="0">
                <a:solidFill>
                  <a:schemeClr val="accent1">
                    <a:lumMod val="75000"/>
                  </a:schemeClr>
                </a:solidFill>
              </a:rPr>
              <a:t>Amour infini</a:t>
            </a:r>
          </a:p>
        </p:txBody>
      </p:sp>
    </p:spTree>
    <p:extLst>
      <p:ext uri="{BB962C8B-B14F-4D97-AF65-F5344CB8AC3E}">
        <p14:creationId xmlns:p14="http://schemas.microsoft.com/office/powerpoint/2010/main" val="43298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3. </a:t>
            </a:r>
            <a:r>
              <a:rPr lang="fr-FR" sz="4000" b="1" u="sng" dirty="0">
                <a:solidFill>
                  <a:schemeClr val="bg1"/>
                </a:solidFill>
              </a:rPr>
              <a:t>L'analyse de la construction du lai:</a:t>
            </a:r>
            <a:r>
              <a:rPr lang="fr-FR" sz="4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4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Lai narratif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Court 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Construction en octosyllabes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Rimes plates ou suivies (AABB)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Langage soutenu et recherché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Deux tonalités présentes:</a:t>
            </a:r>
          </a:p>
          <a:p>
            <a:pPr marL="0" indent="0">
              <a:buNone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Le lyrisme</a:t>
            </a:r>
          </a:p>
          <a:p>
            <a:pPr marL="0" indent="0">
              <a:buNone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Le pathétisme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Pas de fin tragique</a:t>
            </a:r>
          </a:p>
        </p:txBody>
      </p:sp>
    </p:spTree>
    <p:extLst>
      <p:ext uri="{BB962C8B-B14F-4D97-AF65-F5344CB8AC3E}">
        <p14:creationId xmlns:p14="http://schemas.microsoft.com/office/powerpoint/2010/main" val="29713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u="sng" dirty="0"/>
              <a:t>4. L’analyse des personnages: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u="sng" dirty="0">
                <a:solidFill>
                  <a:schemeClr val="accent1">
                    <a:lumMod val="75000"/>
                  </a:schemeClr>
                </a:solidFill>
              </a:rPr>
              <a:t>Personnages principaux:</a:t>
            </a:r>
          </a:p>
          <a:p>
            <a:pPr marL="0" indent="0">
              <a:buNone/>
            </a:pPr>
            <a:endParaRPr lang="fr-FR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3200" dirty="0">
                <a:solidFill>
                  <a:schemeClr val="accent1">
                    <a:lumMod val="75000"/>
                  </a:schemeClr>
                </a:solidFill>
              </a:rPr>
              <a:t>Milon</a:t>
            </a:r>
          </a:p>
          <a:p>
            <a:endParaRPr lang="fr-FR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3200" dirty="0">
                <a:solidFill>
                  <a:schemeClr val="accent1">
                    <a:lumMod val="75000"/>
                  </a:schemeClr>
                </a:solidFill>
              </a:rPr>
              <a:t>Sa dame</a:t>
            </a:r>
          </a:p>
          <a:p>
            <a:endParaRPr lang="fr-FR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3200" dirty="0">
                <a:solidFill>
                  <a:schemeClr val="accent1">
                    <a:lumMod val="75000"/>
                  </a:schemeClr>
                </a:solidFill>
              </a:rPr>
              <a:t>Leur fils</a:t>
            </a:r>
          </a:p>
        </p:txBody>
      </p:sp>
    </p:spTree>
    <p:extLst>
      <p:ext uri="{BB962C8B-B14F-4D97-AF65-F5344CB8AC3E}">
        <p14:creationId xmlns:p14="http://schemas.microsoft.com/office/powerpoint/2010/main" val="443431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347" y="1109323"/>
            <a:ext cx="3172452" cy="4601183"/>
          </a:xfrm>
        </p:spPr>
        <p:txBody>
          <a:bodyPr>
            <a:normAutofit/>
          </a:bodyPr>
          <a:lstStyle/>
          <a:p>
            <a:r>
              <a:rPr lang="fr-FR" sz="4400" b="1" dirty="0"/>
              <a:t>5.</a:t>
            </a:r>
            <a:r>
              <a:rPr lang="fr-FR" sz="4400" b="1" u="sng" dirty="0"/>
              <a:t>Les </a:t>
            </a:r>
            <a:r>
              <a:rPr lang="fr-FR" sz="4400" b="1" u="sng"/>
              <a:t>thèmes essentiels :</a:t>
            </a:r>
            <a:endParaRPr lang="fr-FR" sz="4400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69268" y="864108"/>
            <a:ext cx="3808789" cy="51206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endParaRPr lang="fr-F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L’anneau d’or: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Symbole d’amour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Rôle familial</a:t>
            </a:r>
          </a:p>
          <a:p>
            <a:pPr marL="457200" indent="-457200">
              <a:buAutoNum type="arabicParenR" startAt="2"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Le cygne: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La douceur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L’amour</a:t>
            </a: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La fidélité</a:t>
            </a:r>
          </a:p>
          <a:p>
            <a:pPr marL="457200" indent="-457200">
              <a:buFont typeface="+mj-lt"/>
              <a:buAutoNum type="arabicParenR"/>
            </a:pPr>
            <a:endParaRPr lang="fr-F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7852229" y="449943"/>
            <a:ext cx="0" cy="6037943"/>
          </a:xfrm>
          <a:prstGeom prst="line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730173" y="279333"/>
            <a:ext cx="4034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Les symboles cachés: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939316" y="279333"/>
            <a:ext cx="4252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u="sng" dirty="0">
                <a:solidFill>
                  <a:schemeClr val="accent1">
                    <a:lumMod val="75000"/>
                  </a:schemeClr>
                </a:solidFill>
              </a:rPr>
              <a:t>L’amour éternel et indestructible: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026402" y="1906233"/>
            <a:ext cx="33528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Le coup de foudre</a:t>
            </a:r>
          </a:p>
          <a:p>
            <a:pPr marL="342900" indent="-342900">
              <a:buAutoNum type="arabicParenR"/>
            </a:pPr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2)  Les obstacles dressés entre leur amour</a:t>
            </a:r>
          </a:p>
          <a:p>
            <a:pPr marL="342900" indent="-342900">
              <a:buAutoNum type="arabicParenR"/>
            </a:pPr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arenR"/>
            </a:pPr>
            <a:endParaRPr lang="fr-FR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800" dirty="0">
                <a:solidFill>
                  <a:schemeClr val="accent1">
                    <a:lumMod val="75000"/>
                  </a:schemeClr>
                </a:solidFill>
              </a:rPr>
              <a:t>3)  L’amour courtois</a:t>
            </a:r>
          </a:p>
          <a:p>
            <a:pPr marL="342900" indent="-342900">
              <a:buAutoNum type="arabicParenR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6617730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TM03457475[[fn=Cadre]]</Template>
  <TotalTime>55</TotalTime>
  <Words>152</Words>
  <Application>Microsoft Office PowerPoint</Application>
  <PresentationFormat>Grand écran</PresentationFormat>
  <Paragraphs>49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Corbel</vt:lpstr>
      <vt:lpstr>Wingdings 2</vt:lpstr>
      <vt:lpstr>Cadre</vt:lpstr>
      <vt:lpstr>Un lai de Marie de France:</vt:lpstr>
      <vt:lpstr>2. Notre impression sur le livre:</vt:lpstr>
      <vt:lpstr>3. L'analyse de la construction du lai: </vt:lpstr>
      <vt:lpstr>4. L’analyse des personnages:</vt:lpstr>
      <vt:lpstr>5.Les thèmes essentiels 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lai de Marie de France:</dc:title>
  <dc:creator>Charlotte et Camille CAPITAINE</dc:creator>
  <cp:lastModifiedBy>Charlotte et Camille CAPITAINE</cp:lastModifiedBy>
  <cp:revision>10</cp:revision>
  <dcterms:created xsi:type="dcterms:W3CDTF">2021-01-16T17:55:55Z</dcterms:created>
  <dcterms:modified xsi:type="dcterms:W3CDTF">2021-01-26T12:05:25Z</dcterms:modified>
</cp:coreProperties>
</file>