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2" r:id="rId9"/>
    <p:sldId id="261" r:id="rId10"/>
    <p:sldId id="267" r:id="rId11"/>
    <p:sldId id="268" r:id="rId12"/>
    <p:sldId id="269" r:id="rId13"/>
    <p:sldId id="265" r:id="rId14"/>
    <p:sldId id="266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EF01-3D5B-464C-B6A7-2A94221CCFEE}" type="datetimeFigureOut">
              <a:rPr lang="fr-FR" smtClean="0"/>
              <a:pPr/>
              <a:t>10/05/2020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750E1-5B07-4DFB-9463-636537ECD2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EF01-3D5B-464C-B6A7-2A94221CCFEE}" type="datetimeFigureOut">
              <a:rPr lang="fr-FR" smtClean="0"/>
              <a:pPr/>
              <a:t>10/05/2020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750E1-5B07-4DFB-9463-636537ECD2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EF01-3D5B-464C-B6A7-2A94221CCFEE}" type="datetimeFigureOut">
              <a:rPr lang="fr-FR" smtClean="0"/>
              <a:pPr/>
              <a:t>10/05/2020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750E1-5B07-4DFB-9463-636537ECD2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EF01-3D5B-464C-B6A7-2A94221CCFEE}" type="datetimeFigureOut">
              <a:rPr lang="fr-FR" smtClean="0"/>
              <a:pPr/>
              <a:t>10/05/2020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750E1-5B07-4DFB-9463-636537ECD2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EF01-3D5B-464C-B6A7-2A94221CCFEE}" type="datetimeFigureOut">
              <a:rPr lang="fr-FR" smtClean="0"/>
              <a:pPr/>
              <a:t>10/05/2020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750E1-5B07-4DFB-9463-636537ECD2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EF01-3D5B-464C-B6A7-2A94221CCFEE}" type="datetimeFigureOut">
              <a:rPr lang="fr-FR" smtClean="0"/>
              <a:pPr/>
              <a:t>10/05/2020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750E1-5B07-4DFB-9463-636537ECD2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EF01-3D5B-464C-B6A7-2A94221CCFEE}" type="datetimeFigureOut">
              <a:rPr lang="fr-FR" smtClean="0"/>
              <a:pPr/>
              <a:t>10/05/2020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750E1-5B07-4DFB-9463-636537ECD2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EF01-3D5B-464C-B6A7-2A94221CCFEE}" type="datetimeFigureOut">
              <a:rPr lang="fr-FR" smtClean="0"/>
              <a:pPr/>
              <a:t>10/05/2020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750E1-5B07-4DFB-9463-636537ECD2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EF01-3D5B-464C-B6A7-2A94221CCFEE}" type="datetimeFigureOut">
              <a:rPr lang="fr-FR" smtClean="0"/>
              <a:pPr/>
              <a:t>10/05/2020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750E1-5B07-4DFB-9463-636537ECD2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EF01-3D5B-464C-B6A7-2A94221CCFEE}" type="datetimeFigureOut">
              <a:rPr lang="fr-FR" smtClean="0"/>
              <a:pPr/>
              <a:t>10/05/2020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750E1-5B07-4DFB-9463-636537ECD2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EF01-3D5B-464C-B6A7-2A94221CCFEE}" type="datetimeFigureOut">
              <a:rPr lang="fr-FR" smtClean="0"/>
              <a:pPr/>
              <a:t>10/05/2020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750E1-5B07-4DFB-9463-636537ECD2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7EF01-3D5B-464C-B6A7-2A94221CCFEE}" type="datetimeFigureOut">
              <a:rPr lang="fr-FR" smtClean="0"/>
              <a:pPr/>
              <a:t>10/05/2020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750E1-5B07-4DFB-9463-636537ECD2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b="1" dirty="0" smtClean="0"/>
              <a:t>Phrase simple</a:t>
            </a:r>
            <a:br>
              <a:rPr lang="fr-FR" b="1" dirty="0" smtClean="0"/>
            </a:br>
            <a:r>
              <a:rPr lang="fr-FR" b="1" dirty="0" smtClean="0"/>
              <a:t>Phrase complexe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Analyse de la structure de la phrase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sz="4000" dirty="0" smtClean="0"/>
              <a:t>2. Par coordination 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864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dirty="0" smtClean="0"/>
              <a:t>Les propositions sont reliées par :</a:t>
            </a:r>
          </a:p>
          <a:p>
            <a:pPr>
              <a:buNone/>
            </a:pPr>
            <a:r>
              <a:rPr lang="fr-FR" sz="2400" dirty="0" smtClean="0"/>
              <a:t>	</a:t>
            </a:r>
            <a:r>
              <a:rPr lang="fr-FR" sz="2400" b="1" u="sng" dirty="0" smtClean="0"/>
              <a:t>- une </a:t>
            </a:r>
            <a:r>
              <a:rPr lang="fr-FR" sz="2400" b="1" i="1" u="sng" dirty="0" smtClean="0"/>
              <a:t>conjonction de coordination :</a:t>
            </a:r>
            <a:endParaRPr lang="fr-FR" sz="2400" b="1" u="sng" dirty="0" smtClean="0"/>
          </a:p>
          <a:p>
            <a:pPr>
              <a:buNone/>
            </a:pPr>
            <a:r>
              <a:rPr lang="fr-FR" sz="2400" dirty="0" smtClean="0"/>
              <a:t>		</a:t>
            </a:r>
            <a:r>
              <a:rPr lang="fr-FR" sz="2400" b="1" dirty="0" smtClean="0">
                <a:solidFill>
                  <a:srgbClr val="C00000"/>
                </a:solidFill>
              </a:rPr>
              <a:t>mais, ou, et, donc, or, ni, car.</a:t>
            </a:r>
          </a:p>
          <a:p>
            <a:pPr lvl="1">
              <a:buNone/>
            </a:pPr>
            <a:r>
              <a:rPr lang="fr-FR" sz="2000" i="1" dirty="0" smtClean="0"/>
              <a:t>Ex : </a:t>
            </a:r>
          </a:p>
          <a:p>
            <a:pPr lvl="1">
              <a:buNone/>
            </a:pPr>
            <a:r>
              <a:rPr lang="fr-FR" sz="2000" i="1" dirty="0" smtClean="0"/>
              <a:t>Je pense donc je suis.</a:t>
            </a:r>
          </a:p>
          <a:p>
            <a:pPr lvl="1">
              <a:buNone/>
            </a:pPr>
            <a:r>
              <a:rPr lang="fr-FR" sz="2000" i="1" dirty="0" smtClean="0"/>
              <a:t>Mes amis du lycée me manquent mais les profs ne me manquent pas du tout </a:t>
            </a:r>
            <a:r>
              <a:rPr lang="fr-FR" sz="1600" i="1" dirty="0" smtClean="0"/>
              <a:t>!</a:t>
            </a:r>
          </a:p>
          <a:p>
            <a:pPr>
              <a:buNone/>
            </a:pPr>
            <a:r>
              <a:rPr lang="fr-FR" sz="2400" dirty="0" smtClean="0"/>
              <a:t>	</a:t>
            </a:r>
            <a:r>
              <a:rPr lang="fr-FR" sz="2400" b="1" u="sng" dirty="0" smtClean="0"/>
              <a:t>- ou un </a:t>
            </a:r>
            <a:r>
              <a:rPr lang="fr-FR" sz="2400" b="1" i="1" u="sng" dirty="0" smtClean="0"/>
              <a:t>adverbe de liaison </a:t>
            </a:r>
            <a:r>
              <a:rPr lang="fr-FR" sz="2400" dirty="0" smtClean="0"/>
              <a:t>:</a:t>
            </a:r>
          </a:p>
          <a:p>
            <a:pPr>
              <a:buNone/>
            </a:pPr>
            <a:r>
              <a:rPr lang="fr-FR" sz="2400" dirty="0" smtClean="0"/>
              <a:t>		</a:t>
            </a:r>
            <a:r>
              <a:rPr lang="fr-FR" sz="2400" b="1" dirty="0" smtClean="0">
                <a:solidFill>
                  <a:srgbClr val="C00000"/>
                </a:solidFill>
              </a:rPr>
              <a:t>alors, puis, ensuite, enfin, en effet, ainsi, aussi, par conséquent, cependant, pourtant, de plus, d’abord.</a:t>
            </a:r>
          </a:p>
          <a:p>
            <a:pPr lvl="1">
              <a:buNone/>
            </a:pPr>
            <a:r>
              <a:rPr lang="fr-FR" sz="2000" i="1" dirty="0" smtClean="0"/>
              <a:t>Ex : </a:t>
            </a:r>
          </a:p>
          <a:p>
            <a:pPr lvl="1">
              <a:buNone/>
            </a:pPr>
            <a:r>
              <a:rPr lang="fr-FR" sz="2000" i="1" dirty="0" smtClean="0"/>
              <a:t>J’adore la grammaire, pourtant je n’y comprends rien. </a:t>
            </a:r>
          </a:p>
          <a:p>
            <a:pPr>
              <a:buNone/>
            </a:pPr>
            <a:endParaRPr lang="fr-FR" sz="2400" b="1" dirty="0" smtClean="0"/>
          </a:p>
          <a:p>
            <a:pPr>
              <a:buNone/>
            </a:pPr>
            <a:endParaRPr lang="fr-FR" sz="2400" b="1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fr-FR" dirty="0" smtClean="0"/>
              <a:t>3. Par subordination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42928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sz="2800" dirty="0" smtClean="0"/>
              <a:t>Les propositions sont reliées par :</a:t>
            </a:r>
          </a:p>
          <a:p>
            <a:pPr lvl="0">
              <a:buFontTx/>
              <a:buChar char="-"/>
            </a:pPr>
            <a:r>
              <a:rPr lang="fr-FR" sz="2400" b="1" u="sng" dirty="0" smtClean="0">
                <a:solidFill>
                  <a:prstClr val="black"/>
                </a:solidFill>
              </a:rPr>
              <a:t>un pronom relatif </a:t>
            </a:r>
            <a:r>
              <a:rPr lang="fr-FR" sz="2400" dirty="0" smtClean="0">
                <a:solidFill>
                  <a:prstClr val="black"/>
                </a:solidFill>
              </a:rPr>
              <a:t>: </a:t>
            </a:r>
            <a:r>
              <a:rPr lang="fr-FR" sz="2400" b="1" dirty="0" smtClean="0">
                <a:solidFill>
                  <a:srgbClr val="C00000"/>
                </a:solidFill>
              </a:rPr>
              <a:t>qui, que, quoi, dont, où, lequel, laquelle</a:t>
            </a:r>
            <a:r>
              <a:rPr lang="fr-FR" sz="2400" dirty="0" smtClean="0">
                <a:solidFill>
                  <a:prstClr val="black"/>
                </a:solidFill>
              </a:rPr>
              <a:t> </a:t>
            </a:r>
          </a:p>
          <a:p>
            <a:pPr lvl="0">
              <a:buFont typeface="Wingdings"/>
              <a:buChar char="à"/>
            </a:pPr>
            <a:r>
              <a:rPr lang="fr-FR" sz="2400" b="1" dirty="0" smtClean="0">
                <a:solidFill>
                  <a:prstClr val="black"/>
                </a:solidFill>
                <a:sym typeface="Wingdings" pitchFamily="2" charset="2"/>
              </a:rPr>
              <a:t>introduit une </a:t>
            </a:r>
            <a:r>
              <a:rPr lang="fr-FR" sz="2400" b="1" dirty="0" smtClean="0">
                <a:solidFill>
                  <a:prstClr val="black"/>
                </a:solidFill>
              </a:rPr>
              <a:t>proposition subordonnée relative, complétant un nom.</a:t>
            </a:r>
          </a:p>
          <a:p>
            <a:pPr lvl="0">
              <a:buFont typeface="Wingdings"/>
              <a:buChar char="à"/>
            </a:pPr>
            <a:endParaRPr lang="fr-FR" sz="2800" dirty="0" smtClean="0"/>
          </a:p>
          <a:p>
            <a:pPr>
              <a:buFontTx/>
              <a:buChar char="-"/>
            </a:pPr>
            <a:r>
              <a:rPr lang="fr-FR" sz="2400" b="1" u="sng" dirty="0" smtClean="0"/>
              <a:t>une conjonction de subordination </a:t>
            </a:r>
            <a:r>
              <a:rPr lang="fr-FR" sz="2400" dirty="0" smtClean="0"/>
              <a:t>: </a:t>
            </a:r>
            <a:r>
              <a:rPr lang="fr-FR" sz="2400" b="1" dirty="0" smtClean="0">
                <a:solidFill>
                  <a:srgbClr val="C00000"/>
                </a:solidFill>
              </a:rPr>
              <a:t>que, lorsque, puisque, quoique, comme, si, quand, parce </a:t>
            </a:r>
            <a:r>
              <a:rPr lang="fr-FR" sz="2400" b="1" dirty="0" smtClean="0">
                <a:solidFill>
                  <a:srgbClr val="C00000"/>
                </a:solidFill>
              </a:rPr>
              <a:t>que, </a:t>
            </a:r>
            <a:r>
              <a:rPr lang="fr-FR" sz="2400" b="1" dirty="0" smtClean="0">
                <a:solidFill>
                  <a:srgbClr val="C00000"/>
                </a:solidFill>
              </a:rPr>
              <a:t>bien que, … </a:t>
            </a:r>
          </a:p>
          <a:p>
            <a:pPr>
              <a:buFont typeface="Wingdings"/>
              <a:buChar char="à"/>
            </a:pPr>
            <a:r>
              <a:rPr lang="fr-FR" sz="2400" b="1" dirty="0" smtClean="0">
                <a:sym typeface="Wingdings" pitchFamily="2" charset="2"/>
              </a:rPr>
              <a:t>introduit une </a:t>
            </a:r>
            <a:r>
              <a:rPr lang="fr-FR" sz="2400" b="1" dirty="0" smtClean="0"/>
              <a:t>proposition subordonnée conjonctive, complétant un verbe.</a:t>
            </a:r>
          </a:p>
          <a:p>
            <a:pPr>
              <a:buFont typeface="Wingdings"/>
              <a:buChar char="à"/>
            </a:pPr>
            <a:endParaRPr lang="fr-FR" sz="2400" b="1" dirty="0" smtClean="0"/>
          </a:p>
          <a:p>
            <a:pPr>
              <a:buFontTx/>
              <a:buChar char="-"/>
            </a:pPr>
            <a:r>
              <a:rPr lang="fr-FR" sz="2400" b="1" u="sng" dirty="0" smtClean="0"/>
              <a:t>un mot interrogatif </a:t>
            </a:r>
            <a:r>
              <a:rPr lang="fr-FR" sz="2400" dirty="0" smtClean="0"/>
              <a:t>: </a:t>
            </a:r>
            <a:r>
              <a:rPr lang="fr-FR" sz="2400" b="1" dirty="0" smtClean="0">
                <a:solidFill>
                  <a:srgbClr val="C00000"/>
                </a:solidFill>
              </a:rPr>
              <a:t>qui, que, quoi, lequel, quand, comment, combien, où… </a:t>
            </a:r>
          </a:p>
          <a:p>
            <a:pPr>
              <a:buNone/>
            </a:pPr>
            <a:r>
              <a:rPr lang="fr-FR" sz="2400" b="1" dirty="0" smtClean="0">
                <a:sym typeface="Wingdings" pitchFamily="2" charset="2"/>
              </a:rPr>
              <a:t> introduit une </a:t>
            </a:r>
            <a:r>
              <a:rPr lang="fr-FR" sz="2400" b="1" dirty="0" smtClean="0"/>
              <a:t>proposition subordonnée interrogative indirecte, complétant un verbe.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Macintosh HD:Users:adele:Downloads:76190045_1185923004935965_5220412497793646592_o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214414" y="0"/>
            <a:ext cx="6715172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fr-FR" sz="3600" dirty="0" smtClean="0"/>
              <a:t>Exercice </a:t>
            </a:r>
            <a:br>
              <a:rPr lang="fr-FR" sz="3600" dirty="0" smtClean="0"/>
            </a:br>
            <a:r>
              <a:rPr lang="fr-FR" sz="2400" i="1" dirty="0" smtClean="0"/>
              <a:t>Correction page suivante</a:t>
            </a:r>
            <a:endParaRPr lang="fr-FR" sz="3600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sz="2400" i="1" dirty="0" smtClean="0"/>
              <a:t>Dites si les propositions sont juxtaposées, coordonnées ou </a:t>
            </a:r>
          </a:p>
          <a:p>
            <a:pPr>
              <a:buNone/>
            </a:pPr>
            <a:r>
              <a:rPr lang="fr-FR" sz="2400" i="1" dirty="0" smtClean="0"/>
              <a:t>subordonnées dans les phrases complexes suivantes :</a:t>
            </a:r>
          </a:p>
          <a:p>
            <a:pPr>
              <a:buNone/>
            </a:pPr>
            <a:r>
              <a:rPr lang="fr-FR" sz="2400" dirty="0" smtClean="0"/>
              <a:t>1. Les comédiens sont heureux, la pièce est un succès.</a:t>
            </a:r>
          </a:p>
          <a:p>
            <a:pPr>
              <a:buNone/>
            </a:pPr>
            <a:r>
              <a:rPr lang="fr-FR" sz="2400" dirty="0" smtClean="0"/>
              <a:t>2. Les comédiens qui connaissent du succès avec leur pièce sont heureux.</a:t>
            </a:r>
          </a:p>
          <a:p>
            <a:pPr>
              <a:buNone/>
            </a:pPr>
            <a:r>
              <a:rPr lang="fr-FR" sz="2400" dirty="0" smtClean="0"/>
              <a:t>3. Les comédiens sont heureux car la pièce est un succès.</a:t>
            </a:r>
          </a:p>
          <a:p>
            <a:pPr>
              <a:buNone/>
            </a:pPr>
            <a:r>
              <a:rPr lang="fr-FR" sz="2400" dirty="0" smtClean="0"/>
              <a:t>4. Une pièce de théâtre est divisée en actes qui sont eux-mêmes divisés en scènes.</a:t>
            </a:r>
          </a:p>
          <a:p>
            <a:pPr>
              <a:buNone/>
            </a:pPr>
            <a:r>
              <a:rPr lang="fr-FR" sz="2400" dirty="0" smtClean="0"/>
              <a:t>5. On change de scène quand un personnage entre ou quand un personnage sort.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fr-FR" sz="2400" dirty="0" smtClean="0"/>
              <a:t>Les comédiens sont heureux</a:t>
            </a:r>
            <a:r>
              <a:rPr lang="fr-FR" sz="2400" b="1" dirty="0" smtClean="0">
                <a:solidFill>
                  <a:schemeClr val="accent2"/>
                </a:solidFill>
              </a:rPr>
              <a:t>, </a:t>
            </a:r>
            <a:r>
              <a:rPr lang="fr-FR" sz="2400" dirty="0" smtClean="0"/>
              <a:t>la pièce est un succès.</a:t>
            </a:r>
          </a:p>
          <a:p>
            <a:pPr marL="457200" indent="-457200">
              <a:buNone/>
            </a:pPr>
            <a:r>
              <a:rPr lang="fr-FR" sz="2400" b="1" i="1" dirty="0" smtClean="0">
                <a:solidFill>
                  <a:srgbClr val="00B050"/>
                </a:solidFill>
              </a:rPr>
              <a:t>2 propositions  indépendantes juxtaposées</a:t>
            </a:r>
          </a:p>
          <a:p>
            <a:pPr>
              <a:buNone/>
            </a:pPr>
            <a:r>
              <a:rPr lang="fr-FR" sz="2400" dirty="0" smtClean="0"/>
              <a:t>2. Les comédiens </a:t>
            </a:r>
            <a:r>
              <a:rPr lang="fr-FR" sz="2400" u="sng" dirty="0" smtClean="0">
                <a:solidFill>
                  <a:srgbClr val="00B050"/>
                </a:solidFill>
              </a:rPr>
              <a:t>qui connaissent du succès avec leur pièce </a:t>
            </a:r>
            <a:r>
              <a:rPr lang="fr-FR" sz="2400" dirty="0" smtClean="0"/>
              <a:t>sont heureux.</a:t>
            </a:r>
          </a:p>
          <a:p>
            <a:pPr>
              <a:buNone/>
            </a:pPr>
            <a:r>
              <a:rPr lang="fr-FR" sz="2400" b="1" i="1" dirty="0" smtClean="0">
                <a:solidFill>
                  <a:srgbClr val="00B050"/>
                </a:solidFill>
              </a:rPr>
              <a:t>1 proposition principale, 1 subordonnée relative</a:t>
            </a:r>
          </a:p>
          <a:p>
            <a:pPr>
              <a:buNone/>
            </a:pPr>
            <a:r>
              <a:rPr lang="fr-FR" sz="2400" dirty="0" smtClean="0"/>
              <a:t>3. Les comédiens sont heureux </a:t>
            </a:r>
            <a:r>
              <a:rPr lang="fr-FR" sz="2400" b="1" dirty="0" smtClean="0">
                <a:solidFill>
                  <a:schemeClr val="accent2"/>
                </a:solidFill>
              </a:rPr>
              <a:t>car</a:t>
            </a:r>
            <a:r>
              <a:rPr lang="fr-FR" sz="2400" dirty="0" smtClean="0"/>
              <a:t> la pièce est un succès.</a:t>
            </a:r>
          </a:p>
          <a:p>
            <a:pPr>
              <a:buNone/>
            </a:pPr>
            <a:r>
              <a:rPr lang="fr-FR" sz="2400" b="1" i="1" dirty="0" smtClean="0">
                <a:solidFill>
                  <a:srgbClr val="00B050"/>
                </a:solidFill>
              </a:rPr>
              <a:t>2 propositions coordonnées par la conjonction « car »</a:t>
            </a:r>
          </a:p>
          <a:p>
            <a:pPr>
              <a:buNone/>
            </a:pPr>
            <a:r>
              <a:rPr lang="fr-FR" sz="2400" dirty="0" smtClean="0"/>
              <a:t>4. Une pièce de théâtre est divisée en actes </a:t>
            </a:r>
            <a:r>
              <a:rPr lang="fr-FR" sz="2400" u="sng" dirty="0" smtClean="0"/>
              <a:t>qui sont eux-mêmes divisés en scènes.</a:t>
            </a:r>
          </a:p>
          <a:p>
            <a:pPr>
              <a:buNone/>
            </a:pPr>
            <a:r>
              <a:rPr lang="fr-FR" sz="2400" b="1" i="1" dirty="0" smtClean="0">
                <a:solidFill>
                  <a:srgbClr val="00B050"/>
                </a:solidFill>
              </a:rPr>
              <a:t>1 proposition principale, 1 proposition  subordonnée relative</a:t>
            </a:r>
          </a:p>
          <a:p>
            <a:pPr>
              <a:buNone/>
            </a:pPr>
            <a:r>
              <a:rPr lang="fr-FR" sz="2400" dirty="0" smtClean="0"/>
              <a:t>5. On change de scène </a:t>
            </a:r>
            <a:r>
              <a:rPr lang="fr-FR" sz="2400" u="sng" dirty="0" smtClean="0"/>
              <a:t>quand un personnage entre </a:t>
            </a:r>
            <a:r>
              <a:rPr lang="fr-FR" sz="2400" dirty="0" smtClean="0"/>
              <a:t>ou </a:t>
            </a:r>
            <a:r>
              <a:rPr lang="fr-FR" sz="2400" u="sng" dirty="0" smtClean="0"/>
              <a:t>quand un personnage sort.</a:t>
            </a:r>
          </a:p>
          <a:p>
            <a:pPr>
              <a:buNone/>
            </a:pPr>
            <a:r>
              <a:rPr lang="fr-FR" sz="2400" b="1" i="1" dirty="0" smtClean="0">
                <a:solidFill>
                  <a:srgbClr val="00B050"/>
                </a:solidFill>
              </a:rPr>
              <a:t>1 proposition principale</a:t>
            </a:r>
            <a:r>
              <a:rPr lang="fr-FR" sz="2400" b="1" i="1" smtClean="0">
                <a:solidFill>
                  <a:srgbClr val="00B050"/>
                </a:solidFill>
              </a:rPr>
              <a:t>, 2 propositions  subordonnées conjonctives</a:t>
            </a:r>
            <a:endParaRPr lang="fr-FR" sz="2400" u="sng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b="1" dirty="0" smtClean="0"/>
              <a:t>I. Les phrases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Une phrase commence par une majuscule et se termine par un point.</a:t>
            </a:r>
          </a:p>
          <a:p>
            <a:pPr>
              <a:buNone/>
            </a:pPr>
            <a:r>
              <a:rPr lang="fr-FR" dirty="0" smtClean="0"/>
              <a:t>Il existe plusieurs types de phrases :</a:t>
            </a:r>
          </a:p>
          <a:p>
            <a:pPr>
              <a:buFontTx/>
              <a:buChar char="-"/>
            </a:pPr>
            <a:r>
              <a:rPr lang="fr-FR" dirty="0" smtClean="0"/>
              <a:t>La phrase non verbale ;</a:t>
            </a:r>
          </a:p>
          <a:p>
            <a:pPr>
              <a:buFontTx/>
              <a:buChar char="-"/>
            </a:pPr>
            <a:r>
              <a:rPr lang="fr-FR" dirty="0" smtClean="0"/>
              <a:t>La phrase verbale simple ;</a:t>
            </a:r>
          </a:p>
          <a:p>
            <a:pPr>
              <a:buFontTx/>
              <a:buChar char="-"/>
            </a:pPr>
            <a:r>
              <a:rPr lang="fr-FR" dirty="0" smtClean="0"/>
              <a:t>La phrase verbale complexe.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dirty="0" smtClean="0"/>
              <a:t>1. La phrase non verbale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Elle ne contient pas de verbe conjugué :</a:t>
            </a:r>
          </a:p>
          <a:p>
            <a:pPr>
              <a:buNone/>
            </a:pPr>
            <a:r>
              <a:rPr lang="fr-FR" dirty="0" smtClean="0"/>
              <a:t>Vivement la rentrée !</a:t>
            </a:r>
          </a:p>
          <a:p>
            <a:pPr>
              <a:buNone/>
            </a:pPr>
            <a:r>
              <a:rPr lang="fr-FR" dirty="0" smtClean="0"/>
              <a:t>A table !</a:t>
            </a:r>
          </a:p>
          <a:p>
            <a:pPr>
              <a:buNone/>
            </a:pPr>
            <a:r>
              <a:rPr lang="fr-FR" dirty="0" smtClean="0"/>
              <a:t>Bas les masques !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dirty="0" smtClean="0"/>
              <a:t>2. La phrase verbale simple 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Elle contient </a:t>
            </a:r>
            <a:r>
              <a:rPr lang="fr-FR" u="sng" dirty="0" smtClean="0"/>
              <a:t>une seule proposition</a:t>
            </a:r>
            <a:r>
              <a:rPr lang="fr-FR" dirty="0" smtClean="0"/>
              <a:t>, c’est-à-dire </a:t>
            </a:r>
            <a:r>
              <a:rPr lang="fr-FR" u="sng" dirty="0" smtClean="0"/>
              <a:t>un seul verbe conjugué</a:t>
            </a:r>
            <a:r>
              <a:rPr lang="fr-FR" dirty="0" smtClean="0"/>
              <a:t>. </a:t>
            </a:r>
          </a:p>
          <a:p>
            <a:endParaRPr lang="fr-FR" dirty="0"/>
          </a:p>
          <a:p>
            <a:pPr>
              <a:buNone/>
            </a:pPr>
            <a:r>
              <a:rPr lang="fr-FR" dirty="0" smtClean="0"/>
              <a:t>Exemple : </a:t>
            </a:r>
          </a:p>
          <a:p>
            <a:pPr>
              <a:buNone/>
            </a:pPr>
            <a:r>
              <a:rPr lang="fr-FR" dirty="0" smtClean="0"/>
              <a:t>La classe </a:t>
            </a:r>
            <a:r>
              <a:rPr lang="fr-FR" u="sng" dirty="0" smtClean="0"/>
              <a:t>attend</a:t>
            </a:r>
            <a:r>
              <a:rPr lang="fr-FR" dirty="0" smtClean="0"/>
              <a:t> impatiemment l’heure du repas.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dirty="0" smtClean="0"/>
              <a:t>3. La phrase verbale complexe 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Elle contient au moins </a:t>
            </a:r>
            <a:r>
              <a:rPr lang="fr-FR" b="1" dirty="0" smtClean="0"/>
              <a:t>2 propositions</a:t>
            </a:r>
            <a:r>
              <a:rPr lang="fr-FR" dirty="0" smtClean="0"/>
              <a:t>, c’est-à-dire au moins </a:t>
            </a:r>
            <a:r>
              <a:rPr lang="fr-FR" b="1" dirty="0" smtClean="0"/>
              <a:t>2 verbes conjugués</a:t>
            </a:r>
            <a:r>
              <a:rPr lang="fr-FR" dirty="0" smtClean="0"/>
              <a:t>. 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Dans une phrase, il y a autant de propositions qu’il y a de verbes conjugués.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fr-FR" sz="3200" dirty="0" smtClean="0"/>
              <a:t>Exercice autocorrectif </a:t>
            </a:r>
            <a:br>
              <a:rPr lang="fr-FR" sz="3200" dirty="0" smtClean="0"/>
            </a:br>
            <a:r>
              <a:rPr lang="fr-FR" sz="2200" i="1" dirty="0" smtClean="0"/>
              <a:t>(correction page suivante)</a:t>
            </a:r>
            <a:endParaRPr lang="fr-FR" sz="3200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fr-FR" sz="2400" i="1" dirty="0" smtClean="0"/>
              <a:t>1.Repérez les verbes conjugués et séparez les différentes </a:t>
            </a:r>
          </a:p>
          <a:p>
            <a:pPr>
              <a:buNone/>
            </a:pPr>
            <a:r>
              <a:rPr lang="fr-FR" sz="2400" i="1" dirty="0" smtClean="0"/>
              <a:t>propositions.</a:t>
            </a:r>
          </a:p>
          <a:p>
            <a:pPr>
              <a:buNone/>
            </a:pPr>
            <a:r>
              <a:rPr lang="fr-FR" sz="2400" i="1" dirty="0" smtClean="0"/>
              <a:t>2.Quelles phrases ne sont pas des phrases complexes ?</a:t>
            </a:r>
          </a:p>
          <a:p>
            <a:pPr>
              <a:buNone/>
            </a:pPr>
            <a:endParaRPr lang="fr-FR" sz="2400" i="1" dirty="0" smtClean="0"/>
          </a:p>
          <a:p>
            <a:pPr>
              <a:buNone/>
            </a:pPr>
            <a:r>
              <a:rPr lang="fr-FR" sz="2400" i="1" dirty="0" smtClean="0"/>
              <a:t>Les Fâcheux </a:t>
            </a:r>
            <a:r>
              <a:rPr lang="fr-FR" sz="2400" dirty="0" smtClean="0"/>
              <a:t>est une comédie-ballet commandée par Louis XIV à </a:t>
            </a:r>
          </a:p>
          <a:p>
            <a:pPr>
              <a:buNone/>
            </a:pPr>
            <a:r>
              <a:rPr lang="fr-FR" sz="2400" dirty="0" smtClean="0"/>
              <a:t>Molière et à Lully, qui  composèrent, l’un le texte, l’autre la </a:t>
            </a:r>
          </a:p>
          <a:p>
            <a:pPr>
              <a:buNone/>
            </a:pPr>
            <a:r>
              <a:rPr lang="fr-FR" sz="2400" dirty="0" smtClean="0"/>
              <a:t>musique.  Le roi fut ravi et commanda d’autres comédies-ballets </a:t>
            </a:r>
          </a:p>
          <a:p>
            <a:pPr>
              <a:buNone/>
            </a:pPr>
            <a:r>
              <a:rPr lang="fr-FR" sz="2400" dirty="0" smtClean="0"/>
              <a:t>pour divertir la cour et consacrer son prestige. La plus célèbre </a:t>
            </a:r>
          </a:p>
          <a:p>
            <a:pPr>
              <a:buNone/>
            </a:pPr>
            <a:r>
              <a:rPr lang="fr-FR" sz="2400" dirty="0" smtClean="0"/>
              <a:t>d’entre elle est certainement </a:t>
            </a:r>
            <a:r>
              <a:rPr lang="fr-FR" sz="2400" i="1" dirty="0" smtClean="0"/>
              <a:t>Le Bourgeois gentilhomme</a:t>
            </a:r>
            <a:r>
              <a:rPr lang="fr-FR" sz="2400" dirty="0" smtClean="0"/>
              <a:t>. Le roi </a:t>
            </a:r>
          </a:p>
          <a:p>
            <a:pPr>
              <a:buNone/>
            </a:pPr>
            <a:r>
              <a:rPr lang="fr-FR" sz="2400" dirty="0" smtClean="0"/>
              <a:t>passionné de danse participait lui-même à ces spectacles de </a:t>
            </a:r>
          </a:p>
          <a:p>
            <a:pPr>
              <a:buNone/>
            </a:pPr>
            <a:r>
              <a:rPr lang="fr-FR" sz="2400" dirty="0" smtClean="0"/>
              <a:t>cour.</a:t>
            </a:r>
            <a:endParaRPr lang="fr-FR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  <a:solidFill>
            <a:schemeClr val="bg1"/>
          </a:solidFill>
        </p:spPr>
        <p:txBody>
          <a:bodyPr>
            <a:normAutofit/>
          </a:bodyPr>
          <a:lstStyle/>
          <a:p>
            <a:pPr lvl="0">
              <a:buNone/>
            </a:pPr>
            <a:r>
              <a:rPr lang="fr-FR" sz="2400" b="1" i="1" u="sng" dirty="0" smtClean="0">
                <a:solidFill>
                  <a:srgbClr val="FF0000"/>
                </a:solidFill>
              </a:rPr>
              <a:t>1. Verbes conjugués </a:t>
            </a:r>
            <a:r>
              <a:rPr lang="fr-FR" sz="2400" b="1" i="1" dirty="0" smtClean="0">
                <a:solidFill>
                  <a:prstClr val="black"/>
                </a:solidFill>
              </a:rPr>
              <a:t>en rouge ; propositions séparées par </a:t>
            </a:r>
            <a:r>
              <a:rPr lang="fr-FR" sz="2400" b="1" i="1" dirty="0" smtClean="0">
                <a:solidFill>
                  <a:srgbClr val="00B050"/>
                </a:solidFill>
              </a:rPr>
              <a:t>/ :</a:t>
            </a:r>
          </a:p>
          <a:p>
            <a:pPr lvl="0">
              <a:buNone/>
            </a:pPr>
            <a:endParaRPr lang="fr-FR" sz="2400" b="1" i="1" dirty="0" smtClean="0">
              <a:solidFill>
                <a:srgbClr val="00B050"/>
              </a:solidFill>
            </a:endParaRPr>
          </a:p>
          <a:p>
            <a:pPr lvl="0">
              <a:buNone/>
            </a:pPr>
            <a:r>
              <a:rPr lang="fr-FR" sz="2400" i="1" dirty="0" smtClean="0">
                <a:solidFill>
                  <a:prstClr val="black"/>
                </a:solidFill>
              </a:rPr>
              <a:t>Les Fâcheux </a:t>
            </a:r>
            <a:r>
              <a:rPr lang="fr-FR" sz="2400" b="1" u="sng" dirty="0" smtClean="0">
                <a:solidFill>
                  <a:srgbClr val="FF0000"/>
                </a:solidFill>
              </a:rPr>
              <a:t>est</a:t>
            </a:r>
            <a:r>
              <a:rPr lang="fr-FR" sz="2400" dirty="0" smtClean="0">
                <a:solidFill>
                  <a:prstClr val="black"/>
                </a:solidFill>
              </a:rPr>
              <a:t> une comédie-ballet commandée par Louis XIV à </a:t>
            </a:r>
          </a:p>
          <a:p>
            <a:pPr lvl="0">
              <a:buNone/>
            </a:pPr>
            <a:r>
              <a:rPr lang="fr-FR" sz="2400" dirty="0" smtClean="0">
                <a:solidFill>
                  <a:prstClr val="black"/>
                </a:solidFill>
              </a:rPr>
              <a:t>Molière et à Lully, </a:t>
            </a:r>
            <a:r>
              <a:rPr lang="fr-FR" sz="2400" b="1" dirty="0" smtClean="0">
                <a:solidFill>
                  <a:srgbClr val="00B050"/>
                </a:solidFill>
              </a:rPr>
              <a:t>/</a:t>
            </a:r>
            <a:r>
              <a:rPr lang="fr-FR" sz="2400" dirty="0" smtClean="0">
                <a:solidFill>
                  <a:prstClr val="black"/>
                </a:solidFill>
              </a:rPr>
              <a:t> qui  </a:t>
            </a:r>
            <a:r>
              <a:rPr lang="fr-FR" sz="2400" b="1" u="sng" dirty="0" smtClean="0">
                <a:solidFill>
                  <a:srgbClr val="FF0000"/>
                </a:solidFill>
              </a:rPr>
              <a:t>composèrent</a:t>
            </a:r>
            <a:r>
              <a:rPr lang="fr-FR" sz="2400" dirty="0" smtClean="0">
                <a:solidFill>
                  <a:prstClr val="black"/>
                </a:solidFill>
              </a:rPr>
              <a:t>, l’un le texte, l’autre la </a:t>
            </a:r>
          </a:p>
          <a:p>
            <a:pPr lvl="0">
              <a:buNone/>
            </a:pPr>
            <a:r>
              <a:rPr lang="fr-FR" sz="2400" dirty="0" smtClean="0">
                <a:solidFill>
                  <a:prstClr val="black"/>
                </a:solidFill>
              </a:rPr>
              <a:t>musique.  </a:t>
            </a:r>
          </a:p>
          <a:p>
            <a:pPr lvl="0">
              <a:buNone/>
            </a:pPr>
            <a:r>
              <a:rPr lang="fr-FR" sz="2400" dirty="0" smtClean="0">
                <a:solidFill>
                  <a:prstClr val="black"/>
                </a:solidFill>
              </a:rPr>
              <a:t>Le roi </a:t>
            </a:r>
            <a:r>
              <a:rPr lang="fr-FR" sz="2400" b="1" u="sng" dirty="0" smtClean="0">
                <a:solidFill>
                  <a:srgbClr val="FF0000"/>
                </a:solidFill>
              </a:rPr>
              <a:t>fut</a:t>
            </a:r>
            <a:r>
              <a:rPr lang="fr-FR" sz="2400" dirty="0" smtClean="0">
                <a:solidFill>
                  <a:prstClr val="black"/>
                </a:solidFill>
              </a:rPr>
              <a:t> ravi </a:t>
            </a:r>
            <a:r>
              <a:rPr lang="fr-FR" sz="2400" b="1" dirty="0" smtClean="0">
                <a:solidFill>
                  <a:srgbClr val="00B050"/>
                </a:solidFill>
              </a:rPr>
              <a:t>/</a:t>
            </a:r>
            <a:r>
              <a:rPr lang="fr-FR" sz="2400" dirty="0" smtClean="0">
                <a:solidFill>
                  <a:prstClr val="black"/>
                </a:solidFill>
              </a:rPr>
              <a:t> et </a:t>
            </a:r>
            <a:r>
              <a:rPr lang="fr-FR" sz="2400" b="1" u="sng" dirty="0" smtClean="0">
                <a:solidFill>
                  <a:srgbClr val="FF0000"/>
                </a:solidFill>
              </a:rPr>
              <a:t>commanda</a:t>
            </a:r>
            <a:r>
              <a:rPr lang="fr-FR" sz="2400" dirty="0" smtClean="0">
                <a:solidFill>
                  <a:prstClr val="black"/>
                </a:solidFill>
              </a:rPr>
              <a:t> d’autres comédies-</a:t>
            </a:r>
          </a:p>
          <a:p>
            <a:pPr lvl="0">
              <a:buNone/>
            </a:pPr>
            <a:r>
              <a:rPr lang="fr-FR" sz="2400" dirty="0" smtClean="0">
                <a:solidFill>
                  <a:prstClr val="black"/>
                </a:solidFill>
              </a:rPr>
              <a:t>ballets pour divertir la cour et consacrer son prestige. </a:t>
            </a:r>
          </a:p>
          <a:p>
            <a:pPr lvl="0">
              <a:buNone/>
            </a:pPr>
            <a:r>
              <a:rPr lang="fr-FR" sz="2400" dirty="0" smtClean="0">
                <a:solidFill>
                  <a:prstClr val="black"/>
                </a:solidFill>
              </a:rPr>
              <a:t>La plus célèbre d’entre elle </a:t>
            </a:r>
            <a:r>
              <a:rPr lang="fr-FR" sz="2400" b="1" u="sng" dirty="0" smtClean="0">
                <a:solidFill>
                  <a:srgbClr val="FF0000"/>
                </a:solidFill>
              </a:rPr>
              <a:t>est</a:t>
            </a:r>
            <a:r>
              <a:rPr lang="fr-FR" sz="2400" dirty="0" smtClean="0">
                <a:solidFill>
                  <a:prstClr val="black"/>
                </a:solidFill>
              </a:rPr>
              <a:t> certainement </a:t>
            </a:r>
            <a:r>
              <a:rPr lang="fr-FR" sz="2400" i="1" dirty="0" smtClean="0">
                <a:solidFill>
                  <a:prstClr val="black"/>
                </a:solidFill>
              </a:rPr>
              <a:t>Le Bourgeois </a:t>
            </a:r>
          </a:p>
          <a:p>
            <a:pPr lvl="0">
              <a:buNone/>
            </a:pPr>
            <a:r>
              <a:rPr lang="fr-FR" sz="2400" i="1" dirty="0" smtClean="0">
                <a:solidFill>
                  <a:prstClr val="black"/>
                </a:solidFill>
              </a:rPr>
              <a:t>gentilhomme</a:t>
            </a:r>
            <a:r>
              <a:rPr lang="fr-FR" sz="2400" dirty="0" smtClean="0">
                <a:solidFill>
                  <a:prstClr val="black"/>
                </a:solidFill>
              </a:rPr>
              <a:t>. </a:t>
            </a:r>
          </a:p>
          <a:p>
            <a:pPr lvl="0">
              <a:buNone/>
            </a:pPr>
            <a:r>
              <a:rPr lang="fr-FR" sz="2400" dirty="0" smtClean="0">
                <a:solidFill>
                  <a:prstClr val="black"/>
                </a:solidFill>
              </a:rPr>
              <a:t>Le roi passionné de danse </a:t>
            </a:r>
            <a:r>
              <a:rPr lang="fr-FR" sz="2400" b="1" u="sng" dirty="0" smtClean="0">
                <a:solidFill>
                  <a:srgbClr val="FF0000"/>
                </a:solidFill>
              </a:rPr>
              <a:t>participait</a:t>
            </a:r>
            <a:r>
              <a:rPr lang="fr-FR" sz="2400" dirty="0" smtClean="0">
                <a:solidFill>
                  <a:prstClr val="black"/>
                </a:solidFill>
              </a:rPr>
              <a:t> lui-même à ces spectacles </a:t>
            </a:r>
          </a:p>
          <a:p>
            <a:pPr lvl="0">
              <a:buNone/>
            </a:pPr>
            <a:r>
              <a:rPr lang="fr-FR" sz="2400" dirty="0" smtClean="0">
                <a:solidFill>
                  <a:prstClr val="black"/>
                </a:solidFill>
              </a:rPr>
              <a:t>de cour.</a:t>
            </a:r>
          </a:p>
          <a:p>
            <a:pPr lvl="0">
              <a:buNone/>
            </a:pPr>
            <a:endParaRPr lang="fr-FR" sz="2400" dirty="0" smtClean="0">
              <a:solidFill>
                <a:prstClr val="black"/>
              </a:solidFill>
            </a:endParaRPr>
          </a:p>
          <a:p>
            <a:pPr lvl="0">
              <a:buNone/>
            </a:pPr>
            <a:r>
              <a:rPr lang="fr-FR" sz="2400" b="1" i="1" dirty="0" smtClean="0">
                <a:solidFill>
                  <a:prstClr val="black"/>
                </a:solidFill>
              </a:rPr>
              <a:t>2. Les 2 dernières phrases sont des phrases simples.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fr-FR" b="1" dirty="0" smtClean="0"/>
              <a:t>II. Structure des phrases complexes :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dirty="0" smtClean="0"/>
              <a:t>Les propositions peuvent être reliées entre elles de 3 manières : </a:t>
            </a:r>
          </a:p>
          <a:p>
            <a:endParaRPr lang="fr-FR" dirty="0" smtClean="0"/>
          </a:p>
          <a:p>
            <a:endParaRPr lang="fr-FR" dirty="0" smtClean="0"/>
          </a:p>
          <a:p>
            <a:pPr>
              <a:buNone/>
            </a:pPr>
            <a:endParaRPr lang="fr-FR" dirty="0" smtClean="0"/>
          </a:p>
        </p:txBody>
      </p:sp>
      <p:cxnSp>
        <p:nvCxnSpPr>
          <p:cNvPr id="5" name="Connecteur droit avec flèche 4"/>
          <p:cNvCxnSpPr/>
          <p:nvPr/>
        </p:nvCxnSpPr>
        <p:spPr>
          <a:xfrm rot="10800000" flipV="1">
            <a:off x="1714480" y="2857496"/>
            <a:ext cx="2143140" cy="13573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5357818" y="2857496"/>
            <a:ext cx="2000264" cy="1285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rot="16200000" flipH="1">
            <a:off x="3929058" y="3500438"/>
            <a:ext cx="1357322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/>
          <p:cNvSpPr/>
          <p:nvPr/>
        </p:nvSpPr>
        <p:spPr>
          <a:xfrm>
            <a:off x="571472" y="4357694"/>
            <a:ext cx="2214578" cy="85725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par juxtaposition</a:t>
            </a:r>
            <a:endParaRPr lang="fr-FR" b="1" dirty="0"/>
          </a:p>
        </p:txBody>
      </p:sp>
      <p:sp>
        <p:nvSpPr>
          <p:cNvPr id="13" name="Ellipse 12"/>
          <p:cNvSpPr/>
          <p:nvPr/>
        </p:nvSpPr>
        <p:spPr>
          <a:xfrm>
            <a:off x="3500430" y="4286256"/>
            <a:ext cx="2214578" cy="85725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par coordination</a:t>
            </a:r>
            <a:endParaRPr lang="fr-FR" b="1" dirty="0"/>
          </a:p>
        </p:txBody>
      </p:sp>
      <p:sp>
        <p:nvSpPr>
          <p:cNvPr id="14" name="Ellipse 13"/>
          <p:cNvSpPr/>
          <p:nvPr/>
        </p:nvSpPr>
        <p:spPr>
          <a:xfrm>
            <a:off x="6429388" y="4286256"/>
            <a:ext cx="2214578" cy="85725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par subordination</a:t>
            </a:r>
            <a:endParaRPr lang="fr-FR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dirty="0" smtClean="0"/>
              <a:t>1. Par juxtaposition 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propositions sont séparées par un signe de ponctuation faible </a:t>
            </a:r>
            <a:r>
              <a:rPr lang="fr-FR" dirty="0" smtClean="0">
                <a:sym typeface="Wingdings" pitchFamily="2" charset="2"/>
              </a:rPr>
              <a:t>  </a:t>
            </a:r>
            <a:r>
              <a:rPr lang="fr-FR" b="1" dirty="0" smtClean="0"/>
              <a:t>:  ,  ; </a:t>
            </a:r>
          </a:p>
          <a:p>
            <a:r>
              <a:rPr lang="fr-FR" dirty="0" smtClean="0"/>
              <a:t>Exemples : </a:t>
            </a:r>
          </a:p>
          <a:p>
            <a:pPr>
              <a:buNone/>
            </a:pPr>
            <a:r>
              <a:rPr lang="fr-FR" dirty="0" smtClean="0"/>
              <a:t>La sonnerie retentit : les élèves hurlent de joie.</a:t>
            </a:r>
          </a:p>
          <a:p>
            <a:pPr>
              <a:buNone/>
            </a:pPr>
            <a:r>
              <a:rPr lang="fr-FR" dirty="0" smtClean="0"/>
              <a:t>Le professeur tombe, les élèves hurlent de rire.</a:t>
            </a:r>
          </a:p>
          <a:p>
            <a:pPr>
              <a:buNone/>
            </a:pPr>
            <a:endParaRPr lang="fr-FR" i="1" dirty="0" smtClean="0">
              <a:latin typeface="AR DELANEY" pitchFamily="2" charset="0"/>
            </a:endParaRPr>
          </a:p>
          <a:p>
            <a:pPr>
              <a:buNone/>
            </a:pPr>
            <a:r>
              <a:rPr lang="fr-FR" sz="2400" i="1" dirty="0" smtClean="0">
                <a:latin typeface="Alor" pitchFamily="2" charset="0"/>
              </a:rPr>
              <a:t>à vous : </a:t>
            </a:r>
          </a:p>
          <a:p>
            <a:pPr>
              <a:buNone/>
            </a:pPr>
            <a:endParaRPr lang="fr-FR" sz="2800" dirty="0"/>
          </a:p>
        </p:txBody>
      </p:sp>
      <p:sp>
        <p:nvSpPr>
          <p:cNvPr id="4" name="Rectangle 3"/>
          <p:cNvSpPr/>
          <p:nvPr/>
        </p:nvSpPr>
        <p:spPr>
          <a:xfrm>
            <a:off x="2071670" y="4929198"/>
            <a:ext cx="6715172" cy="50006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650</Words>
  <Application>Microsoft Office PowerPoint</Application>
  <PresentationFormat>Affichage à l'écran (4:3)</PresentationFormat>
  <Paragraphs>99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Thème Office</vt:lpstr>
      <vt:lpstr>Phrase simple Phrase complexe</vt:lpstr>
      <vt:lpstr>I. Les phrases</vt:lpstr>
      <vt:lpstr>1. La phrase non verbale</vt:lpstr>
      <vt:lpstr>2. La phrase verbale simple :</vt:lpstr>
      <vt:lpstr>3. La phrase verbale complexe :</vt:lpstr>
      <vt:lpstr>Exercice autocorrectif  (correction page suivante)</vt:lpstr>
      <vt:lpstr>Diapositive 7</vt:lpstr>
      <vt:lpstr>II. Structure des phrases complexes :</vt:lpstr>
      <vt:lpstr>1. Par juxtaposition :</vt:lpstr>
      <vt:lpstr>2. Par coordination </vt:lpstr>
      <vt:lpstr>3. Par subordination </vt:lpstr>
      <vt:lpstr>Diapositive 12</vt:lpstr>
      <vt:lpstr>Exercice  Correction page suivante</vt:lpstr>
      <vt:lpstr>Diapositive 14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Phrase simple Phrase complexe</dc:title>
  <dc:creator>Marie Garcia</dc:creator>
  <cp:lastModifiedBy>Marie Garcia</cp:lastModifiedBy>
  <cp:revision>35</cp:revision>
  <dcterms:created xsi:type="dcterms:W3CDTF">2020-05-02T17:48:29Z</dcterms:created>
  <dcterms:modified xsi:type="dcterms:W3CDTF">2020-05-10T13:46:30Z</dcterms:modified>
</cp:coreProperties>
</file>