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9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039986-CBD1-4E67-8ECA-4F62E6519317}" type="datetimeFigureOut">
              <a:rPr lang="en-GB" smtClean="0"/>
              <a:t>16/03/2021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1E004-E504-4ED7-8FBA-E56752E04A9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985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1E004-E504-4ED7-8FBA-E56752E04A9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959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8FA-61BF-4688-896F-717F0B9B58A7}" type="datetimeFigureOut">
              <a:rPr lang="en-GB" smtClean="0"/>
              <a:t>16/03/2021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7602F-89B8-4660-9330-E2B6488D98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760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8FA-61BF-4688-896F-717F0B9B58A7}" type="datetimeFigureOut">
              <a:rPr lang="en-GB" smtClean="0"/>
              <a:t>16/03/2021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7602F-89B8-4660-9330-E2B6488D98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806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8FA-61BF-4688-896F-717F0B9B58A7}" type="datetimeFigureOut">
              <a:rPr lang="en-GB" smtClean="0"/>
              <a:t>16/03/2021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7602F-89B8-4660-9330-E2B6488D98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783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8FA-61BF-4688-896F-717F0B9B58A7}" type="datetimeFigureOut">
              <a:rPr lang="en-GB" smtClean="0"/>
              <a:t>16/03/2021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7602F-89B8-4660-9330-E2B6488D98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329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8FA-61BF-4688-896F-717F0B9B58A7}" type="datetimeFigureOut">
              <a:rPr lang="en-GB" smtClean="0"/>
              <a:t>16/03/2021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7602F-89B8-4660-9330-E2B6488D98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462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8FA-61BF-4688-896F-717F0B9B58A7}" type="datetimeFigureOut">
              <a:rPr lang="en-GB" smtClean="0"/>
              <a:t>16/03/2021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7602F-89B8-4660-9330-E2B6488D98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743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8FA-61BF-4688-896F-717F0B9B58A7}" type="datetimeFigureOut">
              <a:rPr lang="en-GB" smtClean="0"/>
              <a:t>16/03/2021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7602F-89B8-4660-9330-E2B6488D98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635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8FA-61BF-4688-896F-717F0B9B58A7}" type="datetimeFigureOut">
              <a:rPr lang="en-GB" smtClean="0"/>
              <a:t>16/03/2021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7602F-89B8-4660-9330-E2B6488D98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792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8FA-61BF-4688-896F-717F0B9B58A7}" type="datetimeFigureOut">
              <a:rPr lang="en-GB" smtClean="0"/>
              <a:t>16/03/2021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7602F-89B8-4660-9330-E2B6488D98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966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8FA-61BF-4688-896F-717F0B9B58A7}" type="datetimeFigureOut">
              <a:rPr lang="en-GB" smtClean="0"/>
              <a:t>16/03/2021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7602F-89B8-4660-9330-E2B6488D98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018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8FA-61BF-4688-896F-717F0B9B58A7}" type="datetimeFigureOut">
              <a:rPr lang="en-GB" smtClean="0"/>
              <a:t>16/03/2021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7602F-89B8-4660-9330-E2B6488D98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41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B58FA-61BF-4688-896F-717F0B9B58A7}" type="datetimeFigureOut">
              <a:rPr lang="en-GB" smtClean="0"/>
              <a:t>16/03/2021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7602F-89B8-4660-9330-E2B6488D98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07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971600" y="476672"/>
            <a:ext cx="7200800" cy="1368152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 France en 1830: Histoire et Littérature</a:t>
            </a:r>
            <a:endParaRPr lang="en-GB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2591780" y="6165304"/>
            <a:ext cx="4104456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400" dirty="0" smtClean="0">
                <a:latin typeface="Times New Roman" pitchFamily="18" charset="0"/>
                <a:ea typeface="+mj-ea"/>
                <a:cs typeface="Times New Roman" pitchFamily="18" charset="0"/>
              </a:rPr>
              <a:t>Emna Ben Khalifa, Philomène Delpech  </a:t>
            </a:r>
            <a:r>
              <a:rPr lang="fr-FR" sz="1400" dirty="0" smtClean="0">
                <a:latin typeface="Times New Roman" pitchFamily="18" charset="0"/>
                <a:cs typeface="Times New Roman" pitchFamily="18" charset="0"/>
              </a:rPr>
              <a:t>1ère G4</a:t>
            </a:r>
            <a:r>
              <a:rPr lang="fr-FR" sz="1400" dirty="0" smtClean="0">
                <a:latin typeface="Times New Roman" pitchFamily="18" charset="0"/>
                <a:ea typeface="+mj-ea"/>
                <a:cs typeface="Times New Roman" pitchFamily="18" charset="0"/>
              </a:rPr>
              <a:t>					</a:t>
            </a:r>
            <a:endParaRPr lang="en-GB" sz="14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168902" y="5373216"/>
            <a:ext cx="1728192" cy="43088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 smtClean="0">
                <a:latin typeface="Times New Roman" pitchFamily="18" charset="0"/>
                <a:cs typeface="Times New Roman" pitchFamily="18" charset="0"/>
              </a:rPr>
              <a:t>Portrait de Stendhal </a:t>
            </a:r>
            <a:r>
              <a:rPr lang="fr-FR" sz="1100" b="1" dirty="0">
                <a:latin typeface="Times New Roman" pitchFamily="18" charset="0"/>
                <a:cs typeface="Times New Roman" pitchFamily="18" charset="0"/>
              </a:rPr>
              <a:t>(Henri Beyle</a:t>
            </a:r>
            <a:r>
              <a:rPr lang="fr-FR" sz="11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11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144941"/>
            <a:ext cx="2394604" cy="3097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26449"/>
            <a:ext cx="2016224" cy="3097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4824028" y="5373215"/>
            <a:ext cx="2088232" cy="43088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latin typeface="Times New Roman" pitchFamily="18" charset="0"/>
                <a:cs typeface="Times New Roman" pitchFamily="18" charset="0"/>
              </a:rPr>
              <a:t>Première page de 1831 du livre II de </a:t>
            </a:r>
            <a:r>
              <a:rPr lang="fr-FR" sz="1100" b="1" i="1" dirty="0">
                <a:latin typeface="Times New Roman" pitchFamily="18" charset="0"/>
                <a:cs typeface="Times New Roman" pitchFamily="18" charset="0"/>
              </a:rPr>
              <a:t>Le Rouge et Le Noir</a:t>
            </a:r>
            <a:endParaRPr lang="en-GB" sz="11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130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fr-FR" sz="27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III) Un </a:t>
            </a:r>
            <a:r>
              <a:rPr lang="fr-FR" sz="27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roman dans les courants littéraires de l’époque</a:t>
            </a:r>
            <a:r>
              <a:rPr lang="en-GB" dirty="0"/>
              <a:t/>
            </a:r>
            <a:br>
              <a:rPr lang="en-GB" dirty="0"/>
            </a:br>
            <a:r>
              <a:rPr lang="fr-FR" sz="24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A) Le Romantisme</a:t>
            </a:r>
            <a:endParaRPr lang="en-GB" sz="2700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915816" y="1844824"/>
            <a:ext cx="3672408" cy="30469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Roman qui s’apparente au romantisme: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12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 vocation du romantisme français = raconter l’histoire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de la nation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description de Verrières </a:t>
            </a:r>
            <a:br>
              <a:rPr lang="fr-FR" sz="1200" dirty="0">
                <a:latin typeface="Times New Roman" pitchFamily="18" charset="0"/>
                <a:cs typeface="Times New Roman" pitchFamily="18" charset="0"/>
              </a:rPr>
            </a:b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  chap.1 à 3</a:t>
            </a:r>
          </a:p>
          <a:p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 Julien Sorel = personnage romantique: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personnage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sensible qui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exprime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ses sentiments 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- passe souvent d’états de bonheur extrême à un malheur profond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 vu comme un personnage très sensible par Stendhal </a:t>
            </a:r>
            <a:br>
              <a:rPr lang="fr-FR" sz="1200" dirty="0">
                <a:latin typeface="Times New Roman" pitchFamily="18" charset="0"/>
                <a:cs typeface="Times New Roman" pitchFamily="18" charset="0"/>
              </a:rPr>
            </a:br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fr-FR" sz="1200" i="1" dirty="0">
                <a:latin typeface="Times New Roman" pitchFamily="18" charset="0"/>
                <a:cs typeface="Times New Roman" pitchFamily="18" charset="0"/>
              </a:rPr>
              <a:t>Jamais il ne fera un bon prêtre, ni un grand administrateur. Les âmes qui s’émeuvent ainsi sont bonnes tout au plus à produire un artiste.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»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732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>
            <a:normAutofit/>
          </a:bodyPr>
          <a:lstStyle/>
          <a:p>
            <a:r>
              <a:rPr lang="fr-FR" sz="2400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B) Le </a:t>
            </a:r>
            <a:r>
              <a:rPr lang="fr-FR" sz="24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Réalisme</a:t>
            </a:r>
            <a:r>
              <a:rPr lang="en-GB" sz="2400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400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en-GB" sz="2400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95536" y="1196752"/>
            <a:ext cx="2448272" cy="440120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lvl="0" indent="-342900" algn="ctr">
              <a:buAutoNum type="arabicParenR"/>
            </a:pPr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roman 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réaliste</a:t>
            </a:r>
          </a:p>
          <a:p>
            <a:pPr lvl="0" algn="ctr"/>
            <a:endParaRPr lang="en-GB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Ce roman reflète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la réalité → épigraphe (I, XIII) « </a:t>
            </a:r>
            <a:r>
              <a:rPr lang="fr-FR" sz="1200" i="1" dirty="0">
                <a:latin typeface="Times New Roman" pitchFamily="18" charset="0"/>
                <a:cs typeface="Times New Roman" pitchFamily="18" charset="0"/>
              </a:rPr>
              <a:t>Un roman, c’est un miroir qu’on promène le long d’un chemin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171450" indent="-1714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Roman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= un miroir qui reflète la diversité du monde en la traversant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Multiples allusions à l’actualité aux enjeux politiques et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culturels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ersonnages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commentent les évènements mais roi et ministres jamais nommés (censure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71450" indent="-1714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Mentions de certains comme inspecteur des prisons, M. Appert (I, II)</a:t>
            </a:r>
          </a:p>
          <a:p>
            <a:pPr marL="171450" indent="-171450">
              <a:buFont typeface="Arial" pitchFamily="34" charset="0"/>
              <a:buChar char="•"/>
            </a:pPr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GB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131840" y="1216024"/>
            <a:ext cx="5688632" cy="116955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 </a:t>
            </a:r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roman inspiré de 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deux </a:t>
            </a:r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faits 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divers</a:t>
            </a:r>
          </a:p>
          <a:p>
            <a:pPr algn="ctr"/>
            <a:endParaRPr lang="en-GB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SzPct val="70000"/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Antoine Berthet (ancien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séminariste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de Grenoble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85750" indent="-285750">
              <a:buSzPct val="70000"/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Lafargue (ébéniste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371" t="4097" r="11922" b="2699"/>
          <a:stretch/>
        </p:blipFill>
        <p:spPr bwMode="auto">
          <a:xfrm>
            <a:off x="3693618" y="2636912"/>
            <a:ext cx="4104456" cy="2493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4757970" y="5440775"/>
            <a:ext cx="1979712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Extrait </a:t>
            </a:r>
            <a:r>
              <a:rPr lang="fr-FR" sz="1200" i="1" dirty="0">
                <a:latin typeface="Times New Roman" pitchFamily="18" charset="0"/>
                <a:cs typeface="Times New Roman" pitchFamily="18" charset="0"/>
              </a:rPr>
              <a:t>de la Gazette des tribunaux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 du 28 Décembre 1827 sur l’affaire Berthet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824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sz="2700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C) Mathilde, un personnage romanesque</a:t>
            </a:r>
            <a:r>
              <a:rPr lang="fr-FR" dirty="0"/>
              <a:t> 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9632" y="1124744"/>
            <a:ext cx="3024336" cy="4565104"/>
          </a:xfrm>
          <a:ln w="19050"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fr-FR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500" dirty="0">
                <a:latin typeface="Times New Roman" pitchFamily="18" charset="0"/>
                <a:cs typeface="Times New Roman" pitchFamily="18" charset="0"/>
              </a:rPr>
              <a:t>Aime lire des romans </a:t>
            </a:r>
            <a:endParaRPr lang="fr-FR" sz="1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1500" dirty="0">
                <a:latin typeface="Times New Roman" pitchFamily="18" charset="0"/>
                <a:cs typeface="Times New Roman" pitchFamily="18" charset="0"/>
              </a:rPr>
              <a:t> Quand comprend qu’elle est amoureuse de Julien </a:t>
            </a:r>
            <a:r>
              <a:rPr lang="fr-FR" sz="15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fr-FR" sz="1500" dirty="0">
                <a:latin typeface="Times New Roman" pitchFamily="18" charset="0"/>
                <a:cs typeface="Times New Roman" pitchFamily="18" charset="0"/>
              </a:rPr>
              <a:t> se remémore grandes histoires d’amour qu’elle a lu : « elle repassa dans sa tête toutes les description de passion qu’elle avait lues dans Manon </a:t>
            </a:r>
            <a:r>
              <a:rPr lang="fr-FR" sz="1500" dirty="0" err="1">
                <a:latin typeface="Times New Roman" pitchFamily="18" charset="0"/>
                <a:cs typeface="Times New Roman" pitchFamily="18" charset="0"/>
              </a:rPr>
              <a:t>Lescaut</a:t>
            </a:r>
            <a:r>
              <a:rPr lang="fr-FR" sz="1500" dirty="0">
                <a:latin typeface="Times New Roman" pitchFamily="18" charset="0"/>
                <a:cs typeface="Times New Roman" pitchFamily="18" charset="0"/>
              </a:rPr>
              <a:t>, La Nouvelle Héloïse, Les lettres d’une religieuse portugaise… »</a:t>
            </a:r>
          </a:p>
          <a:p>
            <a:endParaRPr lang="en-GB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1500" dirty="0">
                <a:latin typeface="Times New Roman" pitchFamily="18" charset="0"/>
                <a:cs typeface="Times New Roman" pitchFamily="18" charset="0"/>
              </a:rPr>
              <a:t>Invente des romans, projette la fiction romanesque sur la «réalité»</a:t>
            </a:r>
          </a:p>
          <a:p>
            <a:endParaRPr lang="en-GB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1500" dirty="0">
                <a:latin typeface="Times New Roman" pitchFamily="18" charset="0"/>
                <a:cs typeface="Times New Roman" pitchFamily="18" charset="0"/>
              </a:rPr>
              <a:t>Se plaît à vivre comme une héroïne de roman : a des accessoires romanesques</a:t>
            </a:r>
          </a:p>
          <a:p>
            <a:endParaRPr lang="en-GB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1500" dirty="0">
                <a:latin typeface="Times New Roman" pitchFamily="18" charset="0"/>
                <a:cs typeface="Times New Roman" pitchFamily="18" charset="0"/>
              </a:rPr>
              <a:t> Méprise le réel + réactions extravagantes ou </a:t>
            </a:r>
            <a:r>
              <a:rPr lang="fr-FR" sz="1500" dirty="0" smtClean="0">
                <a:latin typeface="Times New Roman" pitchFamily="18" charset="0"/>
                <a:cs typeface="Times New Roman" pitchFamily="18" charset="0"/>
              </a:rPr>
              <a:t>maladroites</a:t>
            </a:r>
          </a:p>
          <a:p>
            <a:pPr marL="0" indent="0">
              <a:buNone/>
            </a:pPr>
            <a:endParaRPr lang="en-GB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1500" dirty="0">
                <a:latin typeface="Times New Roman" pitchFamily="18" charset="0"/>
                <a:cs typeface="Times New Roman" pitchFamily="18" charset="0"/>
              </a:rPr>
              <a:t> Se transforme en écrivaine</a:t>
            </a:r>
            <a:endParaRPr lang="en-GB" sz="1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56792"/>
            <a:ext cx="2047875" cy="29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380" y="4653135"/>
            <a:ext cx="1927225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5196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fr-FR" sz="27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endParaRPr lang="en-GB" sz="27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987824" y="1412775"/>
            <a:ext cx="3096344" cy="418576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Divergences d’opinion politiques des personnages</a:t>
            </a:r>
          </a:p>
          <a:p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Différentes origines sociales</a:t>
            </a:r>
          </a:p>
          <a:p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     des personnages</a:t>
            </a:r>
          </a:p>
          <a:p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Verrières , ville fictive : reflet + satire de la société française de 1830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Roman </a:t>
            </a:r>
            <a:r>
              <a:rPr lang="fr-FR" sz="1400" dirty="0" smtClean="0">
                <a:latin typeface="Times New Roman" pitchFamily="18" charset="0"/>
                <a:cs typeface="Times New Roman" pitchFamily="18" charset="0"/>
              </a:rPr>
              <a:t>Réaliste </a:t>
            </a:r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fr-FR" sz="1400" dirty="0" smtClean="0">
                <a:latin typeface="Times New Roman" pitchFamily="18" charset="0"/>
                <a:cs typeface="Times New Roman" pitchFamily="18" charset="0"/>
              </a:rPr>
              <a:t>Romantique</a:t>
            </a:r>
            <a:endParaRPr lang="fr-FR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fr-FR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r-FR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  </a:t>
            </a:r>
            <a:r>
              <a:rPr lang="fr-F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Roman inscrit dans les contextes politiques, sociaux, religieux et littéraires du XIXème siècle </a:t>
            </a:r>
          </a:p>
          <a:p>
            <a:pPr marL="285750" indent="-285750">
              <a:buFont typeface="Wingdings"/>
              <a:buChar char="à"/>
            </a:pPr>
            <a:endParaRPr lang="fr-FR" sz="14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algn="ctr"/>
            <a:r>
              <a:rPr lang="fr-FR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fr-FR" sz="1400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Les </a:t>
            </a:r>
            <a:r>
              <a:rPr lang="fr-FR" sz="1400" i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Misérables </a:t>
            </a:r>
            <a:r>
              <a:rPr lang="fr-FR" sz="1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de </a:t>
            </a:r>
            <a:r>
              <a:rPr lang="fr-F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Victor Hugo </a:t>
            </a:r>
            <a:r>
              <a:rPr lang="fr-FR" sz="1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(1862</a:t>
            </a:r>
            <a:r>
              <a:rPr lang="fr-FR" sz="1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 </a:t>
            </a:r>
            <a:r>
              <a:rPr lang="fr-FR" sz="1400" dirty="0" smtClean="0">
                <a:latin typeface="Times New Roman" pitchFamily="18" charset="0"/>
                <a:cs typeface="Times New Roman" pitchFamily="18" charset="0"/>
              </a:rPr>
              <a:t>met </a:t>
            </a:r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aussi en scène des personnages dans les contextes sociaux, politiques et historiques de son époque. 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240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2000" b="1" dirty="0">
                <a:latin typeface="Times New Roman" pitchFamily="18" charset="0"/>
                <a:cs typeface="Times New Roman" pitchFamily="18" charset="0"/>
              </a:rPr>
              <a:t>Comment </a:t>
            </a:r>
            <a:r>
              <a:rPr lang="fr-FR" sz="2000" b="1" i="1" dirty="0">
                <a:latin typeface="Times New Roman" pitchFamily="18" charset="0"/>
                <a:cs typeface="Times New Roman" pitchFamily="18" charset="0"/>
              </a:rPr>
              <a:t>Le Rouge et le Noir</a:t>
            </a:r>
            <a:r>
              <a:rPr lang="fr-FR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s’inscrit-il dans les </a:t>
            </a:r>
            <a:r>
              <a:rPr lang="fr-FR" sz="2000" b="1" dirty="0">
                <a:latin typeface="Times New Roman" pitchFamily="18" charset="0"/>
                <a:cs typeface="Times New Roman" pitchFamily="18" charset="0"/>
              </a:rPr>
              <a:t>courants sociaux, politiques, littéraires et religieux français de 1830 ?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000" dirty="0">
                <a:latin typeface="Times New Roman" pitchFamily="18" charset="0"/>
                <a:cs typeface="Times New Roman" pitchFamily="18" charset="0"/>
              </a:rPr>
            </a:b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259632" y="1772816"/>
            <a:ext cx="66247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I)</a:t>
            </a:r>
            <a:r>
              <a:rPr lang="fr-FR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Des </a:t>
            </a:r>
            <a:r>
              <a:rPr lang="fr-FR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évènements historiques visibles tout au long du roman</a:t>
            </a:r>
            <a:endParaRPr lang="en-GB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lphaUcPeriod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Révolution française et la 1ere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République</a:t>
            </a:r>
          </a:p>
          <a:p>
            <a:pPr marL="342900" indent="-342900">
              <a:buFontTx/>
              <a:buAutoNum type="alphaUcPeriod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baseline="30000" dirty="0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 Empire et Napoléon (exemple de Julien Sorel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>
              <a:buFontTx/>
              <a:buAutoNum type="alphaUcPeriod"/>
            </a:pPr>
            <a:r>
              <a:rPr lang="fr-FR" dirty="0"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Restauration</a:t>
            </a:r>
          </a:p>
          <a:p>
            <a:pPr marL="342900" indent="-342900">
              <a:buFontTx/>
              <a:buAutoNum type="alphaUcPeriod"/>
            </a:pPr>
            <a:endParaRPr lang="fr-FR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fr-FR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II) </a:t>
            </a:r>
            <a:r>
              <a:rPr lang="fr-FR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Verrières: un microcosme de le société française de </a:t>
            </a:r>
            <a:r>
              <a:rPr lang="fr-FR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1830</a:t>
            </a:r>
          </a:p>
          <a:p>
            <a:pPr marL="342900" indent="-342900">
              <a:buAutoNum type="alphaUcPeriod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Des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personnages représentant des différentes classes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sociales</a:t>
            </a:r>
          </a:p>
          <a:p>
            <a:pPr marL="342900" indent="-342900">
              <a:buFontTx/>
              <a:buAutoNum type="alphaUcPeriod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Un portrait peu flatteur du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clergé</a:t>
            </a:r>
          </a:p>
          <a:p>
            <a:pPr marL="342900" indent="-342900">
              <a:buFontTx/>
              <a:buAutoNum type="alphaUcPeriod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Une satire de la société à travers la ville de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Verrières</a:t>
            </a:r>
          </a:p>
          <a:p>
            <a:pPr marL="342900" indent="-342900">
              <a:buFontTx/>
              <a:buAutoNum type="alphaUcPeriod"/>
            </a:pPr>
            <a:endParaRPr lang="fr-FR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III) Un </a:t>
            </a:r>
            <a:r>
              <a:rPr lang="fr-FR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roman dans les courants littéraires de l’époque</a:t>
            </a:r>
            <a:endParaRPr lang="en-GB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Le romantisme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réalisme</a:t>
            </a: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C.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Mathilde, un personnage romanesque 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  <a:p>
            <a:endParaRPr lang="en-GB" dirty="0"/>
          </a:p>
          <a:p>
            <a:pPr marL="342900" indent="-342900">
              <a:buFontTx/>
              <a:buAutoNum type="alphaUcPeriod"/>
            </a:pPr>
            <a:endParaRPr lang="en-GB" dirty="0"/>
          </a:p>
          <a:p>
            <a:pPr marL="342900" indent="-342900">
              <a:buAutoNum type="alphaUcPeriod"/>
            </a:pPr>
            <a:endParaRPr lang="en-GB" dirty="0"/>
          </a:p>
          <a:p>
            <a:endParaRPr lang="en-GB" dirty="0"/>
          </a:p>
          <a:p>
            <a:pPr marL="342900" indent="-342900">
              <a:buAutoNum type="alphaU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8459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>
            <a:normAutofit/>
          </a:bodyPr>
          <a:lstStyle/>
          <a:p>
            <a:r>
              <a:rPr lang="fr-FR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I)</a:t>
            </a:r>
            <a:r>
              <a:rPr lang="fr-FR" sz="2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Des évènements historiques visibles tout au long du roman</a:t>
            </a:r>
            <a:r>
              <a:rPr lang="en-GB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2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A.</a:t>
            </a:r>
            <a:r>
              <a:rPr lang="fr-FR" sz="22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La Révolution française et la 1ere République</a:t>
            </a:r>
            <a:r>
              <a:rPr lang="fr-FR" sz="18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18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en-GB" sz="1800" u="sng" dirty="0">
              <a:solidFill>
                <a:srgbClr val="00B05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23528" y="1550589"/>
            <a:ext cx="2592288" cy="384720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Révolution 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française</a:t>
            </a:r>
          </a:p>
          <a:p>
            <a:endParaRPr lang="fr-FR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1789: La Révolution signe l’abolition des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privilèges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Bases d’un régime démocratique : séparation des pouvoirs, élection des représentants…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période très instable: monarchie constitutionnelle, convention nationale, Directoire, consulat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 période marquée par la violence : </a:t>
            </a:r>
            <a:br>
              <a:rPr lang="fr-FR" sz="1200" dirty="0">
                <a:latin typeface="Times New Roman" pitchFamily="18" charset="0"/>
                <a:cs typeface="Times New Roman" pitchFamily="18" charset="0"/>
              </a:rPr>
            </a:b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- la Terreur</a:t>
            </a:r>
            <a:br>
              <a:rPr lang="fr-FR" sz="1200" dirty="0">
                <a:latin typeface="Times New Roman" pitchFamily="18" charset="0"/>
                <a:cs typeface="Times New Roman" pitchFamily="18" charset="0"/>
              </a:rPr>
            </a:b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-les Républicains s’entretuent à cause de leurs désaccords.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1200" dirty="0"/>
          </a:p>
          <a:p>
            <a:pPr marL="285750" indent="-2857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084168" y="1550589"/>
            <a:ext cx="2664296" cy="400109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Les </a:t>
            </a:r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traces de cette 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Révolution dans le roman 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la Révolution donne la Liberté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12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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possibilité d’ascension sociale </a:t>
            </a:r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sz="1200" i="1" dirty="0">
                <a:latin typeface="Times New Roman" pitchFamily="18" charset="0"/>
                <a:cs typeface="Times New Roman" pitchFamily="18" charset="0"/>
              </a:rPr>
              <a:t>Qu’aurait dit Boniface de La Mole, si, levant hors de la tombe sa tête coupée, il eût vu, en 1793, dix-sept de ses descendants se laisser prendre comme des moutons, pour être guillotinés deux jours après ?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 » (L.II, chap.14)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12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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traces du traumatisme de la Famille de La Mole qui a dû s’exiler durant la Terreur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8" y="2204864"/>
            <a:ext cx="2704691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235390" y="4437112"/>
            <a:ext cx="2448272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>
                <a:latin typeface="Times New Roman" pitchFamily="18" charset="0"/>
                <a:cs typeface="Times New Roman" pitchFamily="18" charset="0"/>
              </a:rPr>
              <a:t>Prise de la Bastille le 14 juillet 1789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fr-FR" sz="1200" dirty="0">
                <a:latin typeface="Times New Roman" pitchFamily="18" charset="0"/>
                <a:cs typeface="Times New Roman" pitchFamily="18" charset="0"/>
              </a:rPr>
            </a:b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Jean-Pierre Houë, 1879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688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-55986"/>
            <a:ext cx="8229600" cy="1143000"/>
          </a:xfrm>
        </p:spPr>
        <p:txBody>
          <a:bodyPr>
            <a:normAutofit/>
          </a:bodyPr>
          <a:lstStyle/>
          <a:p>
            <a:r>
              <a:rPr lang="fr-FR" sz="22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fr-FR" sz="2200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1er Empire et Napoléon (exemple de Julien Sorel)</a:t>
            </a:r>
            <a:endParaRPr lang="en-GB" sz="2200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50140" y="1124744"/>
            <a:ext cx="2880320" cy="520142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 algn="ctr">
              <a:buAutoNum type="arabicParenR"/>
            </a:pP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Julien 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Sorel</a:t>
            </a:r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un personnage passionné par Napoléon 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Bonaparte</a:t>
            </a:r>
          </a:p>
          <a:p>
            <a:pPr marL="342900" indent="-342900">
              <a:buAutoNum type="arabicParenR"/>
            </a:pPr>
            <a:endParaRPr lang="fr-FR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Lit </a:t>
            </a:r>
            <a:r>
              <a:rPr lang="fr-FR" sz="1200" i="1" dirty="0">
                <a:latin typeface="Times New Roman" pitchFamily="18" charset="0"/>
                <a:cs typeface="Times New Roman" pitchFamily="18" charset="0"/>
              </a:rPr>
              <a:t>le Mémorial de sainte Hélène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 :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fr-FR" sz="1200" i="1" dirty="0">
                <a:latin typeface="Times New Roman" pitchFamily="18" charset="0"/>
                <a:cs typeface="Times New Roman" pitchFamily="18" charset="0"/>
              </a:rPr>
              <a:t> Le recueil des bulletins de la grande armée et Mémorial de Sainte- Hélène  complétaient son coran. Il se serait fait tuer pour ces trois ouvrages. Jamais il ne crut aucun autre 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» (chap.5, L.I)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Possède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le portrait de N.B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Eduquer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par un ancien chirurgien-major de Napoléon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S’identifie à N.B car provient d’un milieu modeste et veut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réussir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A l’impression d’être né à la mauvaise époque et veut lui succéder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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se sent rejeté par une société où la noblesse + clergé+ bourgeoisie dominent 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regrette l’époque de N.B qu’il pense différente</a:t>
            </a:r>
          </a:p>
          <a:p>
            <a:pPr marL="285750" indent="-285750" algn="ctr">
              <a:buFont typeface="Arial" pitchFamily="34" charset="0"/>
              <a:buChar char="•"/>
            </a:pPr>
            <a:endParaRPr lang="en-GB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023021" y="1556792"/>
            <a:ext cx="2736304" cy="36317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2)Les traces de la modernisation des administrations par 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N.B</a:t>
            </a:r>
          </a:p>
          <a:p>
            <a:pPr lvl="0" algn="ctr"/>
            <a:endParaRPr lang="fr-FR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Mr de Rênal </a:t>
            </a:r>
            <a:r>
              <a:rPr lang="fr-FR" sz="1200" dirty="0">
                <a:latin typeface="Times New Roman" pitchFamily="18" charset="0"/>
                <a:cs typeface="Times New Roman" pitchFamily="18" charset="0"/>
                <a:sym typeface="Wingdings"/>
              </a:rPr>
              <a:t>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maire de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Verrières</a:t>
            </a:r>
          </a:p>
          <a:p>
            <a:pPr marL="171450" lvl="0" indent="-1714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Procès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de Julien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les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jurés et le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juge</a:t>
            </a:r>
          </a:p>
          <a:p>
            <a:pPr marL="171450" lvl="0" indent="-1714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Evocation des préfets : sous-préfet Maugiron (chap.21, L.I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71450" lvl="0" indent="-1714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Traces de l’essor industriel : l’usine à clou de Verrières, la scie à bois, la fabrique de toiles peintes « </a:t>
            </a:r>
            <a:r>
              <a:rPr lang="fr-FR" sz="1200" i="1" dirty="0">
                <a:latin typeface="Times New Roman" pitchFamily="18" charset="0"/>
                <a:cs typeface="Times New Roman" pitchFamily="18" charset="0"/>
              </a:rPr>
              <a:t>c’est à la fabrique des toiles peintes, dites de Mulhouse, que l’on doit l’aisance générale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 » (chap.1, L.I)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ctr">
              <a:buFont typeface="Arial" pitchFamily="34" charset="0"/>
              <a:buChar char="•"/>
            </a:pPr>
            <a:endParaRPr lang="en-GB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0" t="1272" r="8242" b="3495"/>
          <a:stretch/>
        </p:blipFill>
        <p:spPr bwMode="auto">
          <a:xfrm>
            <a:off x="3744357" y="1700808"/>
            <a:ext cx="1774462" cy="3013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875504" y="4857066"/>
            <a:ext cx="1512168" cy="1015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Première page du </a:t>
            </a:r>
            <a:r>
              <a:rPr lang="fr-FR" sz="1200" i="1" dirty="0" smtClean="0">
                <a:latin typeface="Times New Roman" pitchFamily="18" charset="0"/>
                <a:cs typeface="Times New Roman" pitchFamily="18" charset="0"/>
              </a:rPr>
              <a:t>Mémorial </a:t>
            </a:r>
            <a:r>
              <a:rPr lang="fr-FR" sz="1200" i="1" dirty="0">
                <a:latin typeface="Times New Roman" pitchFamily="18" charset="0"/>
                <a:cs typeface="Times New Roman" pitchFamily="18" charset="0"/>
              </a:rPr>
              <a:t>de Sainte </a:t>
            </a:r>
            <a:r>
              <a:rPr lang="fr-FR" sz="1200" i="1" dirty="0" smtClean="0">
                <a:latin typeface="Times New Roman" pitchFamily="18" charset="0"/>
                <a:cs typeface="Times New Roman" pitchFamily="18" charset="0"/>
              </a:rPr>
              <a:t>Hélène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Emmanuel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de Las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Cases,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1823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410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fr-FR" sz="24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C. </a:t>
            </a:r>
            <a:r>
              <a:rPr lang="fr-FR" sz="2400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La Restauration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323528" y="836712"/>
            <a:ext cx="2232248" cy="424731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1)Une </a:t>
            </a:r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forte présence du clergé et de la religion </a:t>
            </a:r>
            <a:endParaRPr lang="fr-FR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en-GB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L’abbé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Chélan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Le vicaire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Maslon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L’évêque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d’Agde: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scène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la chapelle (Chap. 18, L. I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Julien entre au séminaire (chap. 25, L.I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Mme De Rénal croit que la maladie de son fils est une punition de Dieu après qu’elle ait trompé Mr de Rênal (Chap. 19, L. I) : « </a:t>
            </a:r>
            <a:r>
              <a:rPr lang="fr-FR" sz="1200" i="1" dirty="0" smtClean="0">
                <a:latin typeface="Times New Roman" pitchFamily="18" charset="0"/>
                <a:cs typeface="Times New Roman" pitchFamily="18" charset="0"/>
              </a:rPr>
              <a:t>Dieu me punit […] c’était le premier signe de l’abandon de Dieu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 »</a:t>
            </a:r>
          </a:p>
          <a:p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212233" y="836712"/>
            <a:ext cx="2448272" cy="30469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GB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 présence de la noblesse et de la 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bourgeoisie</a:t>
            </a:r>
          </a:p>
          <a:p>
            <a:pPr lvl="0" algn="ctr"/>
            <a:endParaRPr lang="en-GB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Marquis de la Mole </a:t>
            </a:r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Les de Rênal </a:t>
            </a:r>
            <a:r>
              <a:rPr lang="fr-FR" sz="1200" dirty="0">
                <a:latin typeface="Times New Roman" pitchFamily="18" charset="0"/>
                <a:cs typeface="Times New Roman" pitchFamily="18" charset="0"/>
                <a:sym typeface="Wingdings"/>
              </a:rPr>
              <a:t>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 Le benjamin des Rênal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s’appelle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Stanislas-Xavier (comme Louis XVIII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71450" lvl="0" indent="-1714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La bourgeoisie de Verrières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Falcoz, Saint-Giraud… </a:t>
            </a:r>
          </a:p>
          <a:p>
            <a:pPr marL="171450" lvl="0" indent="-1714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La présence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du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Roi (Chap. 18 L.I) 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6228184" y="836712"/>
            <a:ext cx="2376264" cy="553997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3)Le </a:t>
            </a:r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rejet des républicains et des 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bonapartistes</a:t>
            </a:r>
          </a:p>
          <a:p>
            <a:pPr lvl="0" algn="ctr"/>
            <a:endParaRPr lang="en-GB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Julien doit cacher que Napoléon est son exemple : </a:t>
            </a:r>
            <a:r>
              <a:rPr lang="fr-FR" sz="1200" dirty="0" err="1">
                <a:latin typeface="Times New Roman" pitchFamily="18" charset="0"/>
                <a:cs typeface="Times New Roman" pitchFamily="18" charset="0"/>
              </a:rPr>
              <a:t>Chap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 17, L. I « </a:t>
            </a:r>
            <a:r>
              <a:rPr lang="fr-FR" sz="1200" i="1" dirty="0">
                <a:latin typeface="Times New Roman" pitchFamily="18" charset="0"/>
                <a:cs typeface="Times New Roman" pitchFamily="18" charset="0"/>
              </a:rPr>
              <a:t>Ah ! s’écria-t-il, que Napoléon était bien l’envoyé de Dieu pour les jeunes français ! […] Il vit tout à coup Mme de Rênal prendre un air froid et dédaigneux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 » </a:t>
            </a:r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lvl="0" indent="-1714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Brûle son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portrait de Napoléon </a:t>
            </a:r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lvl="0" indent="-171450">
              <a:buFont typeface="Arial" pitchFamily="34" charset="0"/>
              <a:buChar char="•"/>
            </a:pPr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Julien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convainc Mr de Rênal de prendre un secret un abonnement à la bibliothèque de réputation libérale (Chap. 7 L.I) :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fr-FR" sz="1200" i="1" dirty="0">
                <a:latin typeface="Times New Roman" pitchFamily="18" charset="0"/>
                <a:cs typeface="Times New Roman" pitchFamily="18" charset="0"/>
              </a:rPr>
              <a:t> Elle osa aller jusque chez le libraire de Verrières, malgré son affreuse réputation de libéralisme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 » </a:t>
            </a:r>
            <a:endParaRPr lang="en-GB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r-FR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fr-FR" sz="1200" b="1" dirty="0" smtClean="0">
                <a:latin typeface="Times New Roman" pitchFamily="18" charset="0"/>
                <a:cs typeface="Times New Roman" pitchFamily="18" charset="0"/>
              </a:rPr>
              <a:t>Idéaux républicains, libéraux  et bonapartistes dénigrés et rejetés par la haute société</a:t>
            </a:r>
            <a:endParaRPr lang="en-GB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fr-FR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1200" dirty="0">
                <a:latin typeface="Times New Roman" pitchFamily="18" charset="0"/>
                <a:cs typeface="Times New Roman" pitchFamily="18" charset="0"/>
              </a:rPr>
            </a:b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077072"/>
            <a:ext cx="1224136" cy="1719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Portrait du roi Louis-Philippe </a:t>
            </a: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</a:t>
            </a:r>
            <a:r>
              <a:rPr kumimoji="0" lang="en-US" sz="18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er</a:t>
            </a: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419872" y="5949280"/>
            <a:ext cx="1944216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>
                <a:latin typeface="Times New Roman" pitchFamily="18" charset="0"/>
                <a:cs typeface="Times New Roman" pitchFamily="18" charset="0"/>
              </a:rPr>
              <a:t>Portrait </a:t>
            </a:r>
            <a:r>
              <a:rPr lang="fr-FR" sz="1200" i="1" dirty="0" smtClean="0">
                <a:latin typeface="Times New Roman" pitchFamily="18" charset="0"/>
                <a:cs typeface="Times New Roman" pitchFamily="18" charset="0"/>
              </a:rPr>
              <a:t>de </a:t>
            </a:r>
            <a:br>
              <a:rPr lang="fr-FR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1200" i="1" dirty="0" smtClean="0">
                <a:latin typeface="Times New Roman" pitchFamily="18" charset="0"/>
                <a:cs typeface="Times New Roman" pitchFamily="18" charset="0"/>
              </a:rPr>
              <a:t>Louis-Philippe</a:t>
            </a:r>
            <a:r>
              <a:rPr lang="fr-FR" sz="1200" i="1" dirty="0">
                <a:latin typeface="Times New Roman" pitchFamily="18" charset="0"/>
                <a:cs typeface="Times New Roman" pitchFamily="18" charset="0"/>
              </a:rPr>
              <a:t> Ier</a:t>
            </a:r>
            <a:br>
              <a:rPr lang="fr-FR" sz="1200" i="1" dirty="0">
                <a:latin typeface="Times New Roman" pitchFamily="18" charset="0"/>
                <a:cs typeface="Times New Roman" pitchFamily="18" charset="0"/>
              </a:rPr>
            </a:b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Winterhalter, 1839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787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sz="27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fr-FR" sz="27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r-FR" sz="27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Verrières: un microcosme de le société française de 1830</a:t>
            </a:r>
            <a:r>
              <a:rPr lang="en-GB" sz="27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7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24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fr-FR" sz="2400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Des personnages représentant des différentes classes sociales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395536" y="1412776"/>
            <a:ext cx="2232248" cy="28623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 algn="ctr">
              <a:buAutoNum type="arabicParenR"/>
            </a:pP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noblesse et le 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clergé</a:t>
            </a:r>
          </a:p>
          <a:p>
            <a:pPr marL="285750" indent="-285750" algn="ctr">
              <a:buFont typeface="Arial" pitchFamily="34" charset="0"/>
              <a:buChar char="•"/>
            </a:pPr>
            <a:endParaRPr lang="fr-FR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Nobles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: M. et Mme de Rênal (maire de Verrières)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ultra monarchistes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Clergé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: Le vicaire Maslon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Jésuite</a:t>
            </a:r>
          </a:p>
          <a:p>
            <a:pPr marL="285750" indent="-285750">
              <a:buFont typeface="Arial" pitchFamily="34" charset="0"/>
              <a:buChar char="•"/>
            </a:pP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Abbé Chélan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Janséniste </a:t>
            </a:r>
            <a:endParaRPr lang="en-GB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Arial" pitchFamily="34" charset="0"/>
              <a:buChar char="•"/>
            </a:pPr>
            <a:endParaRPr lang="fr-FR" sz="1400" dirty="0" smtClean="0"/>
          </a:p>
          <a:p>
            <a:pPr marL="285750" indent="-285750" algn="ctr">
              <a:buFont typeface="Arial" pitchFamily="34" charset="0"/>
              <a:buChar char="•"/>
            </a:pPr>
            <a:endParaRPr lang="en-GB" sz="1400" dirty="0"/>
          </a:p>
          <a:p>
            <a:pPr marL="285750" indent="-285750" algn="ctr">
              <a:buFont typeface="Arial" pitchFamily="34" charset="0"/>
              <a:buChar char="•"/>
            </a:pPr>
            <a:endParaRPr lang="en-GB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491880" y="4134454"/>
            <a:ext cx="2096125" cy="212365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La bourgeoisie et la petite 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bourgeoisie</a:t>
            </a:r>
          </a:p>
          <a:p>
            <a:pPr algn="ctr"/>
            <a:endParaRPr lang="en-GB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ourgeois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Falcoz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→ bonapartiste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    Saint-Giraud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républicain</a:t>
            </a:r>
          </a:p>
          <a:p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Petits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bourgeois : Julien Sorel et son père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6588224" y="1412776"/>
            <a:ext cx="2016224" cy="298543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Le peuple : paysans, ouvriers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algn="ctr"/>
            <a:endParaRPr lang="fr-FR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Elisa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la servante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des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De Rênal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Ouvriers de l'usine de clous, paysans, maçons…</a:t>
            </a:r>
            <a:br>
              <a:rPr lang="fr-FR" sz="1200" dirty="0">
                <a:latin typeface="Times New Roman" pitchFamily="18" charset="0"/>
                <a:cs typeface="Times New Roman" pitchFamily="18" charset="0"/>
              </a:rPr>
            </a:b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→ Jacobins ou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bonapartistes sous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influence du clergé royaliste</a:t>
            </a:r>
          </a:p>
          <a:p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544" y="1484784"/>
            <a:ext cx="2387724" cy="2042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516544" y="3578532"/>
            <a:ext cx="2315716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Des ouvriers français en1830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797152"/>
            <a:ext cx="1152128" cy="167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689072" y="5313305"/>
            <a:ext cx="1152128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Bourgeois français en 1830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Constant Bourgeois - Wikiwa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4" y="4552617"/>
            <a:ext cx="1767235" cy="1394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537367" y="6119612"/>
            <a:ext cx="2203648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Louis-Philippe et sa cour, 1830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632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fr-FR" sz="2400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B) Un portrait peu flatteur du Clergé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8123281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7919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746252"/>
            <a:ext cx="4572000" cy="3693319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/>
            <a:r>
              <a:rPr lang="fr-FR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Les jésuites et jansénistes dans Le Rouge et le Noir</a:t>
            </a:r>
          </a:p>
          <a:p>
            <a:pPr algn="ctr"/>
            <a:endParaRPr lang="en-GB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SzPct val="74000"/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Stendhal haïssait les jésuites </a:t>
            </a:r>
            <a:br>
              <a:rPr lang="fr-FR" sz="1400" dirty="0">
                <a:latin typeface="Times New Roman" pitchFamily="18" charset="0"/>
                <a:cs typeface="Times New Roman" pitchFamily="18" charset="0"/>
              </a:rPr>
            </a:br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→ représentation assez noire à la fin de la 1ere partie du roman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4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 Les jésuites (de l’abbé </a:t>
            </a:r>
            <a:r>
              <a:rPr lang="fr-FR" sz="1400" dirty="0" err="1">
                <a:latin typeface="Times New Roman" pitchFamily="18" charset="0"/>
                <a:cs typeface="Times New Roman" pitchFamily="18" charset="0"/>
              </a:rPr>
              <a:t>Malson</a:t>
            </a:r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 au vicaire de </a:t>
            </a:r>
            <a:r>
              <a:rPr lang="fr-FR" sz="1400" dirty="0" err="1">
                <a:latin typeface="Times New Roman" pitchFamily="18" charset="0"/>
                <a:cs typeface="Times New Roman" pitchFamily="18" charset="0"/>
              </a:rPr>
              <a:t>Frilair</a:t>
            </a:r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fr-FR" sz="1400" dirty="0">
                <a:latin typeface="Times New Roman" pitchFamily="18" charset="0"/>
                <a:cs typeface="Times New Roman" pitchFamily="18" charset="0"/>
              </a:rPr>
            </a:br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 → tyrannie sur la société dans un but lucratif et politique</a:t>
            </a:r>
            <a:br>
              <a:rPr lang="fr-FR" sz="1400" dirty="0">
                <a:latin typeface="Times New Roman" pitchFamily="18" charset="0"/>
                <a:cs typeface="Times New Roman" pitchFamily="18" charset="0"/>
              </a:rPr>
            </a:br>
            <a:endParaRPr lang="en-GB" sz="14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 Séminaire de Besançon : décrit comme école de l’hypocrisie, de la méchanceté, de l’arrivisme.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SzPct val="70000"/>
              <a:buFont typeface="Arial" pitchFamily="34" charset="0"/>
              <a:buChar char="•"/>
            </a:pPr>
            <a:endParaRPr lang="fr-FR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SzPct val="70000"/>
              <a:buFont typeface="Arial" pitchFamily="34" charset="0"/>
              <a:buChar char="•"/>
            </a:pPr>
            <a:r>
              <a:rPr lang="fr-FR" sz="1400" dirty="0">
                <a:latin typeface="Times New Roman" pitchFamily="18" charset="0"/>
                <a:cs typeface="Times New Roman" pitchFamily="18" charset="0"/>
              </a:rPr>
              <a:t>qualifiés de « noirs coquins » et incarnent pour la plupart la corruption et l’hypocrisie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SzPct val="70000"/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2483768" y="416972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B) Un portrait peu flatteur du Clergé</a:t>
            </a:r>
            <a:r>
              <a:rPr lang="en-GB" sz="2200" dirty="0"/>
              <a:t/>
            </a:r>
            <a:br>
              <a:rPr lang="en-GB" sz="2200" dirty="0"/>
            </a:br>
            <a:endParaRPr lang="en-GB" sz="22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514" y="1477662"/>
            <a:ext cx="1584691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046" y="3861554"/>
            <a:ext cx="1633032" cy="1871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7308304" y="2146930"/>
            <a:ext cx="1584176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Ignace de Loyola, fondateur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des jésuites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410903" y="4437112"/>
            <a:ext cx="1512169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Jansenius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fr-FR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fondateur des jansénistes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884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9542" y="188640"/>
            <a:ext cx="8229600" cy="1143000"/>
          </a:xfrm>
        </p:spPr>
        <p:txBody>
          <a:bodyPr>
            <a:normAutofit/>
          </a:bodyPr>
          <a:lstStyle/>
          <a:p>
            <a:r>
              <a:rPr lang="fr-FR" sz="2200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C) Une satire de la société à travers la ville de Verrières</a:t>
            </a:r>
            <a:r>
              <a:rPr lang="en-GB" sz="2200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200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en-GB" sz="2200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15740" y="938960"/>
            <a:ext cx="2520280" cy="329320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 algn="ctr">
              <a:buAutoNum type="arabicParenR"/>
            </a:pP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L’attrait </a:t>
            </a:r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pour l’argent 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AutoNum type="arabicParenR"/>
            </a:pPr>
            <a:endParaRPr lang="en-GB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rande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importance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de l’argent:  </a:t>
            </a:r>
            <a:br>
              <a:rPr lang="fr-FR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1200" i="1" dirty="0" smtClean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fr-FR" sz="1200" i="1" dirty="0">
                <a:latin typeface="Times New Roman" pitchFamily="18" charset="0"/>
                <a:cs typeface="Times New Roman" pitchFamily="18" charset="0"/>
              </a:rPr>
              <a:t>plus on bâtit de murs, plus on hérisse sa propriété de pierres rangées les unes au-dessus des autres, plus on acquiert de droits aux respects de ses voisins. Les jardins de M. de Rênal, remplis de murs, sont encore admirés parce qu’il a acheté, au poids de l’or, certains petits morceaux de terrain qu’ils occupent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 »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(Livre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I,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chap.1)</a:t>
            </a:r>
          </a:p>
          <a:p>
            <a:pPr marL="171450" indent="-1714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Exposer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sa richesse publiquement pour avoir de la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considération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avoir une bonne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réputation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716016" y="938960"/>
            <a:ext cx="3312368" cy="560153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fr-FR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L’hypocrisie :</a:t>
            </a:r>
          </a:p>
          <a:p>
            <a:endParaRPr lang="en-GB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Julien n’est pas hypocrite par nature, mais par choix → veut une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meilleur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place dans la société : ment et se fait passer pour ce qu’il n’est pas</a:t>
            </a:r>
          </a:p>
          <a:p>
            <a:pPr marL="171450" indent="-171450">
              <a:buFont typeface="Arial" pitchFamily="34" charset="0"/>
              <a:buChar char="•"/>
            </a:pPr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ociété l’oblige à être hypocrite</a:t>
            </a:r>
          </a:p>
          <a:p>
            <a:pPr marL="171450" indent="-171450">
              <a:buFont typeface="Arial" pitchFamily="34" charset="0"/>
              <a:buChar char="•"/>
            </a:pPr>
            <a:endParaRPr lang="en-GB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Hypocrisie sa seule « arme » pour s’élever socialement:</a:t>
            </a:r>
          </a:p>
          <a:p>
            <a:pPr marL="171450" indent="-171450">
              <a:buFont typeface="Arial" pitchFamily="34" charset="0"/>
              <a:buChar char="•"/>
            </a:pPr>
            <a:endParaRPr lang="en-GB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S’en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sert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pour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se protéger de son père, de M. de Rênal, des séminaristes et certains membres du clergé à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Besançon</a:t>
            </a:r>
          </a:p>
          <a:p>
            <a:pPr marL="171450" indent="-1714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’en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sert comme arme de séduction face à Mathilde et Mme de Rênal → va d’abord les séduire par ambition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social</a:t>
            </a:r>
          </a:p>
          <a:p>
            <a:pPr marL="171450" indent="-1714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i="1" dirty="0">
                <a:latin typeface="Times New Roman" pitchFamily="18" charset="0"/>
                <a:cs typeface="Times New Roman" pitchFamily="18" charset="0"/>
              </a:rPr>
              <a:t>« Mais dans les moments les plus doux, victime d’un orgueil bizarre, il prétendit encore jouer le rôle d’un homme accoutumé à subjuguer des femmes 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171450" indent="-171450">
              <a:buFont typeface="Arial" pitchFamily="34" charset="0"/>
              <a:buChar char="•"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i="1" dirty="0">
                <a:latin typeface="Times New Roman" pitchFamily="18" charset="0"/>
                <a:cs typeface="Times New Roman" pitchFamily="18" charset="0"/>
              </a:rPr>
              <a:t>« N’ai-je manqué de rien de ce que je me dois à moi-même ? Ai-je bien joué mon rôle ? » Et quel rôle ! Celui d’un homme accoutumé à être brillant avec les </a:t>
            </a:r>
            <a:r>
              <a:rPr lang="fr-FR" sz="1200" i="1" dirty="0" smtClean="0">
                <a:latin typeface="Times New Roman" pitchFamily="18" charset="0"/>
                <a:cs typeface="Times New Roman" pitchFamily="18" charset="0"/>
              </a:rPr>
              <a:t>femmes.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 » (Livre </a:t>
            </a:r>
            <a:r>
              <a:rPr lang="fr-FR" sz="1200" dirty="0">
                <a:latin typeface="Times New Roman" pitchFamily="18" charset="0"/>
                <a:cs typeface="Times New Roman" pitchFamily="18" charset="0"/>
              </a:rPr>
              <a:t>I,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chap.XV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81127"/>
            <a:ext cx="2439157" cy="1825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987824" y="5170613"/>
            <a:ext cx="1152128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err="1" smtClean="0">
                <a:latin typeface="Times New Roman" pitchFamily="18" charset="0"/>
                <a:cs typeface="Times New Roman" pitchFamily="18" charset="0"/>
              </a:rPr>
              <a:t>Gargantua</a:t>
            </a:r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200" dirty="0" err="1" smtClean="0">
                <a:latin typeface="Times New Roman" pitchFamily="18" charset="0"/>
                <a:cs typeface="Times New Roman" pitchFamily="18" charset="0"/>
              </a:rPr>
              <a:t>Honoré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 Daumier,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1832</a:t>
            </a:r>
          </a:p>
        </p:txBody>
      </p:sp>
    </p:spTree>
    <p:extLst>
      <p:ext uri="{BB962C8B-B14F-4D97-AF65-F5344CB8AC3E}">
        <p14:creationId xmlns:p14="http://schemas.microsoft.com/office/powerpoint/2010/main" val="32841422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889</Words>
  <Application>Microsoft Office PowerPoint</Application>
  <PresentationFormat>Affichage à l'écran (4:3)</PresentationFormat>
  <Paragraphs>210</Paragraphs>
  <Slides>13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Présentation PowerPoint</vt:lpstr>
      <vt:lpstr> Comment Le Rouge et le Noir s’inscrit-il dans les courants sociaux, politiques, littéraires et religieux français de 1830 ? </vt:lpstr>
      <vt:lpstr>I) Des évènements historiques visibles tout au long du roman A.La Révolution française et la 1ere République </vt:lpstr>
      <vt:lpstr>B. 1er Empire et Napoléon (exemple de Julien Sorel)</vt:lpstr>
      <vt:lpstr>C. La Restauration </vt:lpstr>
      <vt:lpstr>II ) Verrières: un microcosme de le société française de 1830 A. Des personnages représentant des différentes classes sociales </vt:lpstr>
      <vt:lpstr>B) Un portrait peu flatteur du Clergé </vt:lpstr>
      <vt:lpstr>Présentation PowerPoint</vt:lpstr>
      <vt:lpstr>C) Une satire de la société à travers la ville de Verrières </vt:lpstr>
      <vt:lpstr>III) Un roman dans les courants littéraires de l’époque A) Le Romantisme</vt:lpstr>
      <vt:lpstr>B) Le Réalisme </vt:lpstr>
      <vt:lpstr>C) Mathilde, un personnage romanesque  </vt:lpstr>
      <vt:lpstr>Conclusion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France en 1830 : histoire et littérature</dc:title>
  <dc:creator>Yann Delpech</dc:creator>
  <cp:lastModifiedBy>Yann Delpech</cp:lastModifiedBy>
  <cp:revision>41</cp:revision>
  <dcterms:created xsi:type="dcterms:W3CDTF">2021-03-14T18:05:32Z</dcterms:created>
  <dcterms:modified xsi:type="dcterms:W3CDTF">2021-03-16T20:33:47Z</dcterms:modified>
</cp:coreProperties>
</file>