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4" name="Google Shape;12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21" name="Google Shape;21;p3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25;p3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oogle Shape;30;p4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31" name="Google Shape;31;p4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4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4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4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" name="Google Shape;36;p4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b="0" i="0" sz="3000" u="none" cap="none" strike="noStrik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b="0" i="0" sz="18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 b="0" i="0" sz="1400" u="none" cap="none" strike="noStrik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463980" y="1369981"/>
            <a:ext cx="8222104" cy="1481023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1503"/>
              <a:buNone/>
            </a:pPr>
            <a:r>
              <a:rPr b="1" lang="fr" sz="5100"/>
              <a:t>LE NARRATEUR DANS </a:t>
            </a:r>
            <a:r>
              <a:rPr b="1" i="1" lang="fr" sz="5100"/>
              <a:t>LE ROUGE ET LE NOIR</a:t>
            </a:r>
            <a:endParaRPr b="1" i="1" sz="5100"/>
          </a:p>
        </p:txBody>
      </p:sp>
      <p:sp>
        <p:nvSpPr>
          <p:cNvPr id="86" name="Google Shape;86;p13"/>
          <p:cNvSpPr txBox="1"/>
          <p:nvPr/>
        </p:nvSpPr>
        <p:spPr>
          <a:xfrm>
            <a:off x="1767273" y="3865909"/>
            <a:ext cx="4694318" cy="2853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" sz="1400" u="none" cap="none" strike="noStrike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Margot NUMA - Emma JEWANI 1*G7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fr" u="sng">
                <a:solidFill>
                  <a:srgbClr val="FF0000"/>
                </a:solidFill>
              </a:rPr>
              <a:t>CONCLUSION</a:t>
            </a:r>
            <a:endParaRPr b="1" u="sng">
              <a:solidFill>
                <a:srgbClr val="FF0000"/>
              </a:solidFill>
            </a:endParaRPr>
          </a:p>
        </p:txBody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311700" y="1630925"/>
            <a:ext cx="8520600" cy="16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suit une stratégie originale en choisissant une position complexe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un narrateur hybride (omniscient et personnel)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dresser des portraits complexes de ses personnages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460950" y="1644303"/>
            <a:ext cx="8222100" cy="17316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20710"/>
              <a:buNone/>
            </a:pPr>
            <a:r>
              <a:rPr lang="fr" sz="3866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Comment avec un fonctionnement narratif traditionnel Stendhal nous montre une attitude déroutante du narrateur?</a:t>
            </a:r>
            <a:r>
              <a:rPr lang="fr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5"/>
          <p:cNvSpPr txBox="1"/>
          <p:nvPr>
            <p:ph type="title"/>
          </p:nvPr>
        </p:nvSpPr>
        <p:spPr>
          <a:xfrm>
            <a:off x="311700" y="239575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fr">
                <a:solidFill>
                  <a:srgbClr val="FF0000"/>
                </a:solidFill>
              </a:rPr>
              <a:t>PLAN</a:t>
            </a:r>
            <a:endParaRPr b="1">
              <a:solidFill>
                <a:srgbClr val="FF0000"/>
              </a:solidFill>
            </a:endParaRPr>
          </a:p>
        </p:txBody>
      </p:sp>
      <p:sp>
        <p:nvSpPr>
          <p:cNvPr id="97" name="Google Shape;97;p15"/>
          <p:cNvSpPr txBox="1"/>
          <p:nvPr>
            <p:ph idx="1" type="body"/>
          </p:nvPr>
        </p:nvSpPr>
        <p:spPr>
          <a:xfrm>
            <a:off x="311700" y="902250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" u="sng">
                <a:latin typeface="Calibri"/>
                <a:ea typeface="Calibri"/>
                <a:cs typeface="Calibri"/>
                <a:sym typeface="Calibri"/>
              </a:rPr>
              <a:t>I)Un fonctionnement narratif traditionnel</a:t>
            </a:r>
            <a:endParaRPr b="1" u="sng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A) Un narrateur externe mais très informé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B) Un narrateur omniscient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b="1" lang="fr" u="sng">
                <a:latin typeface="Calibri"/>
                <a:ea typeface="Calibri"/>
                <a:cs typeface="Calibri"/>
                <a:sym typeface="Calibri"/>
              </a:rPr>
              <a:t>II)Une attitude déroutante du narrateur</a:t>
            </a:r>
            <a:r>
              <a:rPr lang="fr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A) un narrateur personnel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B) Le lecteur est pris à parti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C) Le narrateur commente l’action ou le caractère des personnages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D) Quand le narrateur cesse de commenter ou d’expliquer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6"/>
          <p:cNvSpPr txBox="1"/>
          <p:nvPr>
            <p:ph type="title"/>
          </p:nvPr>
        </p:nvSpPr>
        <p:spPr>
          <a:xfrm>
            <a:off x="311700" y="2195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I) UN FONCTIONNEMENT NARRATIF TRADITIONNEL</a:t>
            </a:r>
            <a:endParaRPr u="sng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6"/>
          <p:cNvSpPr txBox="1"/>
          <p:nvPr>
            <p:ph idx="1" type="body"/>
          </p:nvPr>
        </p:nvSpPr>
        <p:spPr>
          <a:xfrm>
            <a:off x="311700" y="827300"/>
            <a:ext cx="8520600" cy="3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" u="sng">
                <a:latin typeface="Calibri"/>
                <a:ea typeface="Calibri"/>
                <a:cs typeface="Calibri"/>
                <a:sym typeface="Calibri"/>
              </a:rPr>
              <a:t>A)Il est un narrateur externe mais très informé</a:t>
            </a:r>
            <a:endParaRPr b="1" u="sng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600">
                <a:latin typeface="Calibri"/>
                <a:ea typeface="Calibri"/>
                <a:cs typeface="Calibri"/>
                <a:sym typeface="Calibri"/>
              </a:rPr>
              <a:t>“C’était par un beau jour d’automne que M. de Rênal se promenait sur le cours de la Félicité donnant le bras à sa femme”</a:t>
            </a:r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p20 l.69</a:t>
            </a:r>
            <a:r>
              <a:rPr lang="fr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600">
                <a:latin typeface="Calibri"/>
                <a:ea typeface="Calibri"/>
                <a:cs typeface="Calibri"/>
                <a:sym typeface="Calibri"/>
              </a:rPr>
              <a:t>“Après un dernier moment d’attente et d’anxiété, pendant lequel l’excès de l’émotion mettait Julien comme hors de lui, dix heures sonnèrent à l’horloge qui était au-dessus de sa tête.”</a:t>
            </a:r>
            <a:r>
              <a:rPr lang="fr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p71 l.45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i="1" lang="fr" sz="1500">
                <a:latin typeface="Calibri"/>
                <a:ea typeface="Calibri"/>
                <a:cs typeface="Calibri"/>
                <a:sym typeface="Calibri"/>
              </a:rPr>
              <a:t>Si Mme de Rênal rentre au salon je vais retomber dans la position affreuse où j’ai passé la journée” p72 l.57</a:t>
            </a:r>
            <a:endParaRPr i="1"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latin typeface="Calibri"/>
                <a:ea typeface="Calibri"/>
                <a:cs typeface="Calibri"/>
                <a:sym typeface="Calibri"/>
              </a:rPr>
              <a:t>“Mme de Rênal fut frappée de l’extrême beauté de Julien. La forme presque féminine de ses traits et son air d’embarras, ne semblèrent point ridicule”</a:t>
            </a:r>
            <a:endParaRPr i="1"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fr" sz="18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B)Il est un narrateur omniscient</a:t>
            </a:r>
            <a:endParaRPr b="1" sz="1800" u="sng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*sait vraiment tout des personnages (sentiments, pensées…)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*son savoir n’est pas limité dans le temps et dans l’espace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600">
                <a:latin typeface="Calibri"/>
                <a:ea typeface="Calibri"/>
                <a:cs typeface="Calibri"/>
                <a:sym typeface="Calibri"/>
              </a:rPr>
              <a:t>-“Bientôt, étonné de sa beauté il oublia tout même ce qu’il venait faire” </a:t>
            </a:r>
            <a:endParaRPr i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i="1" lang="fr" sz="1600">
                <a:latin typeface="Calibri"/>
                <a:ea typeface="Calibri"/>
                <a:cs typeface="Calibri"/>
                <a:sym typeface="Calibri"/>
              </a:rPr>
              <a:t>-”Mme de Rênal resta interdite, ils étaient fort près l’un de l’autre à se regarder” chap7 p42;43</a:t>
            </a:r>
            <a:endParaRPr i="1"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II) UNE ATTITUDE DEROUTANTE DU NARRATEUR</a:t>
            </a:r>
            <a:endParaRPr u="sng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8"/>
          <p:cNvSpPr txBox="1"/>
          <p:nvPr>
            <p:ph idx="1" type="body"/>
          </p:nvPr>
        </p:nvSpPr>
        <p:spPr>
          <a:xfrm>
            <a:off x="151300" y="105942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fr" u="sng">
                <a:latin typeface="Calibri"/>
                <a:ea typeface="Calibri"/>
                <a:cs typeface="Calibri"/>
                <a:sym typeface="Calibri"/>
              </a:rPr>
              <a:t>A) Un narrateur personnel</a:t>
            </a:r>
            <a:endParaRPr b="1" u="sng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*utilise le pronom personnel “je”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*le narrateur exprime ses opinions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latin typeface="Calibri"/>
                <a:ea typeface="Calibri"/>
                <a:cs typeface="Calibri"/>
                <a:sym typeface="Calibri"/>
              </a:rPr>
              <a:t>“Mes regards ont plongé dans la vallée du Doubs” l.19 chap 2</a:t>
            </a:r>
            <a:endParaRPr i="1"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latin typeface="Calibri"/>
                <a:ea typeface="Calibri"/>
                <a:cs typeface="Calibri"/>
                <a:sym typeface="Calibri"/>
              </a:rPr>
              <a:t>“Je ne trouve quant à moi qu’une chose à reprendre” l.34 chap 2</a:t>
            </a:r>
            <a:endParaRPr i="1"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i="1" lang="fr" sz="1500">
                <a:latin typeface="Calibri"/>
                <a:ea typeface="Calibri"/>
                <a:cs typeface="Calibri"/>
                <a:sym typeface="Calibri"/>
              </a:rPr>
              <a:t>“Et moi libérale” l.29</a:t>
            </a:r>
            <a:endParaRPr baseline="30000" i="1" sz="15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fr" sz="22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B) Le lecteur est pris à parti</a:t>
            </a:r>
            <a:endParaRPr b="1" sz="2200" u="sng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201400" y="1159700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*s’adresse au lecteur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“Je n’aurai pas la barbarie de vous faire subir…” chap 2 l.80</a:t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“Ce mot vous surprend ?” p37 </a:t>
            </a: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i="1" lang="fr" sz="1500">
                <a:latin typeface="Calibri"/>
                <a:ea typeface="Calibri"/>
                <a:cs typeface="Calibri"/>
                <a:sym typeface="Calibri"/>
              </a:rPr>
              <a:t>hypocrisie, → introduction de l’opinion de l’auteur, → narrateur subjectif </a:t>
            </a:r>
            <a:endParaRPr i="1" sz="15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“Le lecteur voudra bien nous permettre de donner très peu de faits clairs et précis” p27 l.1</a:t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i="1"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--&gt; </a:t>
            </a:r>
            <a:r>
              <a:rPr i="1" lang="fr" sz="15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dialogue fictif</a:t>
            </a:r>
            <a:endParaRPr i="1" sz="15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fr" sz="20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C) Le narrateur commente l’action ou le caractère des personnages</a:t>
            </a:r>
            <a:endParaRPr b="1" sz="2000" u="sng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20"/>
          <p:cNvSpPr txBox="1"/>
          <p:nvPr>
            <p:ph idx="1" type="body"/>
          </p:nvPr>
        </p:nvSpPr>
        <p:spPr>
          <a:xfrm>
            <a:off x="361825" y="1266600"/>
            <a:ext cx="8520600" cy="261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le narrateur donne son opinion → porte des jugements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Julien Sorel est un “héros qui se croyait si prudent...il prenait ses intentions pour des faits” chap 26 livre 1</a:t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i="1"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prend une “sage décision qui ne lui donnait pas la paix au coeur” p381</a:t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i="1"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“De tels caractères sont heureusement fort rares” p377 l.97</a:t>
            </a:r>
            <a:endParaRPr i="1"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fr" sz="23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D)Quand le narrateur cesse de commenter ou d’expliquer</a:t>
            </a:r>
            <a:endParaRPr b="1" sz="2300" u="sng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2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fr" sz="1600">
                <a:latin typeface="Calibri"/>
                <a:ea typeface="Calibri"/>
                <a:cs typeface="Calibri"/>
                <a:sym typeface="Calibri"/>
              </a:rPr>
              <a:t>peut aussi s’effacer et ne plus commenter ou expliquer les sensations et les actions des personnages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i="1"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i="1" lang="fr" sz="1600">
                <a:solidFill>
                  <a:schemeClr val="dk1"/>
                </a:solidFill>
              </a:rPr>
              <a:t>    </a:t>
            </a:r>
            <a:r>
              <a:rPr i="1" lang="fr" sz="1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“il tira sur elle un coup de pistolet et la manqua; il tira un second coup, elle tomba” p506,507 chap 36 livre II</a:t>
            </a:r>
            <a:endParaRPr i="1"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