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</p:sldIdLst>
  <p:sldSz cy="5143500" cx="9144000"/>
  <p:notesSz cx="6858000" cy="9144000"/>
  <p:embeddedFontLst>
    <p:embeddedFont>
      <p:font typeface="Roboto"/>
      <p:regular r:id="rId16"/>
      <p:bold r:id="rId17"/>
      <p:italic r:id="rId18"/>
      <p:boldItalic r:id="rId1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font" Target="fonts/Roboto-bold.fntdata"/><Relationship Id="rId16" Type="http://schemas.openxmlformats.org/officeDocument/2006/relationships/font" Target="fonts/Roboto-regular.fntdata"/><Relationship Id="rId5" Type="http://schemas.openxmlformats.org/officeDocument/2006/relationships/notesMaster" Target="notesMasters/notesMaster1.xml"/><Relationship Id="rId19" Type="http://schemas.openxmlformats.org/officeDocument/2006/relationships/font" Target="fonts/Roboto-boldItalic.fntdata"/><Relationship Id="rId6" Type="http://schemas.openxmlformats.org/officeDocument/2006/relationships/slide" Target="slides/slide1.xml"/><Relationship Id="rId18" Type="http://schemas.openxmlformats.org/officeDocument/2006/relationships/font" Target="fonts/Roboto-italic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3" name="Google Shape;83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6" name="Google Shape;136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9" name="Google Shape;89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4" name="Google Shape;94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0" name="Google Shape;100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6" name="Google Shape;106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2" name="Google Shape;112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8" name="Google Shape;118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24" name="Google Shape;124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0" name="Google Shape;130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11" name="Google Shape;11;p2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" name="Google Shape;12;p2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" name="Google Shape;13;p2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" name="Google Shape;14;p2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" name="Google Shape;15;p2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6" name="Google Shape;16;p2"/>
          <p:cNvSpPr txBox="1"/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8" name="Google Shape;18;p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dk1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oogle Shape;70;p11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71" name="Google Shape;71;p11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" name="Google Shape;72;p11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" name="Google Shape;73;p11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4" name="Google Shape;74;p11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5" name="Google Shape;75;p11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6" name="Google Shape;76;p11"/>
          <p:cNvSpPr txBox="1"/>
          <p:nvPr>
            <p:ph hasCustomPrompt="1" type="title"/>
          </p:nvPr>
        </p:nvSpPr>
        <p:spPr>
          <a:xfrm>
            <a:off x="311700" y="1256050"/>
            <a:ext cx="8520600" cy="2030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7" name="Google Shape;77;p11"/>
          <p:cNvSpPr txBox="1"/>
          <p:nvPr>
            <p:ph idx="1" type="body"/>
          </p:nvPr>
        </p:nvSpPr>
        <p:spPr>
          <a:xfrm>
            <a:off x="311700" y="3369225"/>
            <a:ext cx="8520600" cy="1281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8" name="Google Shape;78;p1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oogle Shape;20;p3"/>
          <p:cNvGrpSpPr/>
          <p:nvPr/>
        </p:nvGrpSpPr>
        <p:grpSpPr>
          <a:xfrm>
            <a:off x="0" y="3903669"/>
            <a:ext cx="9144000" cy="1239925"/>
            <a:chOff x="0" y="3903669"/>
            <a:chExt cx="9144000" cy="1239925"/>
          </a:xfrm>
        </p:grpSpPr>
        <p:sp>
          <p:nvSpPr>
            <p:cNvPr id="21" name="Google Shape;21;p3"/>
            <p:cNvSpPr/>
            <p:nvPr/>
          </p:nvSpPr>
          <p:spPr>
            <a:xfrm>
              <a:off x="8154895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" name="Google Shape;22;p3"/>
            <p:cNvSpPr/>
            <p:nvPr/>
          </p:nvSpPr>
          <p:spPr>
            <a:xfrm flipH="1">
              <a:off x="6181163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" name="Google Shape;23;p3"/>
            <p:cNvSpPr/>
            <p:nvPr/>
          </p:nvSpPr>
          <p:spPr>
            <a:xfrm>
              <a:off x="7170274" y="3903669"/>
              <a:ext cx="989100" cy="9879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" name="Google Shape;24;p3"/>
            <p:cNvSpPr/>
            <p:nvPr/>
          </p:nvSpPr>
          <p:spPr>
            <a:xfrm rot="10800000">
              <a:off x="8154757" y="3903682"/>
              <a:ext cx="989100" cy="9879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" name="Google Shape;25;p3"/>
            <p:cNvSpPr/>
            <p:nvPr/>
          </p:nvSpPr>
          <p:spPr>
            <a:xfrm>
              <a:off x="0" y="4891594"/>
              <a:ext cx="9144000" cy="2520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6" name="Google Shape;26;p3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7" name="Google Shape;27;p3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8" name="Google Shape;28;p3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" name="Google Shape;30;p4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31" name="Google Shape;31;p4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" name="Google Shape;32;p4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" name="Google Shape;33;p4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4" name="Google Shape;34;p4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" name="Google Shape;35;p4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6" name="Google Shape;36;p4"/>
          <p:cNvSpPr txBox="1"/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7" name="Google Shape;37;p4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5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0" name="Google Shape;40;p5"/>
          <p:cNvSpPr txBox="1"/>
          <p:nvPr>
            <p:ph idx="1" type="body"/>
          </p:nvPr>
        </p:nvSpPr>
        <p:spPr>
          <a:xfrm>
            <a:off x="311700" y="1229975"/>
            <a:ext cx="39999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5"/>
          <p:cNvSpPr txBox="1"/>
          <p:nvPr>
            <p:ph idx="2" type="body"/>
          </p:nvPr>
        </p:nvSpPr>
        <p:spPr>
          <a:xfrm>
            <a:off x="4832400" y="1229975"/>
            <a:ext cx="39999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2" name="Google Shape;42;p5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5" name="Google Shape;45;p6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8" name="Google Shape;48;p7"/>
          <p:cNvSpPr txBox="1"/>
          <p:nvPr>
            <p:ph idx="1" type="body"/>
          </p:nvPr>
        </p:nvSpPr>
        <p:spPr>
          <a:xfrm>
            <a:off x="311700" y="1465804"/>
            <a:ext cx="2808000" cy="3103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4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oogle Shape;51;p8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52" name="Google Shape;52;p8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" name="Google Shape;53;p8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4" name="Google Shape;54;p8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5" name="Google Shape;55;p8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6" name="Google Shape;56;p8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7" name="Google Shape;57;p8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8" name="Google Shape;58;p8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9"/>
          <p:cNvSpPr/>
          <p:nvPr/>
        </p:nvSpPr>
        <p:spPr>
          <a:xfrm>
            <a:off x="4572000" y="-1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1" name="Google Shape;6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2" name="Google Shape;62;p9"/>
          <p:cNvSpPr txBox="1"/>
          <p:nvPr>
            <p:ph type="title"/>
          </p:nvPr>
        </p:nvSpPr>
        <p:spPr>
          <a:xfrm>
            <a:off x="265500" y="1151100"/>
            <a:ext cx="4045200" cy="1564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3" name="Google Shape;63;p9"/>
          <p:cNvSpPr txBox="1"/>
          <p:nvPr>
            <p:ph idx="1" type="subTitle"/>
          </p:nvPr>
        </p:nvSpPr>
        <p:spPr>
          <a:xfrm>
            <a:off x="265500" y="2769001"/>
            <a:ext cx="4045200" cy="12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64" name="Google Shape;64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65" name="Google Shape;65;p9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0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68" name="Google Shape;68;p10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geometric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b="0" i="0" sz="3000" u="none" cap="none" strike="noStrike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b="0" i="0" sz="3000" u="none" cap="none" strike="noStrike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b="0" i="0" sz="3000" u="none" cap="none" strike="noStrike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b="0" i="0" sz="3000" u="none" cap="none" strike="noStrike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b="0" i="0" sz="3000" u="none" cap="none" strike="noStrike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b="0" i="0" sz="3000" u="none" cap="none" strike="noStrike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b="0" i="0" sz="3000" u="none" cap="none" strike="noStrike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b="0" i="0" sz="3000" u="none" cap="none" strike="noStrike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b="0" i="0" sz="3000" u="none" cap="none" strike="noStrike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Roboto"/>
              <a:buChar char="●"/>
              <a:defRPr b="0" i="0" sz="18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 b="0" i="0" sz="14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 b="0" i="0" sz="14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 b="0" i="0" sz="14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 b="0" i="0" sz="14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 b="0" i="0" sz="14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 b="0" i="0" sz="14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 b="0" i="0" sz="14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 b="0" i="0" sz="1400" u="none" cap="none" strike="noStrike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3"/>
          <p:cNvSpPr txBox="1"/>
          <p:nvPr>
            <p:ph type="ctrTitle"/>
          </p:nvPr>
        </p:nvSpPr>
        <p:spPr>
          <a:xfrm>
            <a:off x="463980" y="1369981"/>
            <a:ext cx="8222104" cy="1481023"/>
          </a:xfrm>
          <a:prstGeom prst="rect">
            <a:avLst/>
          </a:prstGeom>
          <a:noFill/>
          <a:ln cap="flat" cmpd="sng" w="9525">
            <a:solidFill>
              <a:srgbClr val="CC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91503"/>
              <a:buNone/>
            </a:pPr>
            <a:r>
              <a:rPr b="1" lang="fr" sz="5100"/>
              <a:t>LE NARRATEUR DANS </a:t>
            </a:r>
            <a:r>
              <a:rPr b="1" i="1" lang="fr" sz="5100"/>
              <a:t>LE ROUGE ET LE NOIR</a:t>
            </a:r>
            <a:endParaRPr b="1" i="1" sz="5100"/>
          </a:p>
        </p:txBody>
      </p:sp>
      <p:sp>
        <p:nvSpPr>
          <p:cNvPr id="86" name="Google Shape;86;p13"/>
          <p:cNvSpPr txBox="1"/>
          <p:nvPr/>
        </p:nvSpPr>
        <p:spPr>
          <a:xfrm>
            <a:off x="1767273" y="3865909"/>
            <a:ext cx="4694318" cy="28534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fr" sz="1400" u="none" cap="none" strike="noStrike">
                <a:solidFill>
                  <a:srgbClr val="F3F3F3"/>
                </a:solidFill>
                <a:latin typeface="Arial"/>
                <a:ea typeface="Arial"/>
                <a:cs typeface="Arial"/>
                <a:sym typeface="Arial"/>
              </a:rPr>
              <a:t>Margot NUMA - Emma JEWANI 1*G7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22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1111"/>
              <a:buNone/>
            </a:pPr>
            <a:r>
              <a:rPr b="1" lang="fr" u="sng">
                <a:solidFill>
                  <a:srgbClr val="FF0000"/>
                </a:solidFill>
              </a:rPr>
              <a:t>CONCLUSION</a:t>
            </a:r>
            <a:endParaRPr b="1" u="sng">
              <a:solidFill>
                <a:srgbClr val="FF0000"/>
              </a:solidFill>
            </a:endParaRPr>
          </a:p>
        </p:txBody>
      </p:sp>
      <p:sp>
        <p:nvSpPr>
          <p:cNvPr id="139" name="Google Shape;139;p22"/>
          <p:cNvSpPr txBox="1"/>
          <p:nvPr>
            <p:ph idx="1" type="body"/>
          </p:nvPr>
        </p:nvSpPr>
        <p:spPr>
          <a:xfrm>
            <a:off x="311700" y="1630925"/>
            <a:ext cx="8520600" cy="164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Font typeface="Calibri"/>
              <a:buChar char="●"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suit une stratégie originale en choisissant une position complexe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Font typeface="Calibri"/>
              <a:buChar char="●"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un narrateur hybride (omniscient et personnel)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Font typeface="Calibri"/>
              <a:buChar char="●"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dresser des portraits complexes de ses personnages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4"/>
          <p:cNvSpPr txBox="1"/>
          <p:nvPr>
            <p:ph type="ctrTitle"/>
          </p:nvPr>
        </p:nvSpPr>
        <p:spPr>
          <a:xfrm>
            <a:off x="460950" y="1644303"/>
            <a:ext cx="8222100" cy="1731600"/>
          </a:xfrm>
          <a:prstGeom prst="rect">
            <a:avLst/>
          </a:prstGeom>
          <a:noFill/>
          <a:ln cap="flat" cmpd="sng" w="9525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20710"/>
              <a:buNone/>
            </a:pPr>
            <a:r>
              <a:rPr lang="fr" sz="3866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rPr>
              <a:t>Comment avec un fonctionnement narratif traditionnel Stendhal nous montre une attitude déroutante du narrateur?</a:t>
            </a:r>
            <a:r>
              <a:rPr lang="fr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rPr>
              <a:t>  </a:t>
            </a:r>
            <a:endParaRPr>
              <a:solidFill>
                <a:srgbClr val="FFFFFF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5"/>
          <p:cNvSpPr txBox="1"/>
          <p:nvPr>
            <p:ph type="title"/>
          </p:nvPr>
        </p:nvSpPr>
        <p:spPr>
          <a:xfrm>
            <a:off x="311700" y="239575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1111"/>
              <a:buNone/>
            </a:pPr>
            <a:r>
              <a:rPr b="1" lang="fr">
                <a:solidFill>
                  <a:srgbClr val="FF0000"/>
                </a:solidFill>
              </a:rPr>
              <a:t>PLAN</a:t>
            </a:r>
            <a:endParaRPr b="1">
              <a:solidFill>
                <a:srgbClr val="FF0000"/>
              </a:solidFill>
            </a:endParaRPr>
          </a:p>
        </p:txBody>
      </p:sp>
      <p:sp>
        <p:nvSpPr>
          <p:cNvPr id="97" name="Google Shape;97;p15"/>
          <p:cNvSpPr txBox="1"/>
          <p:nvPr>
            <p:ph idx="1" type="body"/>
          </p:nvPr>
        </p:nvSpPr>
        <p:spPr>
          <a:xfrm>
            <a:off x="311700" y="902250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b="1" lang="fr" u="sng">
                <a:latin typeface="Calibri"/>
                <a:ea typeface="Calibri"/>
                <a:cs typeface="Calibri"/>
                <a:sym typeface="Calibri"/>
              </a:rPr>
              <a:t>I)Un fonctionnement narratif traditionnel</a:t>
            </a:r>
            <a:endParaRPr b="1" u="sng"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A) Un narrateur externe mais très informé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B) Un narrateur omniscient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b="1" lang="fr" u="sng">
                <a:latin typeface="Calibri"/>
                <a:ea typeface="Calibri"/>
                <a:cs typeface="Calibri"/>
                <a:sym typeface="Calibri"/>
              </a:rPr>
              <a:t>II)Une attitude déroutante du narrateur</a:t>
            </a:r>
            <a:r>
              <a:rPr lang="fr">
                <a:latin typeface="Calibri"/>
                <a:ea typeface="Calibri"/>
                <a:cs typeface="Calibri"/>
                <a:sym typeface="Calibri"/>
              </a:rPr>
              <a:t> 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A) un narrateur personnel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B) Le lecteur est pris à parti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C) Le narrateur commente l’action ou le caractère des personnages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1200"/>
              </a:spcAft>
              <a:buSzPts val="1800"/>
              <a:buNone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D) Quand le narrateur cesse de commenter ou d’expliquer</a:t>
            </a:r>
            <a:endParaRPr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16"/>
          <p:cNvSpPr txBox="1"/>
          <p:nvPr>
            <p:ph type="title"/>
          </p:nvPr>
        </p:nvSpPr>
        <p:spPr>
          <a:xfrm>
            <a:off x="311700" y="2195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1111"/>
              <a:buNone/>
            </a:pPr>
            <a:r>
              <a:rPr lang="fr" u="sng">
                <a:solidFill>
                  <a:srgbClr val="FF0000"/>
                </a:solidFill>
                <a:latin typeface="Calibri"/>
                <a:ea typeface="Calibri"/>
                <a:cs typeface="Calibri"/>
                <a:sym typeface="Calibri"/>
              </a:rPr>
              <a:t>I) UN FONCTIONNEMENT NARRATIF TRADITIONNEL</a:t>
            </a:r>
            <a:endParaRPr u="sng">
              <a:solidFill>
                <a:srgbClr val="FF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3" name="Google Shape;103;p16"/>
          <p:cNvSpPr txBox="1"/>
          <p:nvPr>
            <p:ph idx="1" type="body"/>
          </p:nvPr>
        </p:nvSpPr>
        <p:spPr>
          <a:xfrm>
            <a:off x="311700" y="827300"/>
            <a:ext cx="8520600" cy="3804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b="1" lang="fr" u="sng">
                <a:latin typeface="Calibri"/>
                <a:ea typeface="Calibri"/>
                <a:cs typeface="Calibri"/>
                <a:sym typeface="Calibri"/>
              </a:rPr>
              <a:t>A)Il est un narrateur externe mais très informé</a:t>
            </a:r>
            <a:endParaRPr b="1" u="sng"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600">
                <a:latin typeface="Calibri"/>
                <a:ea typeface="Calibri"/>
                <a:cs typeface="Calibri"/>
                <a:sym typeface="Calibri"/>
              </a:rPr>
              <a:t>“C’était par un beau jour d’automne que M. de Rênal se promenait sur le cours de la Félicité donnant le bras à sa femme”</a:t>
            </a:r>
            <a:r>
              <a:rPr lang="fr" sz="1600"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fr" sz="1500">
                <a:latin typeface="Calibri"/>
                <a:ea typeface="Calibri"/>
                <a:cs typeface="Calibri"/>
                <a:sym typeface="Calibri"/>
              </a:rPr>
              <a:t>p20 l.69</a:t>
            </a:r>
            <a:r>
              <a:rPr lang="fr">
                <a:latin typeface="Calibri"/>
                <a:ea typeface="Calibri"/>
                <a:cs typeface="Calibri"/>
                <a:sym typeface="Calibri"/>
              </a:rPr>
              <a:t> 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600">
                <a:latin typeface="Calibri"/>
                <a:ea typeface="Calibri"/>
                <a:cs typeface="Calibri"/>
                <a:sym typeface="Calibri"/>
              </a:rPr>
              <a:t>“Après un dernier moment d’attente et d’anxiété, pendant lequel l’excès de l’émotion mettait Julien comme hors de lui, dix heures sonnèrent à l’horloge qui était au-dessus de sa tête.”</a:t>
            </a:r>
            <a:r>
              <a:rPr lang="fr"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fr" sz="1500">
                <a:latin typeface="Calibri"/>
                <a:ea typeface="Calibri"/>
                <a:cs typeface="Calibri"/>
                <a:sym typeface="Calibri"/>
              </a:rPr>
              <a:t>p71 l.45</a:t>
            </a:r>
            <a:endParaRPr sz="1500"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lang="fr" sz="1500">
                <a:latin typeface="Calibri"/>
                <a:ea typeface="Calibri"/>
                <a:cs typeface="Calibri"/>
                <a:sym typeface="Calibri"/>
              </a:rPr>
              <a:t>“</a:t>
            </a:r>
            <a:r>
              <a:rPr i="1" lang="fr" sz="1500">
                <a:latin typeface="Calibri"/>
                <a:ea typeface="Calibri"/>
                <a:cs typeface="Calibri"/>
                <a:sym typeface="Calibri"/>
              </a:rPr>
              <a:t>Si Mme de Rênal rentre au salon je vais retomber dans la position affreuse où j’ai passé la journée” p72 l.57</a:t>
            </a:r>
            <a:endParaRPr i="1" sz="1500"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500">
                <a:latin typeface="Calibri"/>
                <a:ea typeface="Calibri"/>
                <a:cs typeface="Calibri"/>
                <a:sym typeface="Calibri"/>
              </a:rPr>
              <a:t>“Mme de Rênal fut frappée de l’extrême beauté de Julien. La forme presque féminine de ses traits et son air d’embarras, ne semblèrent point ridicule”</a:t>
            </a:r>
            <a:endParaRPr i="1" sz="1500"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1200"/>
              </a:spcAft>
              <a:buSzPts val="1800"/>
              <a:buNone/>
            </a:pPr>
            <a:r>
              <a:t/>
            </a:r>
            <a:endParaRPr sz="1500"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7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b="1" lang="fr" sz="1800" u="sng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B)Il est un narrateur omniscient</a:t>
            </a:r>
            <a:endParaRPr b="1" sz="1800" u="sng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9" name="Google Shape;109;p17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fr" sz="1600">
                <a:latin typeface="Calibri"/>
                <a:ea typeface="Calibri"/>
                <a:cs typeface="Calibri"/>
                <a:sym typeface="Calibri"/>
              </a:rPr>
              <a:t>*sait vraiment tout des personnages (sentiments, pensées…)</a:t>
            </a:r>
            <a:endParaRPr sz="1600"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lang="fr" sz="1600">
                <a:latin typeface="Calibri"/>
                <a:ea typeface="Calibri"/>
                <a:cs typeface="Calibri"/>
                <a:sym typeface="Calibri"/>
              </a:rPr>
              <a:t>*son savoir n’est pas limité dans le temps et dans l’espace</a:t>
            </a:r>
            <a:endParaRPr sz="1600"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 i="1" sz="1600"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600">
                <a:latin typeface="Calibri"/>
                <a:ea typeface="Calibri"/>
                <a:cs typeface="Calibri"/>
                <a:sym typeface="Calibri"/>
              </a:rPr>
              <a:t>-“Bientôt, étonné de sa beauté il oublia tout même ce qu’il venait faire” </a:t>
            </a:r>
            <a:endParaRPr i="1" sz="1600"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1200"/>
              </a:spcAft>
              <a:buSzPts val="1800"/>
              <a:buNone/>
            </a:pPr>
            <a:r>
              <a:rPr i="1" lang="fr" sz="1600">
                <a:latin typeface="Calibri"/>
                <a:ea typeface="Calibri"/>
                <a:cs typeface="Calibri"/>
                <a:sym typeface="Calibri"/>
              </a:rPr>
              <a:t>-”Mme de Rênal resta interdite, ils étaient fort près l’un de l’autre à se regarder” chap7 p42;43</a:t>
            </a:r>
            <a:endParaRPr i="1" sz="1600"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18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1111"/>
              <a:buNone/>
            </a:pPr>
            <a:r>
              <a:rPr lang="fr" u="sng">
                <a:solidFill>
                  <a:srgbClr val="FF0000"/>
                </a:solidFill>
                <a:latin typeface="Calibri"/>
                <a:ea typeface="Calibri"/>
                <a:cs typeface="Calibri"/>
                <a:sym typeface="Calibri"/>
              </a:rPr>
              <a:t>II) UNE ATTITUDE DEROUTANTE DU NARRATEUR</a:t>
            </a:r>
            <a:endParaRPr u="sng">
              <a:solidFill>
                <a:srgbClr val="FF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5" name="Google Shape;115;p18"/>
          <p:cNvSpPr txBox="1"/>
          <p:nvPr>
            <p:ph idx="1" type="body"/>
          </p:nvPr>
        </p:nvSpPr>
        <p:spPr>
          <a:xfrm>
            <a:off x="151300" y="105942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b="1" lang="fr" u="sng">
                <a:latin typeface="Calibri"/>
                <a:ea typeface="Calibri"/>
                <a:cs typeface="Calibri"/>
                <a:sym typeface="Calibri"/>
              </a:rPr>
              <a:t>A) Un narrateur personnel</a:t>
            </a:r>
            <a:endParaRPr b="1" u="sng"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lang="fr" sz="1500">
                <a:latin typeface="Calibri"/>
                <a:ea typeface="Calibri"/>
                <a:cs typeface="Calibri"/>
                <a:sym typeface="Calibri"/>
              </a:rPr>
              <a:t>*utilise le pronom personnel “je”</a:t>
            </a:r>
            <a:endParaRPr sz="1500"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lang="fr" sz="1500">
                <a:latin typeface="Calibri"/>
                <a:ea typeface="Calibri"/>
                <a:cs typeface="Calibri"/>
                <a:sym typeface="Calibri"/>
              </a:rPr>
              <a:t>*le narrateur exprime ses opinions</a:t>
            </a:r>
            <a:endParaRPr sz="1500"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 sz="1500"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500">
                <a:latin typeface="Calibri"/>
                <a:ea typeface="Calibri"/>
                <a:cs typeface="Calibri"/>
                <a:sym typeface="Calibri"/>
              </a:rPr>
              <a:t>“Mes regards ont plongé dans la vallée du Doubs” l.19 chap 2</a:t>
            </a:r>
            <a:endParaRPr i="1" sz="1500"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500">
                <a:latin typeface="Calibri"/>
                <a:ea typeface="Calibri"/>
                <a:cs typeface="Calibri"/>
                <a:sym typeface="Calibri"/>
              </a:rPr>
              <a:t>“Je ne trouve quant à moi qu’une chose à reprendre” l.34 chap 2</a:t>
            </a:r>
            <a:endParaRPr i="1" sz="1500"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1200"/>
              </a:spcAft>
              <a:buSzPts val="1800"/>
              <a:buNone/>
            </a:pPr>
            <a:r>
              <a:rPr i="1" lang="fr" sz="1500">
                <a:latin typeface="Calibri"/>
                <a:ea typeface="Calibri"/>
                <a:cs typeface="Calibri"/>
                <a:sym typeface="Calibri"/>
              </a:rPr>
              <a:t>“Et moi libérale” l.29</a:t>
            </a:r>
            <a:endParaRPr baseline="30000" i="1" sz="1500"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19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b="1" lang="fr" sz="2200" u="sng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B) Le lecteur est pris à parti</a:t>
            </a:r>
            <a:endParaRPr b="1" sz="2200" u="sng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1" name="Google Shape;121;p19"/>
          <p:cNvSpPr txBox="1"/>
          <p:nvPr>
            <p:ph idx="1" type="body"/>
          </p:nvPr>
        </p:nvSpPr>
        <p:spPr>
          <a:xfrm>
            <a:off x="201400" y="1159700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*s’adresse au lecteur 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“Je n’aurai pas la barbarie de vous faire subir…” chap 2 l.80</a:t>
            </a:r>
            <a:endParaRPr i="1"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 i="1"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“Ce mot vous surprend ?” p37 </a:t>
            </a:r>
            <a:r>
              <a:rPr lang="fr" sz="1500">
                <a:latin typeface="Calibri"/>
                <a:ea typeface="Calibri"/>
                <a:cs typeface="Calibri"/>
                <a:sym typeface="Calibri"/>
              </a:rPr>
              <a:t>→ </a:t>
            </a:r>
            <a:r>
              <a:rPr i="1" lang="fr" sz="1500">
                <a:latin typeface="Calibri"/>
                <a:ea typeface="Calibri"/>
                <a:cs typeface="Calibri"/>
                <a:sym typeface="Calibri"/>
              </a:rPr>
              <a:t>hypocrisie, → introduction de l’opinion de l’auteur, → narrateur subjectif </a:t>
            </a:r>
            <a:endParaRPr i="1" sz="1500"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 i="1"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“Le lecteur voudra bien nous permettre de donner très peu de faits clairs et précis” p27 l.1</a:t>
            </a:r>
            <a:endParaRPr i="1"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1200"/>
              </a:spcAft>
              <a:buSzPts val="1800"/>
              <a:buNone/>
            </a:pPr>
            <a:r>
              <a:rPr i="1" lang="fr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--&gt; </a:t>
            </a:r>
            <a:r>
              <a:rPr i="1" lang="fr" sz="15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dialogue fictif</a:t>
            </a:r>
            <a:endParaRPr i="1" sz="150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20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b="1" lang="fr" sz="2000" u="sng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C) Le narrateur commente l’action ou le caractère des personnages</a:t>
            </a:r>
            <a:endParaRPr b="1" sz="2000" u="sng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7" name="Google Shape;127;p20"/>
          <p:cNvSpPr txBox="1"/>
          <p:nvPr>
            <p:ph idx="1" type="body"/>
          </p:nvPr>
        </p:nvSpPr>
        <p:spPr>
          <a:xfrm>
            <a:off x="361825" y="1266600"/>
            <a:ext cx="8520600" cy="261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Font typeface="Calibri"/>
              <a:buChar char="●"/>
            </a:pPr>
            <a:r>
              <a:rPr lang="fr">
                <a:latin typeface="Calibri"/>
                <a:ea typeface="Calibri"/>
                <a:cs typeface="Calibri"/>
                <a:sym typeface="Calibri"/>
              </a:rPr>
              <a:t>le narrateur donne son opinion → porte des jugements</a:t>
            </a:r>
            <a:endParaRPr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 i="1"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Julien Sorel est un “héros qui se croyait si prudent...il prenait ses intentions pour des faits” chap 26 livre 1</a:t>
            </a:r>
            <a:endParaRPr i="1"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rPr i="1" lang="fr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il prend une “sage décision qui ne lui donnait pas la paix au coeur” p381</a:t>
            </a:r>
            <a:endParaRPr i="1"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1200"/>
              </a:spcAft>
              <a:buSzPts val="1800"/>
              <a:buNone/>
            </a:pPr>
            <a:r>
              <a:rPr i="1" lang="fr" sz="1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“De tels caractères sont heureusement fort rares” p377 l.97</a:t>
            </a:r>
            <a:endParaRPr i="1" sz="1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1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b="1" lang="fr" sz="2300" u="sng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D)Quand le narrateur cesse de commenter ou d’expliquer</a:t>
            </a:r>
            <a:endParaRPr b="1" sz="2300" u="sng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3" name="Google Shape;133;p21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302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600"/>
              <a:buFont typeface="Calibri"/>
              <a:buChar char="●"/>
            </a:pPr>
            <a:r>
              <a:rPr lang="fr" sz="1600">
                <a:latin typeface="Calibri"/>
                <a:ea typeface="Calibri"/>
                <a:cs typeface="Calibri"/>
                <a:sym typeface="Calibri"/>
              </a:rPr>
              <a:t>peut aussi s’effacer et ne plus commenter ou expliquer les sensations et les actions des personnages</a:t>
            </a:r>
            <a:endParaRPr sz="1600">
              <a:latin typeface="Calibri"/>
              <a:ea typeface="Calibri"/>
              <a:cs typeface="Calibri"/>
              <a:sym typeface="Calibri"/>
            </a:endParaRPr>
          </a:p>
          <a:p>
            <a:pPr indent="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SzPts val="1800"/>
              <a:buNone/>
            </a:pPr>
            <a:r>
              <a:t/>
            </a:r>
            <a:endParaRPr i="1" sz="16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1200"/>
              </a:spcAft>
              <a:buSzPts val="1800"/>
              <a:buNone/>
            </a:pPr>
            <a:r>
              <a:rPr i="1" lang="fr" sz="1600">
                <a:solidFill>
                  <a:schemeClr val="dk1"/>
                </a:solidFill>
              </a:rPr>
              <a:t>    </a:t>
            </a:r>
            <a:r>
              <a:rPr i="1" lang="fr" sz="1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“il tira sur elle un coup de pistolet et la manqua; il tira un second coup, elle tomba” p506,507 chap 36 livre II</a:t>
            </a:r>
            <a:endParaRPr i="1" sz="1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Geometric">
  <a:themeElements>
    <a:clrScheme name="Geometric">
      <a:dk1>
        <a:srgbClr val="2A3990"/>
      </a:dk1>
      <a:lt1>
        <a:srgbClr val="FFFFFF"/>
      </a:lt1>
      <a:dk2>
        <a:srgbClr val="434343"/>
      </a:dk2>
      <a:lt2>
        <a:srgbClr val="999999"/>
      </a:lt2>
      <a:accent1>
        <a:srgbClr val="212D74"/>
      </a:accent1>
      <a:accent2>
        <a:srgbClr val="3949AB"/>
      </a:accent2>
      <a:accent3>
        <a:srgbClr val="9C254D"/>
      </a:accent3>
      <a:accent4>
        <a:srgbClr val="D23369"/>
      </a:accent4>
      <a:accent5>
        <a:srgbClr val="F06292"/>
      </a:accent5>
      <a:accent6>
        <a:srgbClr val="7890CD"/>
      </a:accent6>
      <a:hlink>
        <a:srgbClr val="F06292"/>
      </a:hlink>
      <a:folHlink>
        <a:srgbClr val="F0629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