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02D7827-0C3A-0447-9CA8-B1C7D49EEDF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F853B54D-6978-CF4E-8CC1-A0950FB66C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3D02A9A-5364-8748-BC6C-49787E6814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E9A9D2-ABAC-9F4E-9BA6-146A87680FA3}" type="datetimeFigureOut">
              <a:rPr lang="fr-FR" smtClean="0"/>
              <a:t>17/03/2021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1EDAB9BF-7492-2E45-86DA-CCBD16B377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56AE4E99-6491-A84A-92A2-205292145D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7C4C3-A4F3-6345-95A4-90D4544AA01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597805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2257D50-2E52-B64F-9A5C-B623934F4F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DE3ADFC3-87EB-444E-A71B-59A8E340D5C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BB95DD4C-B981-D249-BC6B-7EC256DC2E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E9A9D2-ABAC-9F4E-9BA6-146A87680FA3}" type="datetimeFigureOut">
              <a:rPr lang="fr-FR" smtClean="0"/>
              <a:t>17/03/2021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D75703BA-CAEC-3944-B9AB-DF0199E1C9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865E10D-5DFE-8C42-A793-1A0D67FCC0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7C4C3-A4F3-6345-95A4-90D4544AA01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1507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EBA28EC4-9F25-0E4B-B95C-4C9C68EE5EA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3D696AD8-BCE4-7E45-839A-B5863ED654F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39697FE-013A-0F4F-AF93-E0272A5A31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E9A9D2-ABAC-9F4E-9BA6-146A87680FA3}" type="datetimeFigureOut">
              <a:rPr lang="fr-FR" smtClean="0"/>
              <a:t>17/03/2021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6111B2F7-2535-FB40-9805-1B39AA0F90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BCC8EEF9-15CB-5A43-82B9-F8B5D376E3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7C4C3-A4F3-6345-95A4-90D4544AA01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132826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ACEB726-BC5B-3A40-8760-F1D9C9D212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87340B69-65C1-8844-B19D-BA8DF0666FA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7CD08AE-C4F7-314B-8D5B-3FF0D7188A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E9A9D2-ABAC-9F4E-9BA6-146A87680FA3}" type="datetimeFigureOut">
              <a:rPr lang="fr-FR" smtClean="0"/>
              <a:t>17/03/2021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62483CE-CFC7-EB4D-80D2-F9A3AD1854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5CB6C36B-32E3-9C48-9E84-24773D7458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7C4C3-A4F3-6345-95A4-90D4544AA01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175677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2E07791-0DAA-1344-B9D6-920F29E91D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B2418160-4A82-F841-BC60-52DA33EA81A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523B2D7C-AF16-774D-AAF0-CAE62D59A4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E9A9D2-ABAC-9F4E-9BA6-146A87680FA3}" type="datetimeFigureOut">
              <a:rPr lang="fr-FR" smtClean="0"/>
              <a:t>17/03/2021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C69E5A8D-595A-9C40-892C-AF389A44C9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C72F88-5ACF-A248-82C1-4A345D4EDC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7C4C3-A4F3-6345-95A4-90D4544AA01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002466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C50B68B-3D03-3547-9957-C0462FFD81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1B33856E-0BF2-A543-A7B1-0407C2AE039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1E01F992-1634-234C-956C-C50505C9FE5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6E233A0C-9188-6A49-AC47-5C9B371009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E9A9D2-ABAC-9F4E-9BA6-146A87680FA3}" type="datetimeFigureOut">
              <a:rPr lang="fr-FR" smtClean="0"/>
              <a:t>17/03/2021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EE9164C4-EC49-EA4E-979C-BF84022554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43486D3F-1FB3-364C-83F0-5A72A941C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7C4C3-A4F3-6345-95A4-90D4544AA01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667042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5D17CC8-3B9D-5D44-9DA5-087513D57E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F020B57-766C-9240-BB0D-A476455924F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91F1FC48-2264-1B4A-965D-DE968681E35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C9438BAB-AC3E-374F-975C-43ACE1074D4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682EA8DA-69E0-A042-8CCE-612EB975754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0FA5241D-137D-844B-9F8A-A4C22ECA2A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E9A9D2-ABAC-9F4E-9BA6-146A87680FA3}" type="datetimeFigureOut">
              <a:rPr lang="fr-FR" smtClean="0"/>
              <a:t>17/03/2021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A3AA40B4-8700-E740-8586-5C954DB2D8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FD741CAE-4FE0-A240-A0B9-1110D3F625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7C4C3-A4F3-6345-95A4-90D4544AA01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49992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D16E6B5-60EA-8347-82F3-3BEEDF680C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7A8019C-244A-BF41-8836-38D26A60FA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E9A9D2-ABAC-9F4E-9BA6-146A87680FA3}" type="datetimeFigureOut">
              <a:rPr lang="fr-FR" smtClean="0"/>
              <a:t>17/03/2021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7EC12D82-0B3C-A44A-8E9E-C1CD58D086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7B101DCB-2AB7-D140-BA7A-9EC59E0489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7C4C3-A4F3-6345-95A4-90D4544AA01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830734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B7B9FED0-D9B6-0E48-B495-430E109760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E9A9D2-ABAC-9F4E-9BA6-146A87680FA3}" type="datetimeFigureOut">
              <a:rPr lang="fr-FR" smtClean="0"/>
              <a:t>17/03/2021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7B58647C-6524-C548-BD97-01EA48136C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74758F-885A-BD41-9F81-36A6F905AF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7C4C3-A4F3-6345-95A4-90D4544AA01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112990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9937B76-97B9-184D-A060-5A377F9721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A7454BAA-58DF-A64C-ABC0-BF73AA3DF25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8CD5D7AB-CFAF-5848-8F74-C797569FF4C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CF9A0DAE-06F2-8F43-A092-D695323FCE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E9A9D2-ABAC-9F4E-9BA6-146A87680FA3}" type="datetimeFigureOut">
              <a:rPr lang="fr-FR" smtClean="0"/>
              <a:t>17/03/2021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8AAF615D-B5D4-A542-B60E-AE93B2DF58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72794876-AA69-A54F-98CA-1744DCA717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7C4C3-A4F3-6345-95A4-90D4544AA01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162229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F8491A8-64BC-C746-AD48-642606DFF6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2B01C301-B855-BD45-BF2F-4D39D57540F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E7152A90-E17A-6740-8495-29656AC7F43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A094F847-05C7-5343-B2ED-2A6E3BDA25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E9A9D2-ABAC-9F4E-9BA6-146A87680FA3}" type="datetimeFigureOut">
              <a:rPr lang="fr-FR" smtClean="0"/>
              <a:t>17/03/2021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BF037920-6A09-974A-8E53-2F5CD8E794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D173D418-D597-2E4F-BC13-87FEAFD942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7C4C3-A4F3-6345-95A4-90D4544AA01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593503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AC3A9D8F-31BC-AC4F-BA0B-C5E3A4C26D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BA8F5992-6BBF-9948-9750-77685459F4A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5CC9A693-FCCC-8647-8E15-F083CB9D6B6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9A9D2-ABAC-9F4E-9BA6-146A87680FA3}" type="datetimeFigureOut">
              <a:rPr lang="fr-FR" smtClean="0"/>
              <a:t>17/03/2021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8AE3A4C9-E931-4945-BE73-0B61976734D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55271FE7-BD14-AE46-87C5-DEA11227EC6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B7C4C3-A4F3-6345-95A4-90D4544AA01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5837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images.app.goo.gl/AZ2tgKFLQw" TargetMode="External"/><Relationship Id="rId2" Type="http://schemas.openxmlformats.org/officeDocument/2006/relationships/hyperlink" Target="https://images.app.goo.gl/Go7HQo4pcXardawG9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6477759-AD65-4C47-8C93-3C98391FDF2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68303" y="314287"/>
            <a:ext cx="8845698" cy="3844963"/>
          </a:xfrm>
        </p:spPr>
        <p:txBody>
          <a:bodyPr>
            <a:normAutofit fontScale="90000"/>
          </a:bodyPr>
          <a:lstStyle/>
          <a:p>
            <a:r>
              <a:rPr lang="fr-FR" u="sng"/>
              <a:t>Le Rouge Et Le Noir
Étude composée des chapitres 4 à 5  </a:t>
            </a:r>
            <a:r>
              <a:rPr lang="fr-FR"/>
              <a:t>
</a:t>
            </a:r>
            <a:br>
              <a:rPr lang="fr-FR"/>
            </a:br>
            <a:endParaRPr lang="fr-FR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7A1E2514-591F-E241-8959-483D71B6D05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4" name="Image 4">
            <a:extLst>
              <a:ext uri="{FF2B5EF4-FFF2-40B4-BE49-F238E27FC236}">
                <a16:creationId xmlns:a16="http://schemas.microsoft.com/office/drawing/2014/main" id="{C95A1CC1-480E-3743-9446-F5C9A23625B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9042" y="2585138"/>
            <a:ext cx="5303876" cy="41268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267636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35B33CE-6216-DF48-BECA-BD6914B09F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F755D453-3A88-354B-A3A7-5967986B6D0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71485" y="2177143"/>
            <a:ext cx="10515600" cy="5206999"/>
          </a:xfrm>
        </p:spPr>
        <p:txBody>
          <a:bodyPr/>
          <a:lstStyle/>
          <a:p>
            <a:pPr marL="0" indent="0">
              <a:buNone/>
            </a:pPr>
            <a:r>
              <a:rPr lang="fr-FR" sz="4800" u="sng">
                <a:solidFill>
                  <a:srgbClr val="C00000"/>
                </a:solidFill>
              </a:rPr>
              <a:t>Merci de nous avoir écoutée</a:t>
            </a:r>
            <a:r>
              <a:rPr lang="fr-FR"/>
              <a:t> </a:t>
            </a:r>
          </a:p>
          <a:p>
            <a:pPr marL="0" indent="0">
              <a:buNone/>
            </a:pPr>
            <a:endParaRPr lang="fr-FR"/>
          </a:p>
          <a:p>
            <a:pPr marL="0" indent="0">
              <a:buNone/>
            </a:pPr>
            <a:endParaRPr lang="fr-FR"/>
          </a:p>
          <a:p>
            <a:pPr marL="0" indent="0">
              <a:buNone/>
            </a:pPr>
            <a:r>
              <a:rPr lang="fr-FR"/>
              <a:t> Maëlle Delforge</a:t>
            </a:r>
          </a:p>
          <a:p>
            <a:pPr marL="0" indent="0">
              <a:buNone/>
            </a:pPr>
            <a:r>
              <a:rPr lang="fr-FR"/>
              <a:t>Emma Lachhab Ben Abdesslem</a:t>
            </a:r>
          </a:p>
          <a:p>
            <a:pPr marL="0" indent="0">
              <a:buNone/>
            </a:pPr>
            <a:r>
              <a:rPr lang="fr-FR"/>
              <a:t>1</a:t>
            </a:r>
            <a:r>
              <a:rPr lang="fr-FR" baseline="30000"/>
              <a:t>er</a:t>
            </a:r>
            <a:r>
              <a:rPr lang="fr-FR"/>
              <a:t> G7</a:t>
            </a:r>
          </a:p>
        </p:txBody>
      </p:sp>
    </p:spTree>
    <p:extLst>
      <p:ext uri="{BB962C8B-B14F-4D97-AF65-F5344CB8AC3E}">
        <p14:creationId xmlns:p14="http://schemas.microsoft.com/office/powerpoint/2010/main" val="411836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122AE36-67AE-AC48-AB65-DCC2F0E97A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u="sng">
                <a:solidFill>
                  <a:srgbClr val="00B050"/>
                </a:solidFill>
              </a:rPr>
              <a:t>Introduction:</a:t>
            </a:r>
            <a:r>
              <a:rPr lang="fr-FR">
                <a:solidFill>
                  <a:srgbClr val="00B050"/>
                </a:solidFill>
              </a:rPr>
              <a:t> </a:t>
            </a:r>
            <a:endParaRPr lang="fr-FR" u="sng">
              <a:solidFill>
                <a:srgbClr val="00B050"/>
              </a:solidFill>
            </a:endParaRP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9FE7A3CC-A410-EC40-B08C-2D81EA7D451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fr-FR"/>
              <a:t>•Roman écrit par Stendhal </a:t>
            </a:r>
          </a:p>
          <a:p>
            <a:pPr marL="0" indent="0">
              <a:buNone/>
            </a:pPr>
            <a:endParaRPr lang="fr-FR"/>
          </a:p>
          <a:p>
            <a:pPr marL="0" indent="0">
              <a:buNone/>
            </a:pPr>
            <a:r>
              <a:rPr lang="fr-FR"/>
              <a:t>•Publié en 1830</a:t>
            </a:r>
          </a:p>
          <a:p>
            <a:pPr marL="0" indent="0">
              <a:buNone/>
            </a:pPr>
            <a:endParaRPr lang="fr-FR"/>
          </a:p>
          <a:p>
            <a:pPr marL="0" indent="0">
              <a:buNone/>
            </a:pPr>
            <a:r>
              <a:rPr lang="fr-FR"/>
              <a:t>•Il se divise en 2 parties: </a:t>
            </a:r>
          </a:p>
          <a:p>
            <a:endParaRPr lang="fr-FR"/>
          </a:p>
          <a:p>
            <a:pPr marL="0" indent="0">
              <a:buNone/>
            </a:pPr>
            <a:r>
              <a:rPr lang="fr-FR"/>
              <a:t>•1</a:t>
            </a:r>
            <a:r>
              <a:rPr lang="fr-FR" baseline="30000"/>
              <a:t>er</a:t>
            </a:r>
            <a:r>
              <a:rPr lang="fr-FR"/>
              <a:t> partie : Parcour de Julien Sorel à Besançon puis  dans un séminaire</a:t>
            </a:r>
          </a:p>
          <a:p>
            <a:pPr marL="0" indent="0">
              <a:buNone/>
            </a:pPr>
            <a:r>
              <a:rPr lang="fr-FR"/>
              <a:t>
•2 eme partie : La vie parisienne de Julien Sorel </a:t>
            </a:r>
          </a:p>
          <a:p>
            <a:endParaRPr lang="fr-FR"/>
          </a:p>
        </p:txBody>
      </p:sp>
      <p:pic>
        <p:nvPicPr>
          <p:cNvPr id="4" name="Image 4">
            <a:extLst>
              <a:ext uri="{FF2B5EF4-FFF2-40B4-BE49-F238E27FC236}">
                <a16:creationId xmlns:a16="http://schemas.microsoft.com/office/drawing/2014/main" id="{CA0649DA-B910-1A4D-B800-9F3A4C952B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3613" y="1243161"/>
            <a:ext cx="2143261" cy="31516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49007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A09651B-606F-534D-9184-5156E57882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480111" y="-99786"/>
            <a:ext cx="10515600" cy="1345130"/>
          </a:xfrm>
        </p:spPr>
        <p:txBody>
          <a:bodyPr/>
          <a:lstStyle/>
          <a:p>
            <a:r>
              <a:rPr lang="fr-FR"/>
              <a:t>      </a:t>
            </a:r>
            <a:r>
              <a:rPr lang="fr-FR" u="sng"/>
              <a:t> </a:t>
            </a:r>
            <a:r>
              <a:rPr lang="fr-FR" u="sng">
                <a:solidFill>
                  <a:srgbClr val="00B050"/>
                </a:solidFill>
              </a:rPr>
              <a:t>Sommaire :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9612C65A-94F4-EE4B-903B-039F94AD5D0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246" y="622236"/>
            <a:ext cx="12118754" cy="6142728"/>
          </a:xfrm>
        </p:spPr>
        <p:txBody>
          <a:bodyPr/>
          <a:lstStyle/>
          <a:p>
            <a:pPr marL="0" indent="0">
              <a:buNone/>
            </a:pPr>
            <a:endParaRPr lang="fr-FR" sz="240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fr-FR" sz="2400">
                <a:solidFill>
                  <a:srgbClr val="FF0000"/>
                </a:solidFill>
              </a:rPr>
              <a:t>             I.    Une anecdote qui met en place un milieu familial et un père autoritaire et brutal</a:t>
            </a:r>
            <a:r>
              <a:rPr lang="fr-FR">
                <a:solidFill>
                  <a:srgbClr val="FF0000"/>
                </a:solidFill>
              </a:rPr>
              <a:t>.  </a:t>
            </a:r>
            <a:r>
              <a:rPr lang="fr-FR"/>
              <a:t> </a:t>
            </a:r>
          </a:p>
          <a:p>
            <a:pPr marL="0" indent="0">
              <a:buNone/>
            </a:pPr>
            <a:r>
              <a:rPr lang="fr-FR"/>
              <a:t>     •</a:t>
            </a:r>
            <a:r>
              <a:rPr lang="fr-FR" sz="2000"/>
              <a:t>Mélange de récit et de description pour éclairer le personnage du père </a:t>
            </a:r>
          </a:p>
          <a:p>
            <a:pPr marL="0" indent="0">
              <a:buNone/>
            </a:pPr>
            <a:r>
              <a:rPr lang="fr-FR" sz="2000"/>
              <a:t>       </a:t>
            </a:r>
            <a:r>
              <a:rPr lang="fr-FR"/>
              <a:t>•</a:t>
            </a:r>
            <a:r>
              <a:rPr lang="fr-FR" sz="2000"/>
              <a:t>un univers sous le signe du travail
       </a:t>
            </a:r>
            <a:r>
              <a:rPr lang="fr-FR"/>
              <a:t>•</a:t>
            </a:r>
            <a:r>
              <a:rPr lang="fr-FR" sz="2000"/>
              <a:t> une famille déshumanisée
       </a:t>
            </a:r>
            <a:r>
              <a:rPr lang="fr-FR"/>
              <a:t>•</a:t>
            </a:r>
            <a:r>
              <a:rPr lang="fr-FR" sz="2000"/>
              <a:t>un père autoritaire et brutal
                                                  </a:t>
            </a:r>
            <a:r>
              <a:rPr lang="fr-FR">
                <a:solidFill>
                  <a:srgbClr val="FF0000"/>
                </a:solidFill>
              </a:rPr>
              <a:t>II.  </a:t>
            </a:r>
            <a:r>
              <a:rPr lang="fr-FR" sz="2400">
                <a:solidFill>
                  <a:srgbClr val="FF0000"/>
                </a:solidFill>
              </a:rPr>
              <a:t>  Julien, un héros en décalage avec son milieu
</a:t>
            </a:r>
            <a:r>
              <a:rPr lang="fr-FR">
                <a:solidFill>
                  <a:srgbClr val="FF0000"/>
                </a:solidFill>
              </a:rPr>
              <a:t>     </a:t>
            </a:r>
            <a:r>
              <a:rPr lang="fr-FR"/>
              <a:t>•  </a:t>
            </a:r>
            <a:r>
              <a:rPr lang="fr-FR" sz="2000"/>
              <a:t>un physique de jeune romantique</a:t>
            </a:r>
          </a:p>
          <a:p>
            <a:pPr marL="0" indent="0">
              <a:buNone/>
            </a:pPr>
            <a:r>
              <a:rPr lang="fr-FR" sz="2000"/>
              <a:t>       </a:t>
            </a:r>
            <a:r>
              <a:rPr lang="fr-FR"/>
              <a:t>•</a:t>
            </a:r>
            <a:r>
              <a:rPr lang="fr-FR" sz="2000"/>
              <a:t>Une attitude décalée</a:t>
            </a:r>
          </a:p>
          <a:p>
            <a:pPr marL="0" indent="0">
              <a:buNone/>
            </a:pPr>
            <a:r>
              <a:rPr lang="fr-FR" sz="2000"/>
              <a:t>       </a:t>
            </a:r>
            <a:r>
              <a:rPr lang="fr-FR"/>
              <a:t>•</a:t>
            </a:r>
            <a:r>
              <a:rPr lang="fr-FR" sz="2000"/>
              <a:t> Sa sensibilité, ses goûts</a:t>
            </a:r>
          </a:p>
          <a:p>
            <a:pPr marL="0" indent="0">
              <a:buNone/>
            </a:pPr>
            <a:r>
              <a:rPr lang="fr-FR" sz="2000">
                <a:solidFill>
                  <a:srgbClr val="FF0000"/>
                </a:solidFill>
              </a:rPr>
              <a:t>      </a:t>
            </a:r>
            <a:r>
              <a:rPr lang="fr-FR" sz="2000"/>
              <a:t> </a:t>
            </a:r>
            <a:r>
              <a:rPr lang="fr-FR"/>
              <a:t>•</a:t>
            </a:r>
            <a:r>
              <a:rPr lang="fr-FR" sz="2000"/>
              <a:t>un jeune homme marginal par rapport à son époque
                                                                                      </a:t>
            </a:r>
            <a:r>
              <a:rPr lang="fr-FR" sz="2400">
                <a:solidFill>
                  <a:srgbClr val="FF0000"/>
                </a:solidFill>
              </a:rPr>
              <a:t>Conclusion</a:t>
            </a:r>
          </a:p>
          <a:p>
            <a:pPr marL="0" indent="0">
              <a:buNone/>
            </a:pPr>
            <a:endParaRPr lang="fr-FR"/>
          </a:p>
          <a:p>
            <a:pPr marL="0" indent="0">
              <a:buNone/>
            </a:pP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792888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ACDA8FA-D957-CD43-A0C0-5D2D46B927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8326" y="132908"/>
            <a:ext cx="11323674" cy="1125278"/>
          </a:xfrm>
        </p:spPr>
        <p:txBody>
          <a:bodyPr>
            <a:noAutofit/>
          </a:bodyPr>
          <a:lstStyle/>
          <a:p>
            <a:r>
              <a:rPr lang="fr-FR" sz="3200" u="sng">
                <a:solidFill>
                  <a:srgbClr val="7030A0"/>
                </a:solidFill>
              </a:rPr>
              <a:t> I.    Une anecdote qui met en place un milieu familial et un père autoritaire et brutal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7F045948-F39C-FC40-BCB4-FE3DBF04E7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1256" y="1656907"/>
            <a:ext cx="11793279" cy="4873257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fr-FR"/>
              <a:t>1) Mélange de récit et de description pour éclairer le personnage du père </a:t>
            </a:r>
            <a:endParaRPr lang="fr-FR" sz="2400"/>
          </a:p>
          <a:p>
            <a:pPr marL="0" indent="0">
              <a:buNone/>
            </a:pPr>
            <a:endParaRPr lang="fr-FR"/>
          </a:p>
          <a:p>
            <a:pPr>
              <a:buFontTx/>
              <a:buChar char="-"/>
            </a:pPr>
            <a:r>
              <a:rPr lang="fr-FR" sz="2400"/>
              <a:t>Bref passage en focalisation interne</a:t>
            </a:r>
          </a:p>
          <a:p>
            <a:pPr>
              <a:buFontTx/>
              <a:buChar char="-"/>
            </a:pPr>
            <a:r>
              <a:rPr lang="fr-FR" sz="2400"/>
              <a:t>Lecteur suit les mouvements du père </a:t>
            </a:r>
          </a:p>
          <a:p>
            <a:pPr>
              <a:buFontTx/>
              <a:buChar char="-"/>
            </a:pPr>
            <a:r>
              <a:rPr lang="fr-FR" sz="2400"/>
              <a:t>Stendhal adopte le point de vue omniscient</a:t>
            </a:r>
          </a:p>
          <a:p>
            <a:pPr>
              <a:buFontTx/>
              <a:buChar char="-"/>
            </a:pPr>
            <a:endParaRPr lang="fr-FR" sz="2400"/>
          </a:p>
          <a:p>
            <a:pPr marL="0" indent="0">
              <a:buNone/>
            </a:pPr>
            <a:r>
              <a:rPr lang="fr-FR"/>
              <a:t>2) Un univers sous le signe du travail
</a:t>
            </a:r>
          </a:p>
          <a:p>
            <a:pPr>
              <a:buFontTx/>
              <a:buChar char="-"/>
            </a:pPr>
            <a:r>
              <a:rPr lang="fr-FR" sz="2400"/>
              <a:t>Personnage du père à l’image du cadre dans lequel il évolue</a:t>
            </a:r>
          </a:p>
          <a:p>
            <a:pPr marL="0" indent="0">
              <a:buNone/>
            </a:pPr>
            <a:r>
              <a:rPr lang="fr-FR" sz="2400"/>
              <a:t>- Les lieux (« Usine » « hangar »)</a:t>
            </a:r>
          </a:p>
          <a:p>
            <a:pPr marL="0" indent="0">
              <a:buNone/>
            </a:pPr>
            <a:r>
              <a:rPr lang="fr-FR" sz="2400"/>
              <a:t>-Les outils (« Haches » « scie » etc)</a:t>
            </a:r>
          </a:p>
        </p:txBody>
      </p:sp>
    </p:spTree>
    <p:extLst>
      <p:ext uri="{BB962C8B-B14F-4D97-AF65-F5344CB8AC3E}">
        <p14:creationId xmlns:p14="http://schemas.microsoft.com/office/powerpoint/2010/main" val="385062837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47EFC59-D8D2-EE4F-8005-CE8DE4C461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sz="3200" u="sng">
                <a:solidFill>
                  <a:srgbClr val="7030A0"/>
                </a:solidFill>
              </a:rPr>
              <a:t> I.    Une anecdote qui met en place un milieu familial et un père autoritaire et brutal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0BFCD66-94E4-E94C-A35E-4A2DECCC4BA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763233"/>
            <a:ext cx="10515600" cy="497072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fr-FR"/>
              <a:t>3) </a:t>
            </a:r>
            <a:r>
              <a:rPr lang="fr-FR" sz="2800"/>
              <a:t>une famille déshumanisée
</a:t>
            </a:r>
          </a:p>
          <a:p>
            <a:pPr marL="0" indent="0">
              <a:buNone/>
            </a:pPr>
            <a:r>
              <a:rPr lang="fr-FR" sz="2400"/>
              <a:t>- Les frères se définissent par leur travail</a:t>
            </a:r>
          </a:p>
          <a:p>
            <a:pPr>
              <a:buFontTx/>
              <a:buChar char="-"/>
            </a:pPr>
            <a:r>
              <a:rPr lang="fr-FR" sz="2400"/>
              <a:t>Aucun renseignement sur le profil des frères</a:t>
            </a:r>
          </a:p>
          <a:p>
            <a:pPr>
              <a:buFontTx/>
              <a:buChar char="-"/>
            </a:pPr>
            <a:r>
              <a:rPr lang="fr-FR" sz="2400"/>
              <a:t>famille en manque de communication</a:t>
            </a:r>
          </a:p>
          <a:p>
            <a:pPr>
              <a:buFontTx/>
              <a:buChar char="-"/>
            </a:pPr>
            <a:endParaRPr lang="fr-FR" sz="2400"/>
          </a:p>
          <a:p>
            <a:pPr marL="0" indent="0">
              <a:buNone/>
            </a:pPr>
            <a:r>
              <a:rPr lang="fr-FR"/>
              <a:t>4)Un père autoritaire et brutal</a:t>
            </a:r>
          </a:p>
          <a:p>
            <a:pPr marL="0" indent="0">
              <a:buNone/>
            </a:pPr>
            <a:endParaRPr lang="fr-FR"/>
          </a:p>
          <a:p>
            <a:pPr marL="0" indent="0">
              <a:buNone/>
            </a:pPr>
            <a:r>
              <a:rPr lang="fr-FR"/>
              <a:t>-</a:t>
            </a:r>
            <a:r>
              <a:rPr lang="fr-FR" sz="2400"/>
              <a:t> Sa parole est brutale</a:t>
            </a:r>
          </a:p>
          <a:p>
            <a:pPr>
              <a:buFontTx/>
              <a:buChar char="-"/>
            </a:pPr>
            <a:r>
              <a:rPr lang="fr-FR" sz="2600"/>
              <a:t>Un langage vulgaire</a:t>
            </a:r>
          </a:p>
          <a:p>
            <a:pPr>
              <a:buFontTx/>
              <a:buChar char="-"/>
            </a:pPr>
            <a:r>
              <a:rPr lang="fr-FR" sz="2600"/>
              <a:t>Des actes violants</a:t>
            </a:r>
          </a:p>
          <a:p>
            <a:pPr marL="0" indent="0">
              <a:buNone/>
            </a:pP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45601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F738398-E891-CD4C-9464-382F25FCC5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sz="3200" u="sng">
                <a:solidFill>
                  <a:srgbClr val="00B0F0"/>
                </a:solidFill>
              </a:rPr>
              <a:t>  II.    Julien, un héros en décalage avec son milieu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05E8E3C-F522-5149-81E3-C649AFE142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86857"/>
            <a:ext cx="10515600" cy="4290106"/>
          </a:xfrm>
        </p:spPr>
        <p:txBody>
          <a:bodyPr>
            <a:normAutofit fontScale="92500" lnSpcReduction="10000"/>
          </a:bodyPr>
          <a:lstStyle/>
          <a:p>
            <a:pPr marL="514350" indent="-514350">
              <a:buAutoNum type="arabicParenR"/>
            </a:pPr>
            <a:r>
              <a:rPr lang="fr-FR"/>
              <a:t>Un physique de jeune romantique</a:t>
            </a:r>
          </a:p>
          <a:p>
            <a:pPr marL="0" indent="0">
              <a:buNone/>
            </a:pPr>
            <a:endParaRPr lang="fr-FR" sz="2400"/>
          </a:p>
          <a:p>
            <a:pPr marL="0" indent="0">
              <a:buNone/>
            </a:pPr>
            <a:r>
              <a:rPr lang="fr-FR" sz="2400"/>
              <a:t>- Julien un jeune romantique différent de ses aînés</a:t>
            </a:r>
          </a:p>
          <a:p>
            <a:pPr marL="0" indent="0">
              <a:buNone/>
            </a:pPr>
            <a:r>
              <a:rPr lang="fr-FR" sz="2400"/>
              <a:t>- Une fragilité qui marque son père</a:t>
            </a:r>
          </a:p>
          <a:p>
            <a:pPr marL="0" indent="0">
              <a:buNone/>
            </a:pPr>
            <a:r>
              <a:rPr lang="fr-FR" sz="2400"/>
              <a:t>- Une sorte de féminité qui s’oppose à la virilité des ouvriers</a:t>
            </a:r>
          </a:p>
          <a:p>
            <a:pPr marL="0" indent="0">
              <a:buNone/>
            </a:pPr>
            <a:endParaRPr lang="fr-FR" sz="2400"/>
          </a:p>
          <a:p>
            <a:pPr marL="0" indent="0">
              <a:buNone/>
            </a:pPr>
            <a:r>
              <a:rPr lang="fr-FR"/>
              <a:t>2)Une attitude décalée</a:t>
            </a:r>
          </a:p>
          <a:p>
            <a:pPr marL="0" indent="0">
              <a:buNone/>
            </a:pPr>
            <a:endParaRPr lang="fr-FR" sz="2400"/>
          </a:p>
          <a:p>
            <a:pPr marL="0" indent="0">
              <a:buNone/>
            </a:pPr>
            <a:r>
              <a:rPr lang="fr-FR" sz="2400"/>
              <a:t>- Julien n’est pas à sa place </a:t>
            </a:r>
          </a:p>
          <a:p>
            <a:pPr>
              <a:buFontTx/>
              <a:buChar char="-"/>
            </a:pPr>
            <a:r>
              <a:rPr lang="fr-FR" sz="2400"/>
              <a:t>Absence d’intérêt aux travaux confiés</a:t>
            </a:r>
          </a:p>
          <a:p>
            <a:pPr marL="0" indent="0">
              <a:buNone/>
            </a:pPr>
            <a:endParaRPr lang="fr-FR" sz="2400"/>
          </a:p>
        </p:txBody>
      </p:sp>
    </p:spTree>
    <p:extLst>
      <p:ext uri="{BB962C8B-B14F-4D97-AF65-F5344CB8AC3E}">
        <p14:creationId xmlns:p14="http://schemas.microsoft.com/office/powerpoint/2010/main" val="390014174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4DCAAF6-90DA-BD40-A1D3-661CDEC070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sz="3200" u="sng">
                <a:solidFill>
                  <a:srgbClr val="00B0F0"/>
                </a:solidFill>
              </a:rPr>
              <a:t>  II.    Julien, un héros en décalage avec son milieu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DE674714-7208-184D-BB90-D70C9DBF33B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fr-FR"/>
              <a:t>3) Sa sensibilité, ses goûts</a:t>
            </a:r>
          </a:p>
          <a:p>
            <a:pPr marL="0" indent="0">
              <a:buNone/>
            </a:pPr>
            <a:endParaRPr lang="fr-FR" sz="2400"/>
          </a:p>
          <a:p>
            <a:pPr marL="0" indent="0">
              <a:buNone/>
            </a:pPr>
            <a:r>
              <a:rPr lang="fr-FR" sz="2400"/>
              <a:t>- Une sensibilité incomprise par son père</a:t>
            </a:r>
          </a:p>
          <a:p>
            <a:pPr marL="0" indent="0">
              <a:buNone/>
            </a:pPr>
            <a:r>
              <a:rPr lang="fr-FR" sz="2400"/>
              <a:t>- Leurs relation à la lecture sont opposées </a:t>
            </a:r>
          </a:p>
          <a:p>
            <a:pPr marL="0" indent="0">
              <a:buNone/>
            </a:pPr>
            <a:r>
              <a:rPr lang="fr-FR" sz="2400"/>
              <a:t>- Julien est cultivé et son père est analphabète</a:t>
            </a:r>
          </a:p>
          <a:p>
            <a:pPr marL="0" indent="0">
              <a:buNone/>
            </a:pPr>
            <a:endParaRPr lang="fr-FR" sz="2400"/>
          </a:p>
          <a:p>
            <a:pPr marL="0" indent="0">
              <a:buNone/>
            </a:pPr>
            <a:r>
              <a:rPr lang="fr-FR"/>
              <a:t>4)Un jeune homme marginal par rapport à son époque</a:t>
            </a:r>
          </a:p>
          <a:p>
            <a:pPr marL="0" indent="0">
              <a:buNone/>
            </a:pPr>
            <a:r>
              <a:rPr lang="fr-FR" sz="2400"/>
              <a:t> </a:t>
            </a:r>
          </a:p>
          <a:p>
            <a:pPr marL="0" indent="0">
              <a:buNone/>
            </a:pPr>
            <a:r>
              <a:rPr lang="fr-FR" sz="2400"/>
              <a:t>- Le mémorial de Sainte-Helene est symbolique</a:t>
            </a:r>
          </a:p>
          <a:p>
            <a:pPr marL="0" indent="0">
              <a:buNone/>
            </a:pPr>
            <a:r>
              <a:rPr lang="fr-FR" sz="2400"/>
              <a:t>- Julien apparaît comme un héros romantique</a:t>
            </a:r>
          </a:p>
          <a:p>
            <a:pPr>
              <a:buFontTx/>
              <a:buChar char="-"/>
            </a:pPr>
            <a:r>
              <a:rPr lang="fr-FR" sz="2400"/>
              <a:t>Ce détail annonce la passion de Julien pour Napoléon</a:t>
            </a:r>
          </a:p>
          <a:p>
            <a:pPr marL="0" indent="0">
              <a:buNone/>
            </a:pPr>
            <a:endParaRPr lang="fr-FR" sz="2400"/>
          </a:p>
        </p:txBody>
      </p:sp>
    </p:spTree>
    <p:extLst>
      <p:ext uri="{BB962C8B-B14F-4D97-AF65-F5344CB8AC3E}">
        <p14:creationId xmlns:p14="http://schemas.microsoft.com/office/powerpoint/2010/main" val="268101116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497EE85-A840-C842-8EBA-98CACA46E7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30679"/>
            <a:ext cx="10718800" cy="3206750"/>
          </a:xfrm>
        </p:spPr>
        <p:txBody>
          <a:bodyPr/>
          <a:lstStyle/>
          <a:p>
            <a:r>
              <a:rPr lang="fr-FR"/>
              <a:t> </a:t>
            </a:r>
            <a:r>
              <a:rPr lang="fr-FR" u="sng">
                <a:solidFill>
                  <a:srgbClr val="FFC000"/>
                </a:solidFill>
              </a:rPr>
              <a:t>Conclusion :</a:t>
            </a:r>
            <a:br>
              <a:rPr lang="fr-FR" u="sng">
                <a:solidFill>
                  <a:srgbClr val="FFC000"/>
                </a:solidFill>
              </a:rPr>
            </a:br>
            <a:br>
              <a:rPr lang="fr-FR" u="sng">
                <a:solidFill>
                  <a:srgbClr val="FFC000"/>
                </a:solidFill>
              </a:rPr>
            </a:br>
            <a:r>
              <a:rPr lang="fr-FR" u="sng">
                <a:solidFill>
                  <a:srgbClr val="FFC000"/>
                </a:solidFill>
              </a:rPr>
              <a:t> 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378A85B-5E1B-4E43-8180-B320D7D2D90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412999"/>
            <a:ext cx="10515600" cy="3763963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endParaRPr lang="fr-FR"/>
          </a:p>
          <a:p>
            <a:pPr marL="0" indent="0">
              <a:buNone/>
            </a:pPr>
            <a:r>
              <a:rPr lang="fr-FR"/>
              <a:t>• </a:t>
            </a:r>
            <a:r>
              <a:rPr lang="fr-FR" sz="7400"/>
              <a:t>Julien est présenté comme un être à part différent des siens</a:t>
            </a:r>
          </a:p>
          <a:p>
            <a:pPr marL="0" indent="0">
              <a:buNone/>
            </a:pPr>
            <a:endParaRPr lang="fr-FR" sz="7400"/>
          </a:p>
          <a:p>
            <a:pPr marL="0" indent="0">
              <a:buNone/>
            </a:pPr>
            <a:r>
              <a:rPr lang="fr-FR" sz="7400"/>
              <a:t>• un destin bien différent de celui qui predestine sa naissance</a:t>
            </a:r>
          </a:p>
          <a:p>
            <a:pPr marL="0" indent="0">
              <a:buNone/>
            </a:pPr>
            <a:endParaRPr lang="fr-FR" sz="7400"/>
          </a:p>
          <a:p>
            <a:pPr marL="0" indent="0">
              <a:buNone/>
            </a:pPr>
            <a:r>
              <a:rPr lang="fr-FR" sz="7400"/>
              <a:t>• Stendhal dévoile la profonde personnalité de Julien </a:t>
            </a:r>
          </a:p>
          <a:p>
            <a:pPr marL="0" indent="0">
              <a:buNone/>
            </a:pPr>
            <a:endParaRPr lang="fr-FR" sz="7400"/>
          </a:p>
          <a:p>
            <a:pPr marL="0" indent="0">
              <a:buNone/>
            </a:pPr>
            <a:r>
              <a:rPr lang="fr-FR" sz="7400"/>
              <a:t>• Suscite des attentes que le roman viendra confirmer</a:t>
            </a:r>
          </a:p>
          <a:p>
            <a:pPr marL="0" indent="0">
              <a:buNone/>
            </a:pPr>
            <a:endParaRPr lang="fr-FR" sz="7400"/>
          </a:p>
          <a:p>
            <a:pPr marL="0" indent="0">
              <a:buNone/>
            </a:pPr>
            <a:endParaRPr lang="fr-FR" sz="5000"/>
          </a:p>
          <a:p>
            <a:pPr marL="0" indent="0">
              <a:buNone/>
            </a:pPr>
            <a:endParaRPr lang="fr-FR" sz="5000"/>
          </a:p>
          <a:p>
            <a:pPr marL="0" indent="0">
              <a:buNone/>
            </a:pPr>
            <a:r>
              <a:rPr lang="fr-FR" sz="5000"/>
              <a:t>                                                     </a:t>
            </a:r>
          </a:p>
        </p:txBody>
      </p:sp>
      <p:pic>
        <p:nvPicPr>
          <p:cNvPr id="4" name="Image 4">
            <a:extLst>
              <a:ext uri="{FF2B5EF4-FFF2-40B4-BE49-F238E27FC236}">
                <a16:creationId xmlns:a16="http://schemas.microsoft.com/office/drawing/2014/main" id="{4B542DFA-DD0B-F946-BE92-6D1ED97C0B5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92429" y="530679"/>
            <a:ext cx="3248986" cy="41322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054591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2EC00F6-604E-1849-B366-2E662E1701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                                 </a:t>
            </a:r>
            <a:r>
              <a:rPr lang="fr-FR" u="sng">
                <a:solidFill>
                  <a:srgbClr val="C00000"/>
                </a:solidFill>
              </a:rPr>
              <a:t>Sources: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39BBBEE-BB2F-D941-8247-367815EB4D0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FR"/>
              <a:t> Image Stendhal : </a:t>
            </a:r>
            <a:r>
              <a:rPr lang="fr-FR">
                <a:hlinkClick r:id="rId2"/>
              </a:rPr>
              <a:t>https://images.app.goo.gl/Go7HQo4pcXardawG9</a:t>
            </a:r>
            <a:endParaRPr lang="fr-FR"/>
          </a:p>
          <a:p>
            <a:endParaRPr lang="fr-FR"/>
          </a:p>
          <a:p>
            <a:r>
              <a:rPr lang="fr-FR"/>
              <a:t>image Julien : </a:t>
            </a:r>
            <a:r>
              <a:rPr lang="fr-FR">
                <a:hlinkClick r:id="rId3"/>
              </a:rPr>
              <a:t>https://images.app.goo.gl/AZ2tgKFLQw</a:t>
            </a:r>
            <a:endParaRPr lang="fr-FR"/>
          </a:p>
          <a:p>
            <a:pPr marL="0" indent="0">
              <a:buNone/>
            </a:pPr>
            <a:endParaRPr lang="fr-FR"/>
          </a:p>
          <a:p>
            <a:pPr marL="0" indent="0">
              <a:buNone/>
            </a:pPr>
            <a:r>
              <a:rPr lang="fr-FR"/>
              <a:t>« portrait de Julien Sorel » sur commentairecompose.fr</a:t>
            </a:r>
          </a:p>
          <a:p>
            <a:pPr marL="0" indent="0">
              <a:buNone/>
            </a:pPr>
            <a:endParaRPr lang="fr-FR"/>
          </a:p>
          <a:p>
            <a:pPr marL="0" indent="0">
              <a:buNone/>
            </a:pPr>
            <a:r>
              <a:rPr lang="fr-FR" i="1"/>
              <a:t>Le Rouge et le Noir </a:t>
            </a:r>
            <a:r>
              <a:rPr lang="fr-FR"/>
              <a:t>sur superprof</a:t>
            </a:r>
            <a:endParaRPr lang="fr-FR" i="1"/>
          </a:p>
        </p:txBody>
      </p:sp>
    </p:spTree>
    <p:extLst>
      <p:ext uri="{BB962C8B-B14F-4D97-AF65-F5344CB8AC3E}">
        <p14:creationId xmlns:p14="http://schemas.microsoft.com/office/powerpoint/2010/main" val="3561157104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PresentationFormat>Grand écran</PresentationFormat>
  <Slides>10</Slides>
  <Notes>0</Notes>
  <HiddenSlides>0</HiddenSlide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10</vt:i4>
      </vt:variant>
    </vt:vector>
  </HeadingPairs>
  <TitlesOfParts>
    <vt:vector size="11" baseType="lpstr">
      <vt:lpstr>Thème Office</vt:lpstr>
      <vt:lpstr>Le Rouge Et Le Noir
Étude composée des chapitres 4 à 5  
 </vt:lpstr>
      <vt:lpstr>Introduction: </vt:lpstr>
      <vt:lpstr>       Sommaire :</vt:lpstr>
      <vt:lpstr> I.    Une anecdote qui met en place un milieu familial et un père autoritaire et brutal</vt:lpstr>
      <vt:lpstr> I.    Une anecdote qui met en place un milieu familial et un père autoritaire et brutal</vt:lpstr>
      <vt:lpstr>  II.    Julien, un héros en décalage avec son milieu</vt:lpstr>
      <vt:lpstr>  II.    Julien, un héros en décalage avec son milieu</vt:lpstr>
      <vt:lpstr> Conclusion :   </vt:lpstr>
      <vt:lpstr>                                 Sources: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 Rouge Et Le Noir  
 </dc:title>
  <dc:creator>Utilisateur inconnu</dc:creator>
  <cp:lastModifiedBy>maelle.delforge06@gmail.com</cp:lastModifiedBy>
  <cp:revision>5</cp:revision>
  <dcterms:created xsi:type="dcterms:W3CDTF">2021-03-15T17:04:45Z</dcterms:created>
  <dcterms:modified xsi:type="dcterms:W3CDTF">2021-03-17T13:25:12Z</dcterms:modified>
</cp:coreProperties>
</file>