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0" r:id="rId1"/>
  </p:sldMasterIdLst>
  <p:notesMasterIdLst>
    <p:notesMasterId r:id="rId10"/>
  </p:notesMasterIdLst>
  <p:sldIdLst>
    <p:sldId id="257" r:id="rId2"/>
    <p:sldId id="258" r:id="rId3"/>
    <p:sldId id="264" r:id="rId4"/>
    <p:sldId id="266" r:id="rId5"/>
    <p:sldId id="267" r:id="rId6"/>
    <p:sldId id="261" r:id="rId7"/>
    <p:sldId id="268" r:id="rId8"/>
    <p:sldId id="265" r:id="rId9"/>
  </p:sldIdLst>
  <p:sldSz cx="17340263" cy="975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sa Noraz" initials="EN" lastIdx="0" clrIdx="0">
    <p:extLst>
      <p:ext uri="{19B8F6BF-5375-455C-9EA6-DF929625EA0E}">
        <p15:presenceInfo xmlns:p15="http://schemas.microsoft.com/office/powerpoint/2012/main" userId="9671ab63f43c75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E00"/>
    <a:srgbClr val="D34817"/>
    <a:srgbClr val="FFE0D5"/>
    <a:srgbClr val="FEF5E6"/>
    <a:srgbClr val="FAD9CD"/>
    <a:srgbClr val="FFECBD"/>
    <a:srgbClr val="FFA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/>
      <a:tcStyle>
        <a:tcBdr/>
        <a:fill>
          <a:solidFill>
            <a:srgbClr val="FFE8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7" autoAdjust="0"/>
    <p:restoredTop sz="94660"/>
  </p:normalViewPr>
  <p:slideViewPr>
    <p:cSldViewPr snapToGrid="0">
      <p:cViewPr varScale="1">
        <p:scale>
          <a:sx n="58" d="100"/>
          <a:sy n="58" d="100"/>
        </p:scale>
        <p:origin x="73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717" y="1079398"/>
            <a:ext cx="13395353" cy="5748122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10240" baseline="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4717" y="6827520"/>
            <a:ext cx="13395353" cy="2405888"/>
          </a:xfrm>
        </p:spPr>
        <p:txBody>
          <a:bodyPr>
            <a:normAutofit/>
          </a:bodyPr>
          <a:lstStyle>
            <a:lvl1pPr marL="0" indent="0" algn="l">
              <a:buNone/>
              <a:defRPr sz="3129" spc="43" baseline="0">
                <a:solidFill>
                  <a:schemeClr val="tx1">
                    <a:lumMod val="75000"/>
                  </a:schemeClr>
                </a:solidFill>
              </a:defRPr>
            </a:lvl1pPr>
            <a:lvl2pPr marL="650230" indent="0" algn="ctr">
              <a:buNone/>
              <a:defRPr sz="3129"/>
            </a:lvl2pPr>
            <a:lvl3pPr marL="1300460" indent="0" algn="ctr">
              <a:buNone/>
              <a:defRPr sz="3129"/>
            </a:lvl3pPr>
            <a:lvl4pPr marL="1950690" indent="0" algn="ctr">
              <a:buNone/>
              <a:defRPr sz="2844"/>
            </a:lvl4pPr>
            <a:lvl5pPr marL="2600919" indent="0" algn="ctr">
              <a:buNone/>
              <a:defRPr sz="2844"/>
            </a:lvl5pPr>
            <a:lvl6pPr marL="3251149" indent="0" algn="ctr">
              <a:buNone/>
              <a:defRPr sz="2844"/>
            </a:lvl6pPr>
            <a:lvl7pPr marL="3901379" indent="0" algn="ctr">
              <a:buNone/>
              <a:defRPr sz="2844"/>
            </a:lvl7pPr>
            <a:lvl8pPr marL="4551609" indent="0" algn="ctr">
              <a:buNone/>
              <a:defRPr sz="2844"/>
            </a:lvl8pPr>
            <a:lvl9pPr marL="5201839" indent="0" algn="ctr">
              <a:buNone/>
              <a:defRPr sz="2844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4F2B-4BCF-4197-901F-D7CA0C5C3346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638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8BB0-1F20-4C6B-A56C-896A9F73FB4A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49990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300749" y="541867"/>
            <a:ext cx="3522241" cy="838764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3767" y="541867"/>
            <a:ext cx="11000229" cy="8387644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60DA-11B7-472A-AFEF-07FB059A27D8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73918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31362" y="8657488"/>
            <a:ext cx="15477541" cy="461061"/>
          </a:xfrm>
          <a:prstGeom prst="rect">
            <a:avLst/>
          </a:prstGeom>
        </p:spPr>
        <p:txBody>
          <a:bodyPr anchor="b"/>
          <a:lstStyle>
            <a:lvl1pPr marL="0" indent="0" defTabSz="563540">
              <a:lnSpc>
                <a:spcPct val="100000"/>
              </a:lnSpc>
              <a:spcBef>
                <a:spcPts val="0"/>
              </a:spcBef>
              <a:buSzTx/>
              <a:buNone/>
              <a:defRPr sz="2300" b="1"/>
            </a:lvl1pPr>
            <a:lvl2pPr marL="673100" indent="-292100" defTabSz="563540">
              <a:lnSpc>
                <a:spcPct val="100000"/>
              </a:lnSpc>
              <a:spcBef>
                <a:spcPts val="0"/>
              </a:spcBef>
              <a:defRPr sz="2300" b="1"/>
            </a:lvl2pPr>
            <a:lvl3pPr marL="1054100" indent="-292100" defTabSz="563540">
              <a:lnSpc>
                <a:spcPct val="100000"/>
              </a:lnSpc>
              <a:spcBef>
                <a:spcPts val="0"/>
              </a:spcBef>
              <a:defRPr sz="2300" b="1"/>
            </a:lvl3pPr>
            <a:lvl4pPr marL="1435100" indent="-292100" defTabSz="563540">
              <a:lnSpc>
                <a:spcPct val="100000"/>
              </a:lnSpc>
              <a:spcBef>
                <a:spcPts val="0"/>
              </a:spcBef>
              <a:defRPr sz="2300" b="1"/>
            </a:lvl4pPr>
            <a:lvl5pPr marL="1816100" indent="-292100" defTabSz="563540">
              <a:lnSpc>
                <a:spcPct val="100000"/>
              </a:lnSpc>
              <a:spcBef>
                <a:spcPts val="0"/>
              </a:spcBef>
              <a:defRPr sz="23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12" name="Texte du titre"/>
          <p:cNvSpPr txBox="1">
            <a:spLocks noGrp="1"/>
          </p:cNvSpPr>
          <p:nvPr>
            <p:ph type="title"/>
          </p:nvPr>
        </p:nvSpPr>
        <p:spPr>
          <a:xfrm>
            <a:off x="931362" y="1854200"/>
            <a:ext cx="15479217" cy="3302000"/>
          </a:xfrm>
          <a:prstGeom prst="rect">
            <a:avLst/>
          </a:prstGeom>
        </p:spPr>
        <p:txBody>
          <a:bodyPr anchor="b"/>
          <a:lstStyle>
            <a:lvl1pPr>
              <a:defRPr sz="8200" spc="-164"/>
            </a:lvl1pPr>
          </a:lstStyle>
          <a:p>
            <a:r>
              <a:t>Texte du titre</a:t>
            </a:r>
          </a:p>
        </p:txBody>
      </p:sp>
      <p:sp>
        <p:nvSpPr>
          <p:cNvPr id="13" name="Rectangle"/>
          <p:cNvSpPr txBox="1">
            <a:spLocks noGrp="1"/>
          </p:cNvSpPr>
          <p:nvPr>
            <p:ph type="body" sz="quarter" idx="21"/>
          </p:nvPr>
        </p:nvSpPr>
        <p:spPr>
          <a:xfrm>
            <a:off x="931362" y="5105401"/>
            <a:ext cx="15477539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lvl1pPr>
          </a:lstStyle>
          <a:p>
            <a: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 b="1"/>
            </a:pPr>
            <a:endParaRPr/>
          </a:p>
        </p:txBody>
      </p:sp>
      <p:sp>
        <p:nvSpPr>
          <p:cNvPr id="1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8471531" y="9220201"/>
            <a:ext cx="397201" cy="28747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240124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21A-8405-4DA5-BEAC-3D4CC71D54EA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124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4717" y="1079398"/>
            <a:ext cx="13395353" cy="5748122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10240" b="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4717" y="6827520"/>
            <a:ext cx="13395353" cy="2405888"/>
          </a:xfrm>
        </p:spPr>
        <p:txBody>
          <a:bodyPr anchor="t">
            <a:normAutofit/>
          </a:bodyPr>
          <a:lstStyle>
            <a:lvl1pPr marL="0" indent="0">
              <a:buNone/>
              <a:defRPr sz="3129" spc="43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5023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2pPr>
            <a:lvl3pPr marL="1300460" indent="0">
              <a:buNone/>
              <a:defRPr sz="2276">
                <a:solidFill>
                  <a:schemeClr val="tx1">
                    <a:tint val="75000"/>
                  </a:schemeClr>
                </a:solidFill>
              </a:defRPr>
            </a:lvl3pPr>
            <a:lvl4pPr marL="1950690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4pPr>
            <a:lvl5pPr marL="260091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5pPr>
            <a:lvl6pPr marL="325114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6pPr>
            <a:lvl7pPr marL="390137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7pPr>
            <a:lvl8pPr marL="455160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8pPr>
            <a:lvl9pPr marL="5201839" indent="0">
              <a:buNone/>
              <a:defRPr sz="199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F84-9683-4B1B-940C-516296C3B9E2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52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4717" y="2600961"/>
            <a:ext cx="6372547" cy="6188568"/>
          </a:xfrm>
        </p:spPr>
        <p:txBody>
          <a:bodyPr/>
          <a:lstStyle>
            <a:lvl1pPr>
              <a:defRPr sz="2844"/>
            </a:lvl1pPr>
            <a:lvl2pPr>
              <a:defRPr sz="2560"/>
            </a:lvl2pPr>
            <a:lvl3pPr>
              <a:defRPr sz="2276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13482" y="2600961"/>
            <a:ext cx="6372547" cy="6188568"/>
          </a:xfrm>
        </p:spPr>
        <p:txBody>
          <a:bodyPr/>
          <a:lstStyle>
            <a:lvl1pPr>
              <a:defRPr sz="2844"/>
            </a:lvl1pPr>
            <a:lvl2pPr>
              <a:defRPr sz="2560"/>
            </a:lvl2pPr>
            <a:lvl3pPr>
              <a:defRPr sz="2276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7B2AD-074C-4247-B20E-4BA1D1B80702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1148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4717" y="2437198"/>
            <a:ext cx="6372547" cy="1040384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44" b="0">
                <a:solidFill>
                  <a:schemeClr val="tx2"/>
                </a:solidFill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4717" y="3566293"/>
            <a:ext cx="6372547" cy="5211947"/>
          </a:xfrm>
        </p:spPr>
        <p:txBody>
          <a:bodyPr/>
          <a:lstStyle>
            <a:lvl1pPr>
              <a:defRPr sz="2560"/>
            </a:lvl1pPr>
            <a:lvl2pPr>
              <a:defRPr sz="2276"/>
            </a:lvl2pPr>
            <a:lvl3pPr>
              <a:defRPr sz="1991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713482" y="2437198"/>
            <a:ext cx="6372547" cy="1040384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844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50230" indent="0">
              <a:buNone/>
              <a:defRPr sz="2844" b="1"/>
            </a:lvl2pPr>
            <a:lvl3pPr marL="1300460" indent="0">
              <a:buNone/>
              <a:defRPr sz="2560" b="1"/>
            </a:lvl3pPr>
            <a:lvl4pPr marL="1950690" indent="0">
              <a:buNone/>
              <a:defRPr sz="2276" b="1"/>
            </a:lvl4pPr>
            <a:lvl5pPr marL="2600919" indent="0">
              <a:buNone/>
              <a:defRPr sz="2276" b="1"/>
            </a:lvl5pPr>
            <a:lvl6pPr marL="3251149" indent="0">
              <a:buNone/>
              <a:defRPr sz="2276" b="1"/>
            </a:lvl6pPr>
            <a:lvl7pPr marL="3901379" indent="0">
              <a:buNone/>
              <a:defRPr sz="2276" b="1"/>
            </a:lvl7pPr>
            <a:lvl8pPr marL="4551609" indent="0">
              <a:buNone/>
              <a:defRPr sz="2276" b="1"/>
            </a:lvl8pPr>
            <a:lvl9pPr marL="5201839" indent="0">
              <a:buNone/>
              <a:defRPr sz="2276" b="1"/>
            </a:lvl9pPr>
          </a:lstStyle>
          <a:p>
            <a:pPr marL="0" lvl="0" indent="0" algn="l" defTabSz="1300460" rtl="0" eaLnBrk="1" latinLnBrk="0" hangingPunct="1">
              <a:lnSpc>
                <a:spcPct val="90000"/>
              </a:lnSpc>
              <a:spcBef>
                <a:spcPts val="2844"/>
              </a:spcBef>
              <a:buFontTx/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713482" y="3566293"/>
            <a:ext cx="6372547" cy="5211947"/>
          </a:xfrm>
        </p:spPr>
        <p:txBody>
          <a:bodyPr/>
          <a:lstStyle>
            <a:lvl1pPr>
              <a:defRPr sz="2560"/>
            </a:lvl1pPr>
            <a:lvl2pPr>
              <a:defRPr sz="2276"/>
            </a:lvl2pPr>
            <a:lvl3pPr>
              <a:defRPr sz="1991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077EF-3DB9-4852-A8C8-9AA18A70A9F8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152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405D-5078-464B-95D5-AD1D787A29C3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600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5EF8-B59A-48DF-A116-AFDAD4B003AB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650260" cy="9753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737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478" y="650241"/>
            <a:ext cx="4551819" cy="2275836"/>
          </a:xfrm>
        </p:spPr>
        <p:txBody>
          <a:bodyPr anchor="b">
            <a:normAutofit/>
          </a:bodyPr>
          <a:lstStyle>
            <a:lvl1pPr>
              <a:defRPr sz="3982" b="1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6264" y="975360"/>
            <a:ext cx="8646047" cy="7802880"/>
          </a:xfrm>
        </p:spPr>
        <p:txBody>
          <a:bodyPr/>
          <a:lstStyle>
            <a:lvl1pPr>
              <a:defRPr sz="2844"/>
            </a:lvl1pPr>
            <a:lvl2pPr>
              <a:defRPr sz="2560"/>
            </a:lvl2pPr>
            <a:lvl3pPr>
              <a:defRPr sz="2276"/>
            </a:lvl3pPr>
            <a:lvl4pPr>
              <a:defRPr sz="1991"/>
            </a:lvl4pPr>
            <a:lvl5pPr>
              <a:defRPr sz="1991"/>
            </a:lvl5pPr>
            <a:lvl6pPr>
              <a:defRPr sz="1991"/>
            </a:lvl6pPr>
            <a:lvl7pPr>
              <a:defRPr sz="1991"/>
            </a:lvl7pPr>
            <a:lvl8pPr>
              <a:defRPr sz="1991"/>
            </a:lvl8pPr>
            <a:lvl9pPr>
              <a:defRPr sz="199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6478" y="2986289"/>
            <a:ext cx="4551819" cy="5418668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1138"/>
              </a:spcBef>
              <a:buNone/>
              <a:defRPr sz="1991"/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4AEE7-DB1F-4DD1-9290-70ECE3C49600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42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7261013"/>
            <a:ext cx="16061419" cy="24925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0520" y="7477760"/>
            <a:ext cx="14197340" cy="1300480"/>
          </a:xfrm>
        </p:spPr>
        <p:txBody>
          <a:bodyPr anchor="b">
            <a:normAutofit/>
          </a:bodyPr>
          <a:lstStyle>
            <a:lvl1pPr>
              <a:defRPr sz="3982" b="1"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16061419" cy="7294468"/>
          </a:xfrm>
        </p:spPr>
        <p:txBody>
          <a:bodyPr anchor="t"/>
          <a:lstStyle>
            <a:lvl1pPr marL="0" indent="0">
              <a:buNone/>
              <a:defRPr sz="4551"/>
            </a:lvl1pPr>
            <a:lvl2pPr marL="650230" indent="0">
              <a:buNone/>
              <a:defRPr sz="3982"/>
            </a:lvl2pPr>
            <a:lvl3pPr marL="1300460" indent="0">
              <a:buNone/>
              <a:defRPr sz="3413"/>
            </a:lvl3pPr>
            <a:lvl4pPr marL="1950690" indent="0">
              <a:buNone/>
              <a:defRPr sz="2844"/>
            </a:lvl4pPr>
            <a:lvl5pPr marL="2600919" indent="0">
              <a:buNone/>
              <a:defRPr sz="2844"/>
            </a:lvl5pPr>
            <a:lvl6pPr marL="3251149" indent="0">
              <a:buNone/>
              <a:defRPr sz="2844"/>
            </a:lvl6pPr>
            <a:lvl7pPr marL="3901379" indent="0">
              <a:buNone/>
              <a:defRPr sz="2844"/>
            </a:lvl7pPr>
            <a:lvl8pPr marL="4551609" indent="0">
              <a:buNone/>
              <a:defRPr sz="2844"/>
            </a:lvl8pPr>
            <a:lvl9pPr marL="5201839" indent="0">
              <a:buNone/>
              <a:defRPr sz="2844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00520" y="8687772"/>
            <a:ext cx="14197340" cy="84908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138"/>
              </a:spcBef>
              <a:buNone/>
              <a:defRPr sz="1991" baseline="0">
                <a:solidFill>
                  <a:schemeClr val="bg1">
                    <a:lumMod val="75000"/>
                  </a:schemeClr>
                </a:solidFill>
              </a:defRPr>
            </a:lvl1pPr>
            <a:lvl2pPr marL="650230" indent="0">
              <a:buNone/>
              <a:defRPr sz="1707"/>
            </a:lvl2pPr>
            <a:lvl3pPr marL="1300460" indent="0">
              <a:buNone/>
              <a:defRPr sz="1422"/>
            </a:lvl3pPr>
            <a:lvl4pPr marL="1950690" indent="0">
              <a:buNone/>
              <a:defRPr sz="1280"/>
            </a:lvl4pPr>
            <a:lvl5pPr marL="2600919" indent="0">
              <a:buNone/>
              <a:defRPr sz="1280"/>
            </a:lvl5pPr>
            <a:lvl6pPr marL="3251149" indent="0">
              <a:buNone/>
              <a:defRPr sz="1280"/>
            </a:lvl6pPr>
            <a:lvl7pPr marL="3901379" indent="0">
              <a:buNone/>
              <a:defRPr sz="1280"/>
            </a:lvl7pPr>
            <a:lvl8pPr marL="4551609" indent="0">
              <a:buNone/>
              <a:defRPr sz="1280"/>
            </a:lvl8pPr>
            <a:lvl9pPr marL="5201839" indent="0">
              <a:buNone/>
              <a:defRPr sz="128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845D-AA64-4C6F-B170-8AA45DD4B329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140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061418" y="0"/>
            <a:ext cx="1300520" cy="9753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4717" y="418415"/>
            <a:ext cx="13785509" cy="1987021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4717" y="2600961"/>
            <a:ext cx="12224885" cy="6188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5357015" y="1420134"/>
            <a:ext cx="2709332" cy="5193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93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E28077EF-3DB9-4852-A8C8-9AA18A70A9F8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14164906" y="5755068"/>
            <a:ext cx="5093547" cy="5193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93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061418" y="8778241"/>
            <a:ext cx="1300520" cy="844409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512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30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</p:sldLayoutIdLst>
  <p:txStyles>
    <p:titleStyle>
      <a:lvl1pPr algn="l" defTabSz="1300460" rtl="0" eaLnBrk="1" latinLnBrk="0" hangingPunct="1">
        <a:lnSpc>
          <a:spcPct val="90000"/>
        </a:lnSpc>
        <a:spcBef>
          <a:spcPct val="0"/>
        </a:spcBef>
        <a:buNone/>
        <a:defRPr sz="6258" b="1" kern="1200" spc="-71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0092" indent="-260092" algn="l" defTabSz="1300460" rtl="0" eaLnBrk="1" latinLnBrk="0" hangingPunct="1">
        <a:lnSpc>
          <a:spcPct val="95000"/>
        </a:lnSpc>
        <a:spcBef>
          <a:spcPts val="1991"/>
        </a:spcBef>
        <a:spcAft>
          <a:spcPts val="284"/>
        </a:spcAft>
        <a:buClr>
          <a:schemeClr val="accent1"/>
        </a:buClr>
        <a:buSzPct val="80000"/>
        <a:buFont typeface="Arial" pitchFamily="34" charset="0"/>
        <a:buChar char="•"/>
        <a:defRPr sz="2844" kern="1200" spc="14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50230" indent="-260092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256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40368" indent="-260092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2276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430506" indent="-260092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820644" indent="-260092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275520" indent="-325115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702180" indent="-325115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128840" indent="-325115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555500" indent="-325115" algn="l" defTabSz="1300460" rtl="0" eaLnBrk="1" latinLnBrk="0" hangingPunct="1">
        <a:lnSpc>
          <a:spcPct val="90000"/>
        </a:lnSpc>
        <a:spcBef>
          <a:spcPts val="427"/>
        </a:spcBef>
        <a:spcAft>
          <a:spcPts val="427"/>
        </a:spcAft>
        <a:buClr>
          <a:schemeClr val="accent1"/>
        </a:buClr>
        <a:buFont typeface="Wingdings 2" pitchFamily="18" charset="2"/>
        <a:buChar char=""/>
        <a:defRPr sz="199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65023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30046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3pPr>
      <a:lvl4pPr marL="1950690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4pPr>
      <a:lvl5pPr marL="260091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5pPr>
      <a:lvl6pPr marL="325114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6pPr>
      <a:lvl7pPr marL="390137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0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8pPr>
      <a:lvl9pPr marL="5201839" algn="l" defTabSz="1300460" rtl="0" eaLnBrk="1" latinLnBrk="0" hangingPunct="1">
        <a:defRPr sz="2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ommaire"/>
          <p:cNvSpPr txBox="1"/>
          <p:nvPr/>
        </p:nvSpPr>
        <p:spPr>
          <a:xfrm>
            <a:off x="4852207" y="1772833"/>
            <a:ext cx="1125647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4200"/>
            </a:pPr>
            <a:r>
              <a:rPr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fr-FR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OMMAIRE :</a:t>
            </a:r>
            <a:r>
              <a:rPr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8BBADD7-897E-4924-A9C2-0B7F9CDB846C}"/>
              </a:ext>
            </a:extLst>
          </p:cNvPr>
          <p:cNvSpPr txBox="1"/>
          <p:nvPr/>
        </p:nvSpPr>
        <p:spPr>
          <a:xfrm>
            <a:off x="5166360" y="2785280"/>
            <a:ext cx="106037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400" spc="0">
                <a:solidFill>
                  <a:srgbClr val="669D3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400" b="1" dirty="0">
                <a:solidFill>
                  <a:srgbClr val="FFA5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Comment, dans les chapitres 4 et 5, Stendhal campe-t-il le portrait d’un héros complexe et marginal en quête de gloire ?</a:t>
            </a:r>
            <a:b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400" b="1" dirty="0"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012F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Julien Sorel, personnage complexe, en opposition avec sa famille et prisonnier de carcans qui freinent son apparition au sein de la </a:t>
            </a:r>
            <a:r>
              <a:rPr lang="fr-FR" sz="2200" b="1" dirty="0" err="1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diégèse</a:t>
            </a:r>
            <a:r>
              <a:rPr lang="fr-FR" sz="2200" b="1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1.Le portrait du futur précepteur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2.L’opposition entre Julien et sa famille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3.Une négociation qui occupe le devant de la scène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200" b="1" dirty="0"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669D3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200" b="1" dirty="0">
              <a:solidFill>
                <a:srgbClr val="D34817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012F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Un personnage en quête de gloire.</a:t>
            </a:r>
            <a:endParaRPr lang="fr-FR" sz="2200" b="1" dirty="0">
              <a:solidFill>
                <a:srgbClr val="D34817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1.Julien, personnage ambitieux, cherche à suivre l’exemple de son modèle : Napoléon Bonaparte 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2.Un personnage hypocrite qui cache ses convictions pour s’élever.</a:t>
            </a:r>
            <a:endParaRPr lang="fr-FR" sz="2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3.Un papier prémonitoire</a:t>
            </a:r>
            <a:endParaRPr lang="fr-FR" sz="2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2" descr="https://static.fnac-static.com/multimedia/Images/FR/NR/27/56/a8/11032103/1507-0/tsp20191031071804/Le-rouge-et-le-noir-stendhal.jpg">
            <a:extLst>
              <a:ext uri="{FF2B5EF4-FFF2-40B4-BE49-F238E27FC236}">
                <a16:creationId xmlns:a16="http://schemas.microsoft.com/office/drawing/2014/main" id="{073149F8-8F68-43C7-8244-1ADB735B8E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" r="4512"/>
          <a:stretch/>
        </p:blipFill>
        <p:spPr bwMode="auto">
          <a:xfrm>
            <a:off x="624839" y="1783080"/>
            <a:ext cx="4227367" cy="660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695872-26A5-4635-97AC-13BF3913A897}"/>
              </a:ext>
            </a:extLst>
          </p:cNvPr>
          <p:cNvSpPr/>
          <p:nvPr/>
        </p:nvSpPr>
        <p:spPr>
          <a:xfrm>
            <a:off x="1620642" y="425035"/>
            <a:ext cx="136845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Étude composée des chapitres 4 à 5 du roman (I) Le Rouge et le Noir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I. Julien Sorel, personnage complexe, en opposition avec sa famille et prisonnier de carcans qui freinent son apparition au sein de la diégèse."/>
          <p:cNvSpPr txBox="1"/>
          <p:nvPr/>
        </p:nvSpPr>
        <p:spPr>
          <a:xfrm>
            <a:off x="701039" y="265602"/>
            <a:ext cx="14721841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endParaRPr sz="2800" dirty="0">
              <a:solidFill>
                <a:srgbClr val="D34817"/>
              </a:solidFill>
            </a:endParaRPr>
          </a:p>
          <a:p>
            <a:pPr algn="ctr">
              <a:defRPr sz="2400" b="1">
                <a:solidFill>
                  <a:srgbClr val="012F7B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800" dirty="0">
                <a:solidFill>
                  <a:srgbClr val="D34817"/>
                </a:solidFill>
              </a:rPr>
              <a:t>I. Julien Sorel, </a:t>
            </a:r>
            <a:r>
              <a:rPr sz="2800" dirty="0" err="1">
                <a:solidFill>
                  <a:srgbClr val="D34817"/>
                </a:solidFill>
              </a:rPr>
              <a:t>personnage</a:t>
            </a:r>
            <a:r>
              <a:rPr sz="2800" dirty="0">
                <a:solidFill>
                  <a:srgbClr val="D34817"/>
                </a:solidFill>
              </a:rPr>
              <a:t> </a:t>
            </a:r>
            <a:r>
              <a:rPr sz="2800" dirty="0" err="1">
                <a:solidFill>
                  <a:srgbClr val="D34817"/>
                </a:solidFill>
              </a:rPr>
              <a:t>complexe</a:t>
            </a:r>
            <a:r>
              <a:rPr sz="2800" dirty="0">
                <a:solidFill>
                  <a:srgbClr val="D34817"/>
                </a:solidFill>
              </a:rPr>
              <a:t>, </a:t>
            </a:r>
            <a:r>
              <a:rPr sz="2800" dirty="0" err="1">
                <a:solidFill>
                  <a:srgbClr val="D34817"/>
                </a:solidFill>
              </a:rPr>
              <a:t>en</a:t>
            </a:r>
            <a:r>
              <a:rPr sz="2800" dirty="0">
                <a:solidFill>
                  <a:srgbClr val="D34817"/>
                </a:solidFill>
              </a:rPr>
              <a:t> opposition avec </a:t>
            </a:r>
            <a:r>
              <a:rPr sz="2800" dirty="0" err="1">
                <a:solidFill>
                  <a:srgbClr val="D34817"/>
                </a:solidFill>
              </a:rPr>
              <a:t>sa</a:t>
            </a:r>
            <a:r>
              <a:rPr sz="2800" dirty="0">
                <a:solidFill>
                  <a:srgbClr val="D34817"/>
                </a:solidFill>
              </a:rPr>
              <a:t> </a:t>
            </a:r>
            <a:r>
              <a:rPr sz="2800" dirty="0" err="1">
                <a:solidFill>
                  <a:srgbClr val="D34817"/>
                </a:solidFill>
              </a:rPr>
              <a:t>famille</a:t>
            </a:r>
            <a:r>
              <a:rPr sz="2800" dirty="0">
                <a:solidFill>
                  <a:srgbClr val="D34817"/>
                </a:solidFill>
              </a:rPr>
              <a:t> et </a:t>
            </a:r>
            <a:r>
              <a:rPr sz="2800" dirty="0" err="1">
                <a:solidFill>
                  <a:srgbClr val="D34817"/>
                </a:solidFill>
              </a:rPr>
              <a:t>prisonnier</a:t>
            </a:r>
            <a:r>
              <a:rPr sz="2800" dirty="0">
                <a:solidFill>
                  <a:srgbClr val="D34817"/>
                </a:solidFill>
              </a:rPr>
              <a:t> de </a:t>
            </a:r>
            <a:r>
              <a:rPr sz="2800" dirty="0" err="1">
                <a:solidFill>
                  <a:srgbClr val="D34817"/>
                </a:solidFill>
              </a:rPr>
              <a:t>carcans</a:t>
            </a:r>
            <a:r>
              <a:rPr sz="2800" dirty="0">
                <a:solidFill>
                  <a:srgbClr val="D34817"/>
                </a:solidFill>
              </a:rPr>
              <a:t> qui </a:t>
            </a:r>
            <a:r>
              <a:rPr sz="2800" dirty="0" err="1">
                <a:solidFill>
                  <a:srgbClr val="D34817"/>
                </a:solidFill>
              </a:rPr>
              <a:t>freinent</a:t>
            </a:r>
            <a:r>
              <a:rPr sz="2800" dirty="0">
                <a:solidFill>
                  <a:srgbClr val="D34817"/>
                </a:solidFill>
              </a:rPr>
              <a:t> son apparition au sein de la </a:t>
            </a:r>
            <a:r>
              <a:rPr sz="2800" dirty="0" err="1">
                <a:solidFill>
                  <a:srgbClr val="D34817"/>
                </a:solidFill>
              </a:rPr>
              <a:t>diégèse</a:t>
            </a:r>
            <a:r>
              <a:rPr sz="2800" dirty="0">
                <a:solidFill>
                  <a:srgbClr val="D34817"/>
                </a:solidFill>
              </a:rPr>
              <a:t>.</a:t>
            </a:r>
          </a:p>
        </p:txBody>
      </p:sp>
      <p:sp>
        <p:nvSpPr>
          <p:cNvPr id="157" name="1.Le portrait du futur précepteur"/>
          <p:cNvSpPr txBox="1"/>
          <p:nvPr/>
        </p:nvSpPr>
        <p:spPr>
          <a:xfrm>
            <a:off x="851924" y="2012046"/>
            <a:ext cx="7392915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defRPr sz="3400">
                <a:solidFill>
                  <a:srgbClr val="791A3D"/>
                </a:solidFill>
                <a:uFill>
                  <a:solidFill>
                    <a:srgbClr val="791A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 Neue"/>
              </a:defRPr>
            </a:pPr>
            <a:r>
              <a:rPr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portrait du </a:t>
            </a:r>
            <a:r>
              <a:rPr lang="fr-FR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</a:t>
            </a:r>
            <a:r>
              <a:rPr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3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précepteur</a:t>
            </a:r>
            <a:endParaRPr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8" name="IMG_5547.jpeg" descr="IMG_5547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0102" y="2817903"/>
            <a:ext cx="4328616" cy="4328616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Un personnage ambigüe et dramatiquement intéressant.…"/>
          <p:cNvSpPr txBox="1"/>
          <p:nvPr/>
        </p:nvSpPr>
        <p:spPr>
          <a:xfrm>
            <a:off x="1640688" y="7728384"/>
            <a:ext cx="13004800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it-IT" sz="3200" dirty="0">
                <a:sym typeface="Times New Roman"/>
              </a:rPr>
              <a:t>⇒ </a:t>
            </a:r>
            <a:r>
              <a:rPr lang="en-US" sz="3200" dirty="0" err="1">
                <a:sym typeface="Times New Roman"/>
              </a:rPr>
              <a:t>personnage</a:t>
            </a:r>
            <a:r>
              <a:rPr lang="en-US" sz="3200" dirty="0">
                <a:sym typeface="Times New Roman"/>
              </a:rPr>
              <a:t> </a:t>
            </a:r>
            <a:r>
              <a:rPr lang="en-US" sz="3200" dirty="0" err="1">
                <a:sym typeface="Times New Roman"/>
              </a:rPr>
              <a:t>dramatiquement</a:t>
            </a:r>
            <a:r>
              <a:rPr lang="en-US" sz="3200" dirty="0">
                <a:sym typeface="Times New Roman"/>
              </a:rPr>
              <a:t> </a:t>
            </a:r>
            <a:r>
              <a:rPr lang="en-US" sz="3200" dirty="0" err="1">
                <a:sym typeface="Times New Roman"/>
              </a:rPr>
              <a:t>inté</a:t>
            </a:r>
            <a:r>
              <a:rPr lang="it-IT" sz="3200" dirty="0">
                <a:sym typeface="Times New Roman"/>
              </a:rPr>
              <a:t>ressant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E99A3C8-14DB-435E-A27A-400E4D752B1D}"/>
              </a:ext>
            </a:extLst>
          </p:cNvPr>
          <p:cNvSpPr txBox="1"/>
          <p:nvPr/>
        </p:nvSpPr>
        <p:spPr>
          <a:xfrm>
            <a:off x="10643331" y="7233325"/>
            <a:ext cx="4002157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1733930" hangingPunct="0"/>
            <a:r>
              <a:rPr lang="fr-FR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Julien, extrait du film de Jean-Daniel Verhaeghe, 1997</a:t>
            </a:r>
          </a:p>
        </p:txBody>
      </p:sp>
      <p:sp>
        <p:nvSpPr>
          <p:cNvPr id="5" name="Organigramme : Procédé 4">
            <a:extLst>
              <a:ext uri="{FF2B5EF4-FFF2-40B4-BE49-F238E27FC236}">
                <a16:creationId xmlns:a16="http://schemas.microsoft.com/office/drawing/2014/main" id="{2A23DAFB-F499-4D3A-AB62-1F8AF25CDAC3}"/>
              </a:ext>
            </a:extLst>
          </p:cNvPr>
          <p:cNvSpPr/>
          <p:nvPr/>
        </p:nvSpPr>
        <p:spPr>
          <a:xfrm>
            <a:off x="851924" y="2817904"/>
            <a:ext cx="8916916" cy="4328615"/>
          </a:xfrm>
          <a:prstGeom prst="flowChartProcess">
            <a:avLst/>
          </a:prstGeom>
          <a:solidFill>
            <a:srgbClr val="FFE0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/>
              <a:t>Apparence faible</a:t>
            </a:r>
          </a:p>
          <a:p>
            <a:pPr marL="285750" indent="-285750">
              <a:buFontTx/>
              <a:buChar char="-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/>
              <a:t>Traits féminins </a:t>
            </a:r>
          </a:p>
          <a:p>
            <a:pPr marL="285750" indent="-285750">
              <a:buFontTx/>
              <a:buChar char="-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/>
              <a:t>Physique </a:t>
            </a:r>
            <a:r>
              <a:rPr lang="fr-FR" sz="2800" dirty="0">
                <a:sym typeface="Times New Roman"/>
              </a:rPr>
              <a:t>≠ caractère</a:t>
            </a:r>
          </a:p>
          <a:p>
            <a:pPr marL="285750" indent="-285750">
              <a:buFontTx/>
              <a:buChar char="-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>
                <a:sym typeface="Times New Roman"/>
              </a:rPr>
              <a:t>« extrêmement pensif » → original</a:t>
            </a:r>
          </a:p>
          <a:p>
            <a:pPr marL="285750" indent="-285750">
              <a:buFontTx/>
              <a:buChar char="-"/>
              <a:defRPr sz="18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US" sz="2800" dirty="0">
                <a:sym typeface="Times New Roman"/>
              </a:rPr>
              <a:t>regard </a:t>
            </a:r>
            <a:r>
              <a:rPr lang="en-US" sz="2800" dirty="0" err="1">
                <a:sym typeface="Times New Roman"/>
              </a:rPr>
              <a:t>animé</a:t>
            </a:r>
            <a:r>
              <a:rPr lang="en-US" sz="2800" dirty="0">
                <a:sym typeface="Times New Roman"/>
              </a:rPr>
              <a:t> de « feu</a:t>
            </a:r>
            <a:r>
              <a:rPr lang="it-IT" sz="2800" dirty="0">
                <a:sym typeface="Times New Roman"/>
              </a:rPr>
              <a:t> » </a:t>
            </a:r>
            <a:r>
              <a:rPr lang="en-US" sz="2800" dirty="0">
                <a:sym typeface="Times New Roman"/>
              </a:rPr>
              <a:t>et de « </a:t>
            </a:r>
            <a:r>
              <a:rPr lang="en-US" sz="2800" dirty="0" err="1">
                <a:sym typeface="Times New Roman"/>
              </a:rPr>
              <a:t>haine</a:t>
            </a:r>
            <a:r>
              <a:rPr lang="en-US" sz="2800" dirty="0">
                <a:sym typeface="Times New Roman"/>
              </a:rPr>
              <a:t> la plus </a:t>
            </a:r>
            <a:r>
              <a:rPr lang="en-US" sz="2800" dirty="0" err="1">
                <a:sym typeface="Times New Roman"/>
              </a:rPr>
              <a:t>féroce</a:t>
            </a:r>
            <a:r>
              <a:rPr lang="it-IT" sz="2800" dirty="0">
                <a:sym typeface="Times New Roman"/>
              </a:rPr>
              <a:t> »</a:t>
            </a:r>
          </a:p>
          <a:p>
            <a:pPr algn="ctr"/>
            <a:endParaRPr lang="fr-FR"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I. Julien Sorel, personnage complexe, en opposition avec sa famille et prisonnier de carcans qui freinent son apparition au sein de la diégèse."/>
          <p:cNvSpPr txBox="1"/>
          <p:nvPr/>
        </p:nvSpPr>
        <p:spPr>
          <a:xfrm>
            <a:off x="533400" y="265606"/>
            <a:ext cx="15118079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endParaRPr lang="fr-FR" sz="2800" dirty="0">
              <a:solidFill>
                <a:srgbClr val="D34817"/>
              </a:solidFill>
            </a:endParaRPr>
          </a:p>
          <a:p>
            <a:pPr algn="ctr">
              <a:defRPr sz="2400" b="1">
                <a:solidFill>
                  <a:srgbClr val="012F7B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>
                <a:solidFill>
                  <a:srgbClr val="D34817"/>
                </a:solidFill>
              </a:rPr>
              <a:t>I. Julien Sorel, personnage complexe, en opposition avec sa famille et prisonnier de carcans qui freinent son apparition au sein de la </a:t>
            </a:r>
            <a:r>
              <a:rPr lang="fr-FR" sz="2800" dirty="0" err="1">
                <a:solidFill>
                  <a:srgbClr val="D34817"/>
                </a:solidFill>
              </a:rPr>
              <a:t>diégèse</a:t>
            </a:r>
            <a:r>
              <a:rPr lang="fr-FR" sz="2800" dirty="0">
                <a:solidFill>
                  <a:srgbClr val="D34817"/>
                </a:solidFill>
              </a:rPr>
              <a:t>.</a:t>
            </a:r>
          </a:p>
        </p:txBody>
      </p:sp>
      <p:sp>
        <p:nvSpPr>
          <p:cNvPr id="157" name="1.Le portrait du futur précepteur"/>
          <p:cNvSpPr txBox="1"/>
          <p:nvPr/>
        </p:nvSpPr>
        <p:spPr>
          <a:xfrm>
            <a:off x="661826" y="1967459"/>
            <a:ext cx="7430613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defRPr sz="3400">
                <a:solidFill>
                  <a:srgbClr val="791A3D"/>
                </a:solidFill>
                <a:uFill>
                  <a:solidFill>
                    <a:srgbClr val="791A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algn="ctr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j-lt"/>
                <a:ea typeface="+mj-ea"/>
                <a:cs typeface="+mj-cs"/>
                <a:sym typeface="Helvetica Neue"/>
              </a:defRPr>
            </a:pPr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 Unicode MS"/>
              </a:rPr>
              <a:t>’</a:t>
            </a:r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opposition entre Julien et sa famille</a:t>
            </a:r>
            <a:endParaRPr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4FE8E7-CE55-4637-8A69-353F6F5F3707}"/>
              </a:ext>
            </a:extLst>
          </p:cNvPr>
          <p:cNvSpPr/>
          <p:nvPr/>
        </p:nvSpPr>
        <p:spPr>
          <a:xfrm>
            <a:off x="11832095" y="2869094"/>
            <a:ext cx="4901425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fr-FR" sz="2400" u="sng" dirty="0">
              <a:solidFill>
                <a:schemeClr val="tx1"/>
              </a:solidFill>
            </a:endParaRPr>
          </a:p>
          <a:p>
            <a:pPr algn="ctr"/>
            <a:r>
              <a:rPr lang="fr-FR" sz="2400" b="1" u="sng" dirty="0">
                <a:solidFill>
                  <a:schemeClr val="tx1"/>
                </a:solidFill>
              </a:rPr>
              <a:t>Le portrait du père Sorel :</a:t>
            </a:r>
          </a:p>
          <a:p>
            <a:pPr algn="ctr"/>
            <a:endParaRPr lang="fr-FR" sz="2400" u="sng" dirty="0">
              <a:solidFill>
                <a:schemeClr val="tx1"/>
              </a:solidFill>
            </a:endParaRPr>
          </a:p>
          <a:p>
            <a:pPr algn="ctr"/>
            <a:endParaRPr lang="fr-FR" sz="2400" u="sng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r>
              <a:rPr lang="fr-FR" sz="2400" dirty="0">
                <a:solidFill>
                  <a:schemeClr val="tx1"/>
                </a:solidFill>
              </a:rPr>
              <a:t>dur, sévère, violent </a:t>
            </a:r>
          </a:p>
          <a:p>
            <a:pPr marL="285750" indent="-285750" algn="ctr">
              <a:buFontTx/>
              <a:buChar char="-"/>
            </a:pPr>
            <a:r>
              <a:rPr lang="fr-FR" sz="2400" dirty="0">
                <a:solidFill>
                  <a:schemeClr val="tx1"/>
                </a:solidFill>
              </a:rPr>
              <a:t>Voix de Stentor</a:t>
            </a:r>
          </a:p>
          <a:p>
            <a:pPr marL="285750" indent="-285750" algn="ctr">
              <a:buFontTx/>
              <a:buChar char="-"/>
            </a:pPr>
            <a:r>
              <a:rPr lang="fr-FR" sz="2400" dirty="0">
                <a:solidFill>
                  <a:schemeClr val="tx1"/>
                </a:solidFill>
              </a:rPr>
              <a:t>Maltraite Julien</a:t>
            </a:r>
          </a:p>
          <a:p>
            <a:pPr marL="285750" indent="-285750" algn="ctr">
              <a:buFontTx/>
              <a:buChar char="-"/>
            </a:pPr>
            <a:r>
              <a:rPr lang="fr-FR" sz="2400" dirty="0">
                <a:solidFill>
                  <a:schemeClr val="tx1"/>
                </a:solidFill>
              </a:rPr>
              <a:t>Préfère ses fils aînés</a:t>
            </a:r>
          </a:p>
          <a:p>
            <a:pPr marL="285750" indent="-285750" algn="ctr">
              <a:buFontTx/>
              <a:buChar char="-"/>
            </a:pPr>
            <a:endParaRPr lang="fr-FR" sz="2400" dirty="0">
              <a:solidFill>
                <a:schemeClr val="tx1"/>
              </a:solidFill>
            </a:endParaRPr>
          </a:p>
          <a:p>
            <a:pPr algn="ctr"/>
            <a:endParaRPr lang="fr-FR" sz="2400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fr-FR" sz="2400" dirty="0">
              <a:solidFill>
                <a:schemeClr val="tx1"/>
              </a:solidFill>
            </a:endParaRPr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 </a:t>
            </a:r>
          </a:p>
        </p:txBody>
      </p: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C25C673D-90C3-4840-BDFC-2D281FE5D9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608273"/>
              </p:ext>
            </p:extLst>
          </p:nvPr>
        </p:nvGraphicFramePr>
        <p:xfrm>
          <a:off x="734122" y="2869094"/>
          <a:ext cx="10878758" cy="45864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39379">
                  <a:extLst>
                    <a:ext uri="{9D8B030D-6E8A-4147-A177-3AD203B41FA5}">
                      <a16:colId xmlns:a16="http://schemas.microsoft.com/office/drawing/2014/main" val="2017307940"/>
                    </a:ext>
                  </a:extLst>
                </a:gridCol>
                <a:gridCol w="5439379">
                  <a:extLst>
                    <a:ext uri="{9D8B030D-6E8A-4147-A177-3AD203B41FA5}">
                      <a16:colId xmlns:a16="http://schemas.microsoft.com/office/drawing/2014/main" val="1166883879"/>
                    </a:ext>
                  </a:extLst>
                </a:gridCol>
              </a:tblGrid>
              <a:tr h="864706"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chemeClr val="tx1"/>
                          </a:solidFill>
                        </a:rPr>
                        <a:t>Julien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>
                          <a:solidFill>
                            <a:schemeClr val="tx1"/>
                          </a:solidFill>
                        </a:rPr>
                        <a:t>Sa famille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6042393"/>
                  </a:ext>
                </a:extLst>
              </a:tr>
              <a:tr h="3721746"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Position en hauteur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Symbole de sa supériorité, de son ambition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Julien déçoit, il n’est pas la où il devrait être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Monde de la contemplation, des livres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Position au sol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Symbole d’infériorité, d’ordre social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Les frères font « exactement » ce qu’on leur demande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fr-FR" sz="2400" dirty="0">
                          <a:solidFill>
                            <a:schemeClr val="tx1"/>
                          </a:solidFill>
                        </a:rPr>
                        <a:t>Monde matérialiste de la scierie et de l’argent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4993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148291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I. Julien Sorel, personnage complexe, en opposition avec sa famille et prisonnier de carcans qui freinent son apparition au sein de la diégèse."/>
          <p:cNvSpPr txBox="1"/>
          <p:nvPr/>
        </p:nvSpPr>
        <p:spPr>
          <a:xfrm>
            <a:off x="807720" y="265606"/>
            <a:ext cx="14493239" cy="13952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ctr">
              <a:defRPr sz="1200" b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defRPr>
            </a:pPr>
            <a:endParaRPr lang="fr-FR" sz="2800" dirty="0">
              <a:solidFill>
                <a:srgbClr val="D3481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 sz="2400" b="1">
                <a:solidFill>
                  <a:srgbClr val="012F7B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Julien Sorel, personnage complexe, en opposition avec sa famille et prisonnier de carcans qui freinent son apparition au sein de la </a:t>
            </a:r>
            <a:r>
              <a:rPr lang="fr-FR" sz="2800" dirty="0" err="1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diégèse</a:t>
            </a:r>
            <a:r>
              <a:rPr lang="fr-FR" sz="2800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9D9804-63B2-4330-84DE-2C2B8477A407}"/>
              </a:ext>
            </a:extLst>
          </p:cNvPr>
          <p:cNvSpPr/>
          <p:nvPr/>
        </p:nvSpPr>
        <p:spPr>
          <a:xfrm>
            <a:off x="682677" y="1996475"/>
            <a:ext cx="89498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791A3D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rPr>
              <a:t>3.Une négociation qui occupe le devant de la scène</a:t>
            </a:r>
            <a:endParaRPr lang="fr-FR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B9CD5C-C113-43DD-B98F-5E8190C9B0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1" t="-216" r="5192" b="216"/>
          <a:stretch/>
        </p:blipFill>
        <p:spPr>
          <a:xfrm>
            <a:off x="9780728" y="2916866"/>
            <a:ext cx="5266754" cy="44680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4B2C658-D29B-4F97-8DF9-FDC1174D9E62}"/>
              </a:ext>
            </a:extLst>
          </p:cNvPr>
          <p:cNvSpPr txBox="1"/>
          <p:nvPr/>
        </p:nvSpPr>
        <p:spPr>
          <a:xfrm>
            <a:off x="10082940" y="7553433"/>
            <a:ext cx="4662329" cy="10874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 Sorel et M. Rênal, extrait du film de Jean-Daniel Verhaeghe, 1997</a:t>
            </a:r>
          </a:p>
          <a:p>
            <a:pPr algn="ctr" defTabSz="1733930" hangingPunct="0"/>
            <a:endParaRPr lang="fr-FR" sz="1600" dirty="0">
              <a:solidFill>
                <a:srgbClr val="5E5E5E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2" name="Organigramme : Procédé 1">
            <a:extLst>
              <a:ext uri="{FF2B5EF4-FFF2-40B4-BE49-F238E27FC236}">
                <a16:creationId xmlns:a16="http://schemas.microsoft.com/office/drawing/2014/main" id="{A998DCB4-1649-4552-9BF7-0FE6D4236438}"/>
              </a:ext>
            </a:extLst>
          </p:cNvPr>
          <p:cNvSpPr/>
          <p:nvPr/>
        </p:nvSpPr>
        <p:spPr>
          <a:xfrm>
            <a:off x="807720" y="2916866"/>
            <a:ext cx="8031480" cy="4472118"/>
          </a:xfrm>
          <a:prstGeom prst="flowChartProcess">
            <a:avLst/>
          </a:prstGeom>
          <a:solidFill>
            <a:srgbClr val="FFE0D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- M. de </a:t>
            </a:r>
            <a:r>
              <a:rPr lang="fr-FR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Rênal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→ obtenir 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un précepteur avant M. </a:t>
            </a:r>
            <a:r>
              <a:rPr lang="fr-FR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Valenod</a:t>
            </a:r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  <a:p>
            <a:pPr marL="342900" indent="-342900">
              <a:buFontTx/>
              <a:buChar char="-"/>
            </a:pPr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 Neue"/>
            </a:endParaRPr>
          </a:p>
          <a:p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M. Sorel → obtenir le plus d’argent possible</a:t>
            </a:r>
          </a:p>
          <a:p>
            <a:pPr defTabSz="1733930" hangingPunct="0"/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33930" hangingPunct="0"/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33930" hangingPunct="0"/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Julien disparait derrière leur négociation, ils règlent son destin a son insu, nient son individualité</a:t>
            </a:r>
          </a:p>
        </p:txBody>
      </p:sp>
    </p:spTree>
    <p:extLst>
      <p:ext uri="{BB962C8B-B14F-4D97-AF65-F5344CB8AC3E}">
        <p14:creationId xmlns:p14="http://schemas.microsoft.com/office/powerpoint/2010/main" val="330559046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- Quand Julien apprend qu’il va devenir précepteur il veut se sauver, rejoindre Besançon et s’engager comme soldat. Il s’imagine un destin héroïque, plein d’ambitions et de rêves.…"/>
          <p:cNvSpPr txBox="1">
            <a:spLocks noGrp="1"/>
          </p:cNvSpPr>
          <p:nvPr>
            <p:ph type="body" sz="quarter" idx="1"/>
          </p:nvPr>
        </p:nvSpPr>
        <p:spPr>
          <a:xfrm>
            <a:off x="2127108" y="5787266"/>
            <a:ext cx="7525539" cy="13838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/>
          </a:bodyPr>
          <a:lstStyle/>
          <a:p>
            <a:pPr algn="ctr" defTabSz="457200">
              <a:defRPr sz="1500">
                <a:uFill>
                  <a:solidFill>
                    <a:srgbClr val="000000"/>
                  </a:solidFill>
                </a:uFill>
              </a:defRPr>
            </a:pPr>
            <a:r>
              <a:rPr lang="fr-FR" sz="2400" dirty="0">
                <a:solidFill>
                  <a:srgbClr val="D3481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 Il se serait fait tuer pour ces trois ouvrages. Jamais il ne crut en aucun autre. »</a:t>
            </a:r>
          </a:p>
          <a:p>
            <a:pPr defTabSz="457200">
              <a:defRPr sz="1500">
                <a:uFill>
                  <a:solidFill>
                    <a:srgbClr val="000000"/>
                  </a:solidFill>
                </a:uFill>
              </a:defRPr>
            </a:pP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4E9359F-E3FC-4730-BF6D-746861651CE0}"/>
              </a:ext>
            </a:extLst>
          </p:cNvPr>
          <p:cNvSpPr txBox="1"/>
          <p:nvPr/>
        </p:nvSpPr>
        <p:spPr>
          <a:xfrm>
            <a:off x="0" y="502179"/>
            <a:ext cx="160782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3200" b="1" dirty="0">
                <a:solidFill>
                  <a:srgbClr val="D348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II. Un personnage en quête de gloire.</a:t>
            </a:r>
            <a:endParaRPr lang="fr-FR" sz="3200" b="1" dirty="0">
              <a:solidFill>
                <a:srgbClr val="D34817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626C90-FAFE-42ED-8FF9-5BED5EBD58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1" y="2246193"/>
            <a:ext cx="2493736" cy="3400551"/>
          </a:xfrm>
          <a:prstGeom prst="rect">
            <a:avLst/>
          </a:prstGeom>
        </p:spPr>
      </p:pic>
      <p:pic>
        <p:nvPicPr>
          <p:cNvPr id="1026" name="Picture 2" descr="&lt;i&gt;Bulletins de la Grande Armée commandés par Napoléon, Suivi du traité de Tilsitt, 1806&lt;/i&gt; aux armes du prince Eugène">
            <a:extLst>
              <a:ext uri="{FF2B5EF4-FFF2-40B4-BE49-F238E27FC236}">
                <a16:creationId xmlns:a16="http://schemas.microsoft.com/office/drawing/2014/main" id="{1E539E74-E425-4784-BF6C-826DE1A7F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263" y="2256371"/>
            <a:ext cx="2602010" cy="339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mazon.fr - Les Confessions - Jean-Jacques Rousseau - Texte Intégral:  Livres 1 à 12 | Édition illustrée | 617 pages Format 15, 24 cm x 22, 86 cm  - Rousseau, Jean-Jacques - Livres">
            <a:extLst>
              <a:ext uri="{FF2B5EF4-FFF2-40B4-BE49-F238E27FC236}">
                <a16:creationId xmlns:a16="http://schemas.microsoft.com/office/drawing/2014/main" id="{74F9B9E1-9C21-4C40-95A1-C10AFCC724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16"/>
          <a:stretch/>
        </p:blipFill>
        <p:spPr bwMode="auto">
          <a:xfrm>
            <a:off x="7572492" y="2262734"/>
            <a:ext cx="2578386" cy="3384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apoléon, une exposition à la Grande Halle de la Villette, du 14 avril au  19 septembre 2021">
            <a:extLst>
              <a:ext uri="{FF2B5EF4-FFF2-40B4-BE49-F238E27FC236}">
                <a16:creationId xmlns:a16="http://schemas.microsoft.com/office/drawing/2014/main" id="{471CC8AF-F5E7-4F37-BBF5-1B28B53BE6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" t="242" r="-516" b="321"/>
          <a:stretch/>
        </p:blipFill>
        <p:spPr bwMode="auto">
          <a:xfrm>
            <a:off x="10838368" y="2262734"/>
            <a:ext cx="4572000" cy="53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10AB9DD-5F04-481E-B29A-FD01B6CB910F}"/>
              </a:ext>
            </a:extLst>
          </p:cNvPr>
          <p:cNvSpPr txBox="1"/>
          <p:nvPr/>
        </p:nvSpPr>
        <p:spPr>
          <a:xfrm>
            <a:off x="963263" y="7189722"/>
            <a:ext cx="1067834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Il tient cette passion pour Napoléon du vieux chirurgien major bonapartiste </a:t>
            </a:r>
          </a:p>
          <a:p>
            <a:pPr algn="ctr" defTabSz="1733930" hangingPunct="0"/>
            <a:endParaRPr lang="fr-FR" sz="1600" dirty="0">
              <a:solidFill>
                <a:srgbClr val="5E5E5E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F0F388-F893-4894-9BF5-3476D8E15B37}"/>
              </a:ext>
            </a:extLst>
          </p:cNvPr>
          <p:cNvSpPr txBox="1"/>
          <p:nvPr/>
        </p:nvSpPr>
        <p:spPr>
          <a:xfrm>
            <a:off x="10665298" y="7882017"/>
            <a:ext cx="4918139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2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Bonaparte franchissant le Grand-Saint-Bernard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Jacques-Louis David, 1800-1803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1F6459-96F3-42D9-8486-46AE69951EC6}"/>
              </a:ext>
            </a:extLst>
          </p:cNvPr>
          <p:cNvSpPr/>
          <p:nvPr/>
        </p:nvSpPr>
        <p:spPr>
          <a:xfrm>
            <a:off x="683536" y="1266289"/>
            <a:ext cx="15562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400" b="0" spc="0">
                <a:solidFill>
                  <a:srgbClr val="791A3D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fr-FR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1.Julien, personnage ambitieux, cherche à suivre l’exemple de son modèle : Napoléon Bonaparte </a:t>
            </a:r>
            <a:endParaRPr lang="fr-FR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5943923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E9359F-E3FC-4730-BF6D-746861651CE0}"/>
              </a:ext>
            </a:extLst>
          </p:cNvPr>
          <p:cNvSpPr txBox="1"/>
          <p:nvPr/>
        </p:nvSpPr>
        <p:spPr>
          <a:xfrm>
            <a:off x="0" y="383205"/>
            <a:ext cx="1618488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3200" b="1" dirty="0" err="1">
                <a:solidFill>
                  <a:srgbClr val="D348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II.Un</a:t>
            </a:r>
            <a:r>
              <a:rPr lang="fr-FR" sz="3200" b="1" dirty="0">
                <a:solidFill>
                  <a:srgbClr val="D348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personnage en quête de gloire.</a:t>
            </a:r>
            <a:endParaRPr lang="fr-FR" sz="3200" b="1" dirty="0">
              <a:solidFill>
                <a:srgbClr val="D34817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7440656-884C-44F1-9A2E-AF780870233F}"/>
              </a:ext>
            </a:extLst>
          </p:cNvPr>
          <p:cNvSpPr txBox="1"/>
          <p:nvPr/>
        </p:nvSpPr>
        <p:spPr>
          <a:xfrm>
            <a:off x="1199594" y="1103318"/>
            <a:ext cx="1378569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Un personnage hypocrite qui cache ses convictions pour s’élever.</a:t>
            </a:r>
            <a:endParaRPr lang="fr-FR" sz="32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F4B6B64-CEF8-4375-A194-DD3CBD8658A8}"/>
              </a:ext>
            </a:extLst>
          </p:cNvPr>
          <p:cNvSpPr txBox="1"/>
          <p:nvPr/>
        </p:nvSpPr>
        <p:spPr>
          <a:xfrm>
            <a:off x="760585" y="2901073"/>
            <a:ext cx="13213652" cy="14260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 Pour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gagner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vieux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curé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Ché</a:t>
            </a:r>
            <a:r>
              <a:rPr lang="pt-P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lan, [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…]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avait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appris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cœur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tout le Nouveau Testament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latin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savait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aussi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 livre du Pape de M. de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Maistre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croyait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l</a:t>
            </a:r>
            <a:r>
              <a:rPr 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aussi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peu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qu’à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it-IT" dirty="0"/>
          </a:p>
          <a:p>
            <a:endParaRPr lang="fr-FR" sz="1600" dirty="0">
              <a:solidFill>
                <a:srgbClr val="5E5E5E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1032" name="Picture 8" descr="Amazon.fr - New Testament: Novum Testamentum Latine Nova Vulgata - Deutsche  Bibelgesellschaft - Livres">
            <a:extLst>
              <a:ext uri="{FF2B5EF4-FFF2-40B4-BE49-F238E27FC236}">
                <a16:creationId xmlns:a16="http://schemas.microsoft.com/office/drawing/2014/main" id="{2DCED9E2-D88D-4C3B-84EB-7F685B5AB8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5286" y="1525743"/>
            <a:ext cx="1594392" cy="214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2939E55-DCBE-4AA5-820B-7E3978BDA1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8" b="-1"/>
          <a:stretch/>
        </p:blipFill>
        <p:spPr>
          <a:xfrm>
            <a:off x="14073097" y="2423689"/>
            <a:ext cx="1584525" cy="214877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23B80EAD-9359-49DB-896D-CF296A4D9499}"/>
              </a:ext>
            </a:extLst>
          </p:cNvPr>
          <p:cNvSpPr txBox="1"/>
          <p:nvPr/>
        </p:nvSpPr>
        <p:spPr>
          <a:xfrm>
            <a:off x="852596" y="4817544"/>
            <a:ext cx="14657342" cy="11490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 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Quand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Bonaparte fit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parler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[…] le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mérite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militaire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était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nécessaire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Aujourd</a:t>
            </a:r>
            <a:r>
              <a:rPr lang="ar-S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hui[…]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juge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paix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honnête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homme […</a:t>
            </a:r>
            <a:r>
              <a:rPr lang="pt-P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se d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éshonore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crainte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déplaire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à un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jeune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vicaire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[…]. Il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faut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être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prêtre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it-IT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 defTabSz="1733930" hangingPunct="0"/>
            <a:endParaRPr lang="fr-FR" sz="1600" dirty="0">
              <a:solidFill>
                <a:srgbClr val="5E5E5E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1034" name="Picture 10" descr="Stendhal | Histoire et analyse d'images et oeuvres">
            <a:extLst>
              <a:ext uri="{FF2B5EF4-FFF2-40B4-BE49-F238E27FC236}">
                <a16:creationId xmlns:a16="http://schemas.microsoft.com/office/drawing/2014/main" id="{9CCE09F9-36ED-450C-9ADF-E99E80B74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8771" y="6013603"/>
            <a:ext cx="2139906" cy="259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00DEC1B-53CA-49E8-A079-693F948696BB}"/>
              </a:ext>
            </a:extLst>
          </p:cNvPr>
          <p:cNvSpPr txBox="1"/>
          <p:nvPr/>
        </p:nvSpPr>
        <p:spPr>
          <a:xfrm>
            <a:off x="11429999" y="8744334"/>
            <a:ext cx="386865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fr-FR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Johan Olaf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Södermark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1840</a:t>
            </a:r>
          </a:p>
        </p:txBody>
      </p:sp>
      <p:sp>
        <p:nvSpPr>
          <p:cNvPr id="3" name="Organigramme : Procédé 2">
            <a:extLst>
              <a:ext uri="{FF2B5EF4-FFF2-40B4-BE49-F238E27FC236}">
                <a16:creationId xmlns:a16="http://schemas.microsoft.com/office/drawing/2014/main" id="{85A15CD4-C0F6-4C91-948E-8F4E1260A611}"/>
              </a:ext>
            </a:extLst>
          </p:cNvPr>
          <p:cNvSpPr/>
          <p:nvPr/>
        </p:nvSpPr>
        <p:spPr>
          <a:xfrm>
            <a:off x="852596" y="6013603"/>
            <a:ext cx="10577403" cy="2636679"/>
          </a:xfrm>
          <a:prstGeom prst="flowChartProcess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it-IT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nl-N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nl-NL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nl-NL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Stendhal</a:t>
            </a:r>
            <a:r>
              <a:rPr lang="nl-NL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ar-SA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Rouge signifie que, venu plus tôt, Julien eût été soldat ; mais à 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l'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</a:t>
            </a:r>
            <a:r>
              <a:rPr lang="pt-P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poque o</a:t>
            </a:r>
            <a:r>
              <a:rPr lang="it-IT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ù </a:t>
            </a:r>
            <a:r>
              <a:rPr lang="fr-FR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 vécut, il fut forcé de prendre la soutane, de là le Noir.”</a:t>
            </a:r>
          </a:p>
          <a:p>
            <a:pPr algn="ctr"/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4E9359F-E3FC-4730-BF6D-746861651CE0}"/>
              </a:ext>
            </a:extLst>
          </p:cNvPr>
          <p:cNvSpPr txBox="1"/>
          <p:nvPr/>
        </p:nvSpPr>
        <p:spPr>
          <a:xfrm>
            <a:off x="0" y="383205"/>
            <a:ext cx="1606296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3200" b="1" dirty="0">
                <a:solidFill>
                  <a:srgbClr val="D3481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II. Un personnage en quête de gloire</a:t>
            </a:r>
            <a:r>
              <a:rPr lang="fr-FR" sz="2800" b="1" dirty="0">
                <a:solidFill>
                  <a:srgbClr val="012F7B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lang="fr-FR" sz="2800" b="1" dirty="0">
              <a:solidFill>
                <a:srgbClr val="5E5E5E"/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7440656-884C-44F1-9A2E-AF780870233F}"/>
              </a:ext>
            </a:extLst>
          </p:cNvPr>
          <p:cNvSpPr txBox="1"/>
          <p:nvPr/>
        </p:nvSpPr>
        <p:spPr>
          <a:xfrm>
            <a:off x="441960" y="1198019"/>
            <a:ext cx="5464652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3200" b="1" dirty="0">
                <a:solidFill>
                  <a:schemeClr val="accent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Un papier prémonitoire</a:t>
            </a:r>
            <a:endParaRPr lang="fr-FR" sz="32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1CE152-66E0-4780-BFA0-4E3A05DA913B}"/>
              </a:ext>
            </a:extLst>
          </p:cNvPr>
          <p:cNvSpPr/>
          <p:nvPr/>
        </p:nvSpPr>
        <p:spPr>
          <a:xfrm>
            <a:off x="1005845" y="2798503"/>
            <a:ext cx="9740572" cy="1672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ts val="800"/>
              </a:spcBef>
              <a:buSzPts val="1450"/>
            </a:pPr>
            <a:r>
              <a:rPr lang="en-US" sz="2600" dirty="0">
                <a:latin typeface="Times New Roman" panose="02020603050405020304" pitchFamily="18" charset="0"/>
              </a:rPr>
              <a:t>« un morceau de papier </a:t>
            </a:r>
            <a:r>
              <a:rPr lang="en-US" sz="2600" dirty="0" err="1">
                <a:latin typeface="Times New Roman" panose="02020603050405020304" pitchFamily="18" charset="0"/>
              </a:rPr>
              <a:t>imprimé</a:t>
            </a:r>
            <a:r>
              <a:rPr lang="en-US" sz="2600" dirty="0">
                <a:latin typeface="Times New Roman" panose="02020603050405020304" pitchFamily="18" charset="0"/>
              </a:rPr>
              <a:t>, </a:t>
            </a:r>
            <a:r>
              <a:rPr lang="en-US" sz="2600" dirty="0" err="1">
                <a:latin typeface="Times New Roman" panose="02020603050405020304" pitchFamily="18" charset="0"/>
              </a:rPr>
              <a:t>étalé</a:t>
            </a:r>
            <a:r>
              <a:rPr lang="en-US" sz="2600" dirty="0">
                <a:latin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</a:rPr>
              <a:t>là</a:t>
            </a:r>
            <a:r>
              <a:rPr lang="en-US" sz="2600" dirty="0">
                <a:latin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</a:rPr>
              <a:t>comme</a:t>
            </a:r>
            <a:r>
              <a:rPr lang="en-US" sz="2600" dirty="0">
                <a:latin typeface="Times New Roman" panose="02020603050405020304" pitchFamily="18" charset="0"/>
              </a:rPr>
              <a:t> pour </a:t>
            </a:r>
            <a:r>
              <a:rPr lang="en-US" sz="2600" dirty="0" err="1">
                <a:latin typeface="Times New Roman" panose="02020603050405020304" pitchFamily="18" charset="0"/>
              </a:rPr>
              <a:t>être</a:t>
            </a:r>
            <a:r>
              <a:rPr lang="en-US" sz="2600" dirty="0">
                <a:latin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</a:rPr>
              <a:t>lu</a:t>
            </a:r>
            <a:r>
              <a:rPr lang="en-US" sz="2600" dirty="0">
                <a:latin typeface="Times New Roman" panose="02020603050405020304" pitchFamily="18" charset="0"/>
              </a:rPr>
              <a:t>. Il y porta les </a:t>
            </a:r>
            <a:r>
              <a:rPr lang="en-US" sz="2600" dirty="0" err="1">
                <a:latin typeface="Times New Roman" panose="02020603050405020304" pitchFamily="18" charset="0"/>
              </a:rPr>
              <a:t>yeux</a:t>
            </a:r>
            <a:r>
              <a:rPr lang="en-US" sz="2600" dirty="0">
                <a:latin typeface="Times New Roman" panose="02020603050405020304" pitchFamily="18" charset="0"/>
              </a:rPr>
              <a:t> et vit </a:t>
            </a:r>
            <a:r>
              <a:rPr lang="de-DE" sz="2600" dirty="0">
                <a:latin typeface="Times New Roman" panose="02020603050405020304" pitchFamily="18" charset="0"/>
              </a:rPr>
              <a:t>: </a:t>
            </a:r>
            <a:r>
              <a:rPr lang="en-US" sz="2600" dirty="0" err="1">
                <a:latin typeface="Times New Roman" panose="02020603050405020304" pitchFamily="18" charset="0"/>
              </a:rPr>
              <a:t>détails</a:t>
            </a:r>
            <a:r>
              <a:rPr lang="en-US" sz="2600" dirty="0">
                <a:latin typeface="Times New Roman" panose="02020603050405020304" pitchFamily="18" charset="0"/>
              </a:rPr>
              <a:t> de l</a:t>
            </a:r>
            <a:r>
              <a:rPr lang="ar-SA" sz="2600" dirty="0">
                <a:latin typeface="Times New Roman" panose="02020603050405020304" pitchFamily="18" charset="0"/>
              </a:rPr>
              <a:t>’</a:t>
            </a:r>
            <a:r>
              <a:rPr lang="en-US" sz="2600" dirty="0" err="1">
                <a:latin typeface="Times New Roman" panose="02020603050405020304" pitchFamily="18" charset="0"/>
              </a:rPr>
              <a:t>exécution</a:t>
            </a:r>
            <a:r>
              <a:rPr lang="en-US" sz="2600" dirty="0">
                <a:latin typeface="Times New Roman" panose="02020603050405020304" pitchFamily="18" charset="0"/>
              </a:rPr>
              <a:t> et des </a:t>
            </a:r>
            <a:r>
              <a:rPr lang="en-US" sz="2600" dirty="0" err="1">
                <a:latin typeface="Times New Roman" panose="02020603050405020304" pitchFamily="18" charset="0"/>
              </a:rPr>
              <a:t>derniers</a:t>
            </a:r>
            <a:r>
              <a:rPr lang="en-US" sz="2600" dirty="0">
                <a:latin typeface="Times New Roman" panose="02020603050405020304" pitchFamily="18" charset="0"/>
              </a:rPr>
              <a:t> moments de Louis </a:t>
            </a:r>
            <a:r>
              <a:rPr lang="en-US" sz="2600" dirty="0" err="1">
                <a:latin typeface="Times New Roman" panose="02020603050405020304" pitchFamily="18" charset="0"/>
              </a:rPr>
              <a:t>Jenrel</a:t>
            </a:r>
            <a:r>
              <a:rPr lang="en-US" sz="2600" dirty="0">
                <a:latin typeface="Times New Roman" panose="02020603050405020304" pitchFamily="18" charset="0"/>
              </a:rPr>
              <a:t>, </a:t>
            </a:r>
            <a:r>
              <a:rPr lang="en-US" sz="2600" dirty="0" err="1">
                <a:latin typeface="Times New Roman" panose="02020603050405020304" pitchFamily="18" charset="0"/>
              </a:rPr>
              <a:t>exécuté</a:t>
            </a:r>
            <a:r>
              <a:rPr lang="en-US" sz="2600" dirty="0">
                <a:latin typeface="Times New Roman" panose="02020603050405020304" pitchFamily="18" charset="0"/>
              </a:rPr>
              <a:t> à </a:t>
            </a:r>
            <a:r>
              <a:rPr lang="en-US" sz="2600" dirty="0" err="1">
                <a:latin typeface="Times New Roman" panose="02020603050405020304" pitchFamily="18" charset="0"/>
              </a:rPr>
              <a:t>Besançon</a:t>
            </a:r>
            <a:r>
              <a:rPr lang="en-US" sz="2600" dirty="0">
                <a:latin typeface="Times New Roman" panose="02020603050405020304" pitchFamily="18" charset="0"/>
              </a:rPr>
              <a:t>, le… Le papier </a:t>
            </a:r>
            <a:r>
              <a:rPr lang="en-US" sz="2600" dirty="0" err="1">
                <a:latin typeface="Times New Roman" panose="02020603050405020304" pitchFamily="18" charset="0"/>
              </a:rPr>
              <a:t>était</a:t>
            </a:r>
            <a:r>
              <a:rPr lang="en-US" sz="2600" dirty="0">
                <a:latin typeface="Times New Roman" panose="02020603050405020304" pitchFamily="18" charset="0"/>
              </a:rPr>
              <a:t> </a:t>
            </a:r>
            <a:r>
              <a:rPr lang="en-US" sz="2600" dirty="0" err="1">
                <a:latin typeface="Times New Roman" panose="02020603050405020304" pitchFamily="18" charset="0"/>
              </a:rPr>
              <a:t>déchiré</a:t>
            </a:r>
            <a:r>
              <a:rPr lang="en-US" sz="2600" dirty="0">
                <a:latin typeface="Times New Roman" panose="02020603050405020304" pitchFamily="18" charset="0"/>
              </a:rPr>
              <a:t> »</a:t>
            </a:r>
            <a:endParaRPr lang="fr-FR" sz="2600" dirty="0">
              <a:latin typeface="Times New Roman" panose="02020603050405020304" pitchFamily="18" charset="0"/>
            </a:endParaRPr>
          </a:p>
          <a:p>
            <a:pPr marL="342900" indent="-342900" fontAlgn="base">
              <a:spcBef>
                <a:spcPts val="800"/>
              </a:spcBef>
              <a:buSzPts val="1450"/>
              <a:buFont typeface="Symbol" panose="05050102010706020507" pitchFamily="18" charset="2"/>
              <a:buChar char="-"/>
            </a:pPr>
            <a:endParaRPr lang="fr-FR" dirty="0">
              <a:solidFill>
                <a:srgbClr val="000000"/>
              </a:solidFill>
              <a:ea typeface="Arial Unicode MS"/>
              <a:cs typeface="Arial Unicode M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4A0BA06-DB05-4538-9F24-A1F2C7FF13D7}"/>
              </a:ext>
            </a:extLst>
          </p:cNvPr>
          <p:cNvSpPr txBox="1"/>
          <p:nvPr/>
        </p:nvSpPr>
        <p:spPr>
          <a:xfrm>
            <a:off x="2322792" y="7285460"/>
            <a:ext cx="7730836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1733930" hangingPunct="0"/>
            <a:r>
              <a:rPr lang="fr-FR" sz="28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Helvetica Neue"/>
              </a:rPr>
              <a:t>JULIEN SOREL anagramme de LOUIS JENREL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9B6941E-F69D-4D48-8AFF-A1DA13EF102D}"/>
              </a:ext>
            </a:extLst>
          </p:cNvPr>
          <p:cNvSpPr/>
          <p:nvPr/>
        </p:nvSpPr>
        <p:spPr>
          <a:xfrm>
            <a:off x="1572737" y="4703269"/>
            <a:ext cx="8667750" cy="154587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lnSpc>
                <a:spcPct val="125000"/>
              </a:lnSpc>
              <a:spcAft>
                <a:spcPts val="0"/>
              </a:spcAft>
              <a:buSzPts val="1450"/>
            </a:pPr>
            <a:r>
              <a:rPr lang="fr-FR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« En sortant, Julien crut voir du sang </a:t>
            </a:r>
            <a:r>
              <a:rPr lang="fr-FR" sz="26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pr</a:t>
            </a:r>
            <a:r>
              <a:rPr lang="it-IT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è</a:t>
            </a:r>
            <a:r>
              <a:rPr lang="fr-FR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s du bénitier, c’était de l</a:t>
            </a:r>
            <a:r>
              <a:rPr lang="ar-SA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’</a:t>
            </a:r>
            <a:r>
              <a:rPr lang="fr-FR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eau bé</a:t>
            </a:r>
            <a:r>
              <a:rPr lang="it-IT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nite qu</a:t>
            </a:r>
            <a:r>
              <a:rPr lang="ar-SA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’</a:t>
            </a:r>
            <a:r>
              <a:rPr lang="fr-FR" sz="2600" kern="0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on avait répandue : le reflet des rideaux rouges qui couvraient les fenêtres la faisait paraître du sang. »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0A39B24-59ED-468A-85DE-309811389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482" y="1529181"/>
            <a:ext cx="5209524" cy="66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1107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2DDB1A-17BD-4820-A46A-628A31015A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1788743" y="2846164"/>
            <a:ext cx="7766737" cy="4377596"/>
          </a:xfrm>
        </p:spPr>
        <p:txBody>
          <a:bodyPr/>
          <a:lstStyle/>
          <a:p>
            <a:r>
              <a:rPr lang="fr-FR" sz="4400" dirty="0"/>
              <a:t>Zanebetvoltaire.fr</a:t>
            </a:r>
          </a:p>
          <a:p>
            <a:r>
              <a:rPr lang="fr-FR" sz="4400" dirty="0"/>
              <a:t>Commentairecompose.fr</a:t>
            </a:r>
          </a:p>
          <a:p>
            <a:r>
              <a:rPr lang="fr-FR" sz="4400" dirty="0"/>
              <a:t>Mediaclasse.fr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C950267-B8AF-45E6-98C0-72CEF12B0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8024" y="729371"/>
            <a:ext cx="2277456" cy="833582"/>
          </a:xfrm>
        </p:spPr>
        <p:txBody>
          <a:bodyPr>
            <a:normAutofit/>
          </a:bodyPr>
          <a:lstStyle/>
          <a:p>
            <a:r>
              <a:rPr lang="fr-FR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 :</a:t>
            </a:r>
          </a:p>
        </p:txBody>
      </p:sp>
      <p:pic>
        <p:nvPicPr>
          <p:cNvPr id="3074" name="Picture 2" descr="https://static.fnac-static.com/multimedia/Images/FR/NR/27/56/a8/11032103/1507-0/tsp20191031071804/Le-rouge-et-le-noir-stendhal.jpg">
            <a:extLst>
              <a:ext uri="{FF2B5EF4-FFF2-40B4-BE49-F238E27FC236}">
                <a16:creationId xmlns:a16="http://schemas.microsoft.com/office/drawing/2014/main" id="{D002BB7D-4343-4D07-BC40-68B612649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786" y="2249883"/>
            <a:ext cx="3680444" cy="525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647252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Affichage">
  <a:themeElements>
    <a:clrScheme name="Affichag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Affichag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ffichag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TM03457515[[fn=Vue]]</Template>
  <TotalTime>1168</TotalTime>
  <Words>796</Words>
  <Application>Microsoft Office PowerPoint</Application>
  <PresentationFormat>Personnalisé</PresentationFormat>
  <Paragraphs>90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8" baseType="lpstr">
      <vt:lpstr>Arial</vt:lpstr>
      <vt:lpstr>Arial Unicode MS</vt:lpstr>
      <vt:lpstr>Century Schoolbook</vt:lpstr>
      <vt:lpstr>Helvetica</vt:lpstr>
      <vt:lpstr>Helvetica Neue</vt:lpstr>
      <vt:lpstr>Symbol</vt:lpstr>
      <vt:lpstr>Tahoma</vt:lpstr>
      <vt:lpstr>Times New Roman</vt:lpstr>
      <vt:lpstr>Wingdings 2</vt:lpstr>
      <vt:lpstr>Affichage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Sources 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Étude composée des chapitres 4 à 5 du roman (I) Le Rouge et le Noir</dc:title>
  <dc:creator>Elisa Noraz</dc:creator>
  <cp:lastModifiedBy>Elisa Noraz</cp:lastModifiedBy>
  <cp:revision>42</cp:revision>
  <dcterms:modified xsi:type="dcterms:W3CDTF">2021-03-15T16:22:36Z</dcterms:modified>
</cp:coreProperties>
</file>