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5995E6-54D6-43E1-BF16-E0E8431371A7}" v="22" dt="2021-03-04T18:03:36.969"/>
    <p1510:client id="{6D908978-C597-4E5D-BF69-BBA3ED45F45C}" v="43" dt="2021-03-05T14:54:37.5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FF1449-CDC3-46F8-BD17-D8EC461071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D4449B7-498F-41B5-9B98-17FBB73C6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DA02F92-523C-48A0-80E8-F278E6827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BD2-14A7-4641-86D7-62DFA1B60527}" type="datetimeFigureOut">
              <a:rPr lang="fr-FR" smtClean="0"/>
              <a:t>14/03/2021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79337D-87C2-4A38-A5DE-2DE4FDE9C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FC79E3-2813-4EA8-A14E-DEDE041FE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7576-77C3-4BFB-B520-1940430E06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716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5E332C-8D0A-4227-8218-B536A8AC8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B6070B5-06C6-457E-AE44-99758AF7CA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3E1954-0455-4A09-81DB-EE07475D2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BD2-14A7-4641-86D7-62DFA1B60527}" type="datetimeFigureOut">
              <a:rPr lang="fr-FR" smtClean="0"/>
              <a:t>14/03/2021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FF47331-3228-4E5F-AB64-6E6E6DDEB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05CFBF-FDBB-4186-AF58-5AB117897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7576-77C3-4BFB-B520-1940430E06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7144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C904704-1F16-478B-8398-10E4B23262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DC3E159-B4FA-426B-955B-EC68A52BC7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1956E9-78D3-4245-B6FA-04B97B24B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BD2-14A7-4641-86D7-62DFA1B60527}" type="datetimeFigureOut">
              <a:rPr lang="fr-FR" smtClean="0"/>
              <a:t>14/03/2021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F4F17CB-F05D-4FB6-8F45-880346E7B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CA6364E-4180-4DE6-BF60-7DC59F4A6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7576-77C3-4BFB-B520-1940430E06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39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01B2B-ACA9-42FF-AB4B-8597EF52D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E75E65-FF40-40A5-9C23-C3E4BEAEF1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6145110-CB01-4919-9F3F-AA4FAE147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BD2-14A7-4641-86D7-62DFA1B60527}" type="datetimeFigureOut">
              <a:rPr lang="fr-FR" smtClean="0"/>
              <a:t>14/03/2021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D2B22C-C78C-411A-BE48-A987B050D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27EF26F-3499-485C-B77D-444CF9402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7576-77C3-4BFB-B520-1940430E06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693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4EAF2D-6784-45ED-9136-22A0033E3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1E940B2-101A-4731-BC63-C8A04F73ED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E0D8708-A455-4200-A352-8810E9BB2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BD2-14A7-4641-86D7-62DFA1B60527}" type="datetimeFigureOut">
              <a:rPr lang="fr-FR" smtClean="0"/>
              <a:t>14/03/2021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12D44D-BEDC-4A61-8FB7-CFB480BFC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3AB8E2A-8C04-47D5-A7D1-E0275650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7576-77C3-4BFB-B520-1940430E06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9328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E532AF-9ED8-4C65-8DEC-41E0FB941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77699EA-DA36-40E8-B36E-0C6F2A0C13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13B00FD-B783-48C5-B535-759437D6E6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D475A6B-40F9-4013-979D-BD2B8BEAB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BD2-14A7-4641-86D7-62DFA1B60527}" type="datetimeFigureOut">
              <a:rPr lang="fr-FR" smtClean="0"/>
              <a:t>14/03/2021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564F7B1-D104-4625-B753-C499B2625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FF3B723-C4CA-4367-A387-1379A3607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7576-77C3-4BFB-B520-1940430E06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6069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92672F-5C9D-4016-A18A-BCD291842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730F599-BAF2-4FED-A031-6A625CF6DC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0D4CFC7-8CD2-4F7F-A08E-311B7DBA8B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2CA844E-6132-4919-AF11-F70AC49C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5ED9573-1548-45FC-9F15-17893CD85C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664636-9478-450A-81AA-5BBF08BC6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BD2-14A7-4641-86D7-62DFA1B60527}" type="datetimeFigureOut">
              <a:rPr lang="fr-FR" smtClean="0"/>
              <a:t>14/03/2021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CA47990-3AC4-4592-9588-8456F373B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0EB89E4-2422-4462-822D-F677DB13D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7576-77C3-4BFB-B520-1940430E06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439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87EBA-5847-42ED-BA83-561ADBF6E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BAE3C81-8F89-4664-945F-B75FD1F56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BD2-14A7-4641-86D7-62DFA1B60527}" type="datetimeFigureOut">
              <a:rPr lang="fr-FR" smtClean="0"/>
              <a:t>14/03/2021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E8990B4-D6C8-4BA3-801B-763E0B89E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7FF54A3-0CD1-4E43-B6BA-2A5596CDF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7576-77C3-4BFB-B520-1940430E06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6527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002B16C-0DD8-40A2-8A64-044B5CFF2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BD2-14A7-4641-86D7-62DFA1B60527}" type="datetimeFigureOut">
              <a:rPr lang="fr-FR" smtClean="0"/>
              <a:t>14/03/2021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4983AFC-F306-448C-8C05-B5DB79F00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59A8029-9B4A-4BCB-9CFE-10C62BEB9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7576-77C3-4BFB-B520-1940430E06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8304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9343CC-727A-484E-A6EE-DB555065F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56040E8-6C00-4D28-9CD5-D8176D33F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8B3962A-4FF2-43A3-BABB-F7B698659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6D65743-CB73-47A4-98B9-0CE4DA3E9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BD2-14A7-4641-86D7-62DFA1B60527}" type="datetimeFigureOut">
              <a:rPr lang="fr-FR" smtClean="0"/>
              <a:t>14/03/2021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0314570-BC1E-4142-8A0E-4F2D7DD58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FAA5809-2C33-478F-9584-714BB0F17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7576-77C3-4BFB-B520-1940430E06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5631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8BC198-AD3B-4B55-B5F1-AE7C67955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8109F39-0EEE-4B5D-A25E-08F8FA2CB5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0FA52C2-411B-4090-87A8-23CB667877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268F7F8-549C-40D6-94D1-36E1B8BD2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6BD2-14A7-4641-86D7-62DFA1B60527}" type="datetimeFigureOut">
              <a:rPr lang="fr-FR" smtClean="0"/>
              <a:t>14/03/2021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874B7AD-3C3B-4B0F-9D1A-2C29B05FD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8DC0CB-F14A-4F9E-B310-30C8ED33C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7576-77C3-4BFB-B520-1940430E06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5018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9316471-F3F8-4B41-B08B-B43984A2F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54574CC-A84F-42B7-B38A-79F248037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D32195D-EF05-44E0-A10B-A6796BF96E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E6BD2-14A7-4641-86D7-62DFA1B60527}" type="datetimeFigureOut">
              <a:rPr lang="fr-FR" smtClean="0"/>
              <a:t>14/03/2021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33CC365-90B7-4C4E-8A41-0A8E505C65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5338B7E-A039-44E2-BBCC-34C336653B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F7576-77C3-4BFB-B520-1940430E06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61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6BDC8E5-B30F-4873-B7D6-2B3A306003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698" b="30855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C02630F-F5AB-48AC-B804-F65DA0BC4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/>
            <a:r>
              <a:rPr lang="fr-FR" sz="4800" u="sng"/>
              <a:t>Pourquoi ce titre Le Rouge Et Le Noir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71703A-4168-4C1B-9E58-D55E411950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/>
          </a:bodyPr>
          <a:lstStyle/>
          <a:p>
            <a:pPr algn="l"/>
            <a:r>
              <a:rPr lang="fr-FR" sz="2000"/>
              <a:t>Nikita, Chiara Di Giorgio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6227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!!BGRectangle">
            <a:extLst>
              <a:ext uri="{FF2B5EF4-FFF2-40B4-BE49-F238E27FC236}">
                <a16:creationId xmlns:a16="http://schemas.microsoft.com/office/drawing/2014/main" id="{9B76D444-2756-434F-AE61-96D69830C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B950FE7-BB83-4E54-9351-908EA32EE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7" y="474146"/>
            <a:ext cx="10515593" cy="11978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b. Mathilde De La Mole</a:t>
            </a:r>
          </a:p>
        </p:txBody>
      </p:sp>
      <p:sp>
        <p:nvSpPr>
          <p:cNvPr id="20" name="!!Line">
            <a:extLst>
              <a:ext uri="{FF2B5EF4-FFF2-40B4-BE49-F238E27FC236}">
                <a16:creationId xmlns:a16="http://schemas.microsoft.com/office/drawing/2014/main" id="{B0161EF8-C8C6-4F2A-9D5C-49BD28A2B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344" y="585216"/>
            <a:ext cx="9144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Espace réservé du contenu 8" descr="Une image contenant texte, personne, intérieur, rayon&#10;&#10;Description générée automatiquement">
            <a:extLst>
              <a:ext uri="{FF2B5EF4-FFF2-40B4-BE49-F238E27FC236}">
                <a16:creationId xmlns:a16="http://schemas.microsoft.com/office/drawing/2014/main" id="{501A867A-6446-48FD-97FF-F28D03AA1F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5" r="9669" b="2"/>
          <a:stretch/>
        </p:blipFill>
        <p:spPr>
          <a:xfrm>
            <a:off x="835153" y="2002117"/>
            <a:ext cx="6215794" cy="417156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E0B3EC7-7C9F-4764-AA47-4FA5BB3287AC}"/>
              </a:ext>
            </a:extLst>
          </p:cNvPr>
          <p:cNvSpPr txBox="1"/>
          <p:nvPr/>
        </p:nvSpPr>
        <p:spPr>
          <a:xfrm>
            <a:off x="7533314" y="1999578"/>
            <a:ext cx="3823525" cy="41715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0005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Noir pour </a:t>
            </a:r>
            <a:r>
              <a:rPr lang="en-US" sz="2000" dirty="0" err="1"/>
              <a:t>deuil</a:t>
            </a:r>
            <a:r>
              <a:rPr lang="en-US" sz="2000" dirty="0"/>
              <a:t> (</a:t>
            </a:r>
            <a:r>
              <a:rPr lang="en-US" sz="2000" dirty="0" err="1"/>
              <a:t>Ancêtre</a:t>
            </a:r>
            <a:r>
              <a:rPr lang="en-US" sz="2000" dirty="0"/>
              <a:t> Boniface De La Mole </a:t>
            </a:r>
            <a:r>
              <a:rPr lang="en-US" sz="2000" dirty="0" err="1"/>
              <a:t>puis</a:t>
            </a:r>
            <a:r>
              <a:rPr lang="en-US" sz="2000" dirty="0"/>
              <a:t> Julien)</a:t>
            </a:r>
          </a:p>
          <a:p>
            <a:pPr marL="40005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Rouge pour passion (</a:t>
            </a:r>
            <a:r>
              <a:rPr lang="en-US" sz="2000" dirty="0" err="1"/>
              <a:t>caractère</a:t>
            </a:r>
            <a:r>
              <a:rPr lang="en-US" sz="2000" dirty="0"/>
              <a:t> </a:t>
            </a:r>
            <a:r>
              <a:rPr lang="fr-FR" sz="2000" dirty="0"/>
              <a:t>passionné</a:t>
            </a:r>
            <a:r>
              <a:rPr lang="en-US" sz="2000" dirty="0"/>
              <a:t> de Julien)</a:t>
            </a:r>
          </a:p>
        </p:txBody>
      </p:sp>
    </p:spTree>
    <p:extLst>
      <p:ext uri="{BB962C8B-B14F-4D97-AF65-F5344CB8AC3E}">
        <p14:creationId xmlns:p14="http://schemas.microsoft.com/office/powerpoint/2010/main" val="36952407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EE1FC7B4-E4A7-4452-B413-1A623E3A72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13">
            <a:extLst>
              <a:ext uri="{FF2B5EF4-FFF2-40B4-BE49-F238E27FC236}">
                <a16:creationId xmlns:a16="http://schemas.microsoft.com/office/drawing/2014/main" id="{E0709AF0-24F0-4486-B189-BE6386BDB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786754" cy="6858000"/>
          </a:xfrm>
          <a:custGeom>
            <a:avLst/>
            <a:gdLst>
              <a:gd name="connsiteX0" fmla="*/ 0 w 11786754"/>
              <a:gd name="connsiteY0" fmla="*/ 0 h 6858000"/>
              <a:gd name="connsiteX1" fmla="*/ 8610600 w 11786754"/>
              <a:gd name="connsiteY1" fmla="*/ 0 h 6858000"/>
              <a:gd name="connsiteX2" fmla="*/ 11786754 w 11786754"/>
              <a:gd name="connsiteY2" fmla="*/ 6858000 h 6858000"/>
              <a:gd name="connsiteX3" fmla="*/ 0 w 1178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6754" h="6858000">
                <a:moveTo>
                  <a:pt x="0" y="0"/>
                </a:moveTo>
                <a:lnTo>
                  <a:pt x="8610600" y="0"/>
                </a:lnTo>
                <a:lnTo>
                  <a:pt x="11786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FBE3B62F-5853-4A3C-B050-6186351A7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581400" cy="6858000"/>
          </a:xfrm>
          <a:custGeom>
            <a:avLst/>
            <a:gdLst>
              <a:gd name="connsiteX0" fmla="*/ 0 w 3581400"/>
              <a:gd name="connsiteY0" fmla="*/ 0 h 6858000"/>
              <a:gd name="connsiteX1" fmla="*/ 405246 w 3581400"/>
              <a:gd name="connsiteY1" fmla="*/ 0 h 6858000"/>
              <a:gd name="connsiteX2" fmla="*/ 3581400 w 3581400"/>
              <a:gd name="connsiteY2" fmla="*/ 6858000 h 6858000"/>
              <a:gd name="connsiteX3" fmla="*/ 0 w 358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6858000">
                <a:moveTo>
                  <a:pt x="0" y="0"/>
                </a:moveTo>
                <a:lnTo>
                  <a:pt x="405246" y="0"/>
                </a:lnTo>
                <a:lnTo>
                  <a:pt x="3581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6917DEA-7D46-477E-9BCE-A45C28A9B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002" y="448253"/>
            <a:ext cx="10520702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c. Rouge pour le maquillage des femmes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DDB2DC3-2278-4537-B67D-FBBBCD938A05}"/>
              </a:ext>
            </a:extLst>
          </p:cNvPr>
          <p:cNvSpPr txBox="1"/>
          <p:nvPr/>
        </p:nvSpPr>
        <p:spPr>
          <a:xfrm>
            <a:off x="1026942" y="3179298"/>
            <a:ext cx="4747325" cy="2997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« Une </a:t>
            </a:r>
            <a:r>
              <a:rPr lang="en-US" sz="2000" dirty="0" err="1"/>
              <a:t>jeune</a:t>
            </a:r>
            <a:r>
              <a:rPr lang="en-US" sz="2000" dirty="0"/>
              <a:t> fille de seize </a:t>
            </a:r>
            <a:r>
              <a:rPr lang="en-US" sz="2000" dirty="0" err="1"/>
              <a:t>ans</a:t>
            </a:r>
            <a:r>
              <a:rPr lang="en-US" sz="2000" dirty="0"/>
              <a:t> </a:t>
            </a:r>
            <a:r>
              <a:rPr lang="en-US" sz="2000" dirty="0" err="1"/>
              <a:t>avait</a:t>
            </a:r>
            <a:r>
              <a:rPr lang="en-US" sz="2000" dirty="0"/>
              <a:t> des couleurs charmantes, et </a:t>
            </a:r>
            <a:r>
              <a:rPr lang="en-US" sz="2000" dirty="0" err="1"/>
              <a:t>elle</a:t>
            </a:r>
            <a:r>
              <a:rPr lang="en-US" sz="2000" dirty="0"/>
              <a:t> </a:t>
            </a:r>
            <a:r>
              <a:rPr lang="en-US" sz="2000" dirty="0" err="1"/>
              <a:t>mettait</a:t>
            </a:r>
            <a:r>
              <a:rPr lang="en-US" sz="2000" dirty="0"/>
              <a:t> du rouge »</a:t>
            </a:r>
          </a:p>
        </p:txBody>
      </p:sp>
      <p:pic>
        <p:nvPicPr>
          <p:cNvPr id="19" name="Espace réservé du contenu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589BD918-B163-483B-94AD-E0428EBE8D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673" y="2191807"/>
            <a:ext cx="2660091" cy="398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7002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451DA04-F402-4B93-B4A2-DF83ED615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449580">
              <a:spcAft>
                <a:spcPts val="800"/>
              </a:spcAft>
            </a:pPr>
            <a:r>
              <a:rPr lang="en-US" sz="3300" kern="120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B.  </a:t>
            </a:r>
            <a:r>
              <a:rPr lang="en-US" sz="3300" u="sng" kern="120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La mort </a:t>
            </a:r>
            <a:br>
              <a:rPr lang="en-US" sz="33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3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</a:t>
            </a:r>
            <a:r>
              <a:rPr lang="en-US" sz="33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a.   </a:t>
            </a:r>
            <a:r>
              <a:rPr lang="fr-FR" sz="3300" u="sng" dirty="0">
                <a:solidFill>
                  <a:schemeClr val="accent1"/>
                </a:solidFill>
              </a:rPr>
              <a:t>Contexte</a:t>
            </a:r>
            <a:r>
              <a:rPr lang="en-US" sz="3300" u="sng" dirty="0">
                <a:solidFill>
                  <a:schemeClr val="accent1"/>
                </a:solidFill>
              </a:rPr>
              <a:t> </a:t>
            </a:r>
            <a:r>
              <a:rPr lang="fr-FR" sz="3300" u="sng" dirty="0">
                <a:solidFill>
                  <a:schemeClr val="accent1"/>
                </a:solidFill>
              </a:rPr>
              <a:t>temporel</a:t>
            </a:r>
            <a:br>
              <a:rPr lang="en-US" sz="33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33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C59CB0-A4BE-4E77-9602-603E9F93044C}"/>
              </a:ext>
            </a:extLst>
          </p:cNvPr>
          <p:cNvSpPr txBox="1"/>
          <p:nvPr/>
        </p:nvSpPr>
        <p:spPr>
          <a:xfrm>
            <a:off x="6226068" y="2915479"/>
            <a:ext cx="38455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Noir symbole état de la France depuis 1815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Rouge pour la violence Trois Glorieuses en 1830</a:t>
            </a:r>
          </a:p>
        </p:txBody>
      </p:sp>
      <p:pic>
        <p:nvPicPr>
          <p:cNvPr id="9" name="Image 8" descr="Une image contenant texte, extérieur, vieux, groupe&#10;&#10;Description générée automatiquement">
            <a:extLst>
              <a:ext uri="{FF2B5EF4-FFF2-40B4-BE49-F238E27FC236}">
                <a16:creationId xmlns:a16="http://schemas.microsoft.com/office/drawing/2014/main" id="{D007F9F1-BF61-43AD-BDF1-678A299FB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28" y="1690688"/>
            <a:ext cx="5490640" cy="422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327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557A916-FDD1-44A1-A7A1-70009FD6B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B874C19-9B23-4B12-823E-D67615A9B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743949" cy="6858000"/>
          </a:xfrm>
          <a:custGeom>
            <a:avLst/>
            <a:gdLst>
              <a:gd name="connsiteX0" fmla="*/ 956085 w 7743949"/>
              <a:gd name="connsiteY0" fmla="*/ 2071857 h 6858000"/>
              <a:gd name="connsiteX1" fmla="*/ 4999548 w 7743949"/>
              <a:gd name="connsiteY1" fmla="*/ 2071857 h 6858000"/>
              <a:gd name="connsiteX2" fmla="*/ 5619604 w 7743949"/>
              <a:gd name="connsiteY2" fmla="*/ 2437296 h 6858000"/>
              <a:gd name="connsiteX3" fmla="*/ 7645701 w 7743949"/>
              <a:gd name="connsiteY3" fmla="*/ 5926372 h 6858000"/>
              <a:gd name="connsiteX4" fmla="*/ 7645701 w 7743949"/>
              <a:gd name="connsiteY4" fmla="*/ 6639850 h 6858000"/>
              <a:gd name="connsiteX5" fmla="*/ 7538856 w 7743949"/>
              <a:gd name="connsiteY5" fmla="*/ 6823844 h 6858000"/>
              <a:gd name="connsiteX6" fmla="*/ 7519022 w 7743949"/>
              <a:gd name="connsiteY6" fmla="*/ 6858000 h 6858000"/>
              <a:gd name="connsiteX7" fmla="*/ 0 w 7743949"/>
              <a:gd name="connsiteY7" fmla="*/ 6858000 h 6858000"/>
              <a:gd name="connsiteX8" fmla="*/ 0 w 7743949"/>
              <a:gd name="connsiteY8" fmla="*/ 3003362 h 6858000"/>
              <a:gd name="connsiteX9" fmla="*/ 144017 w 7743949"/>
              <a:gd name="connsiteY9" fmla="*/ 2754282 h 6858000"/>
              <a:gd name="connsiteX10" fmla="*/ 327296 w 7743949"/>
              <a:gd name="connsiteY10" fmla="*/ 2437296 h 6858000"/>
              <a:gd name="connsiteX11" fmla="*/ 956085 w 7743949"/>
              <a:gd name="connsiteY11" fmla="*/ 2071857 h 6858000"/>
              <a:gd name="connsiteX12" fmla="*/ 6281397 w 7743949"/>
              <a:gd name="connsiteY12" fmla="*/ 1163923 h 6858000"/>
              <a:gd name="connsiteX13" fmla="*/ 7148441 w 7743949"/>
              <a:gd name="connsiteY13" fmla="*/ 1163923 h 6858000"/>
              <a:gd name="connsiteX14" fmla="*/ 7281401 w 7743949"/>
              <a:gd name="connsiteY14" fmla="*/ 1242285 h 6858000"/>
              <a:gd name="connsiteX15" fmla="*/ 7715859 w 7743949"/>
              <a:gd name="connsiteY15" fmla="*/ 1990451 h 6858000"/>
              <a:gd name="connsiteX16" fmla="*/ 7715859 w 7743949"/>
              <a:gd name="connsiteY16" fmla="*/ 2143443 h 6858000"/>
              <a:gd name="connsiteX17" fmla="*/ 7281401 w 7743949"/>
              <a:gd name="connsiteY17" fmla="*/ 2891610 h 6858000"/>
              <a:gd name="connsiteX18" fmla="*/ 7148441 w 7743949"/>
              <a:gd name="connsiteY18" fmla="*/ 2969971 h 6858000"/>
              <a:gd name="connsiteX19" fmla="*/ 6281397 w 7743949"/>
              <a:gd name="connsiteY19" fmla="*/ 2969971 h 6858000"/>
              <a:gd name="connsiteX20" fmla="*/ 6146565 w 7743949"/>
              <a:gd name="connsiteY20" fmla="*/ 2891610 h 6858000"/>
              <a:gd name="connsiteX21" fmla="*/ 5713979 w 7743949"/>
              <a:gd name="connsiteY21" fmla="*/ 2143443 h 6858000"/>
              <a:gd name="connsiteX22" fmla="*/ 5713979 w 7743949"/>
              <a:gd name="connsiteY22" fmla="*/ 1990451 h 6858000"/>
              <a:gd name="connsiteX23" fmla="*/ 6146565 w 7743949"/>
              <a:gd name="connsiteY23" fmla="*/ 1242285 h 6858000"/>
              <a:gd name="connsiteX24" fmla="*/ 6281397 w 7743949"/>
              <a:gd name="connsiteY24" fmla="*/ 1163923 h 6858000"/>
              <a:gd name="connsiteX25" fmla="*/ 0 w 7743949"/>
              <a:gd name="connsiteY25" fmla="*/ 0 h 6858000"/>
              <a:gd name="connsiteX26" fmla="*/ 6600525 w 7743949"/>
              <a:gd name="connsiteY26" fmla="*/ 0 h 6858000"/>
              <a:gd name="connsiteX27" fmla="*/ 6486618 w 7743949"/>
              <a:gd name="connsiteY27" fmla="*/ 196155 h 6858000"/>
              <a:gd name="connsiteX28" fmla="*/ 5677553 w 7743949"/>
              <a:gd name="connsiteY28" fmla="*/ 1589421 h 6858000"/>
              <a:gd name="connsiteX29" fmla="*/ 5057496 w 7743949"/>
              <a:gd name="connsiteY29" fmla="*/ 1954861 h 6858000"/>
              <a:gd name="connsiteX30" fmla="*/ 1014033 w 7743949"/>
              <a:gd name="connsiteY30" fmla="*/ 1954861 h 6858000"/>
              <a:gd name="connsiteX31" fmla="*/ 385244 w 7743949"/>
              <a:gd name="connsiteY31" fmla="*/ 1589421 h 6858000"/>
              <a:gd name="connsiteX32" fmla="*/ 69234 w 7743949"/>
              <a:gd name="connsiteY32" fmla="*/ 1042874 h 6858000"/>
              <a:gd name="connsiteX33" fmla="*/ 0 w 7743949"/>
              <a:gd name="connsiteY33" fmla="*/ 9231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743949" h="6858000">
                <a:moveTo>
                  <a:pt x="956085" y="2071857"/>
                </a:moveTo>
                <a:cubicBezTo>
                  <a:pt x="956085" y="2071857"/>
                  <a:pt x="956085" y="2071857"/>
                  <a:pt x="4999548" y="2071857"/>
                </a:cubicBezTo>
                <a:cubicBezTo>
                  <a:pt x="5252811" y="2071857"/>
                  <a:pt x="5497339" y="2211072"/>
                  <a:pt x="5619604" y="2437296"/>
                </a:cubicBezTo>
                <a:cubicBezTo>
                  <a:pt x="5619604" y="2437296"/>
                  <a:pt x="5619604" y="2437296"/>
                  <a:pt x="7645701" y="5926372"/>
                </a:cubicBezTo>
                <a:cubicBezTo>
                  <a:pt x="7776699" y="6143896"/>
                  <a:pt x="7776699" y="6422327"/>
                  <a:pt x="7645701" y="6639850"/>
                </a:cubicBezTo>
                <a:cubicBezTo>
                  <a:pt x="7645701" y="6639850"/>
                  <a:pt x="7645701" y="6639850"/>
                  <a:pt x="7538856" y="6823844"/>
                </a:cubicBezTo>
                <a:lnTo>
                  <a:pt x="7519022" y="6858000"/>
                </a:lnTo>
                <a:lnTo>
                  <a:pt x="0" y="6858000"/>
                </a:lnTo>
                <a:lnTo>
                  <a:pt x="0" y="3003362"/>
                </a:lnTo>
                <a:lnTo>
                  <a:pt x="144017" y="2754282"/>
                </a:lnTo>
                <a:cubicBezTo>
                  <a:pt x="203181" y="2651956"/>
                  <a:pt x="264254" y="2546330"/>
                  <a:pt x="327296" y="2437296"/>
                </a:cubicBezTo>
                <a:cubicBezTo>
                  <a:pt x="458294" y="2211072"/>
                  <a:pt x="694090" y="2071857"/>
                  <a:pt x="956085" y="2071857"/>
                </a:cubicBezTo>
                <a:close/>
                <a:moveTo>
                  <a:pt x="6281397" y="1163923"/>
                </a:moveTo>
                <a:cubicBezTo>
                  <a:pt x="6281397" y="1163923"/>
                  <a:pt x="6281397" y="1163923"/>
                  <a:pt x="7148441" y="1163923"/>
                </a:cubicBezTo>
                <a:cubicBezTo>
                  <a:pt x="7202749" y="1163923"/>
                  <a:pt x="7255183" y="1193775"/>
                  <a:pt x="7281401" y="1242285"/>
                </a:cubicBezTo>
                <a:cubicBezTo>
                  <a:pt x="7281401" y="1242285"/>
                  <a:pt x="7281401" y="1242285"/>
                  <a:pt x="7715859" y="1990451"/>
                </a:cubicBezTo>
                <a:cubicBezTo>
                  <a:pt x="7743949" y="2037095"/>
                  <a:pt x="7743949" y="2096799"/>
                  <a:pt x="7715859" y="2143443"/>
                </a:cubicBezTo>
                <a:cubicBezTo>
                  <a:pt x="7715859" y="2143443"/>
                  <a:pt x="7715859" y="2143443"/>
                  <a:pt x="7281401" y="2891610"/>
                </a:cubicBezTo>
                <a:cubicBezTo>
                  <a:pt x="7255183" y="2940119"/>
                  <a:pt x="7202749" y="2969971"/>
                  <a:pt x="7148441" y="2969971"/>
                </a:cubicBezTo>
                <a:cubicBezTo>
                  <a:pt x="7148441" y="2969971"/>
                  <a:pt x="7148441" y="2969971"/>
                  <a:pt x="6281397" y="2969971"/>
                </a:cubicBezTo>
                <a:cubicBezTo>
                  <a:pt x="6225217" y="2969971"/>
                  <a:pt x="6174655" y="2940119"/>
                  <a:pt x="6146565" y="2891610"/>
                </a:cubicBezTo>
                <a:cubicBezTo>
                  <a:pt x="6146565" y="2891610"/>
                  <a:pt x="6146565" y="2891610"/>
                  <a:pt x="5713979" y="2143443"/>
                </a:cubicBezTo>
                <a:cubicBezTo>
                  <a:pt x="5685889" y="2096799"/>
                  <a:pt x="5685889" y="2037095"/>
                  <a:pt x="5713979" y="1990451"/>
                </a:cubicBezTo>
                <a:cubicBezTo>
                  <a:pt x="5713979" y="1990451"/>
                  <a:pt x="5713979" y="1990451"/>
                  <a:pt x="6146565" y="1242285"/>
                </a:cubicBezTo>
                <a:cubicBezTo>
                  <a:pt x="6174655" y="1193775"/>
                  <a:pt x="6225217" y="1163923"/>
                  <a:pt x="6281397" y="1163923"/>
                </a:cubicBezTo>
                <a:close/>
                <a:moveTo>
                  <a:pt x="0" y="0"/>
                </a:moveTo>
                <a:lnTo>
                  <a:pt x="6600525" y="0"/>
                </a:lnTo>
                <a:lnTo>
                  <a:pt x="6486618" y="196155"/>
                </a:lnTo>
                <a:cubicBezTo>
                  <a:pt x="6261242" y="584267"/>
                  <a:pt x="5994130" y="1044253"/>
                  <a:pt x="5677553" y="1589421"/>
                </a:cubicBezTo>
                <a:cubicBezTo>
                  <a:pt x="5555288" y="1815646"/>
                  <a:pt x="5310759" y="1954861"/>
                  <a:pt x="5057496" y="1954861"/>
                </a:cubicBezTo>
                <a:cubicBezTo>
                  <a:pt x="5057496" y="1954861"/>
                  <a:pt x="5057496" y="1954861"/>
                  <a:pt x="1014033" y="1954861"/>
                </a:cubicBezTo>
                <a:cubicBezTo>
                  <a:pt x="752038" y="1954861"/>
                  <a:pt x="516243" y="1815646"/>
                  <a:pt x="385244" y="1589421"/>
                </a:cubicBezTo>
                <a:cubicBezTo>
                  <a:pt x="385244" y="1589421"/>
                  <a:pt x="385244" y="1589421"/>
                  <a:pt x="69234" y="1042874"/>
                </a:cubicBezTo>
                <a:lnTo>
                  <a:pt x="0" y="9231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B950FE7-BB83-4E54-9351-908EA32EE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44" y="349858"/>
            <a:ext cx="4761461" cy="1351722"/>
          </a:xfrm>
        </p:spPr>
        <p:txBody>
          <a:bodyPr anchor="ctr">
            <a:norm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b. Mort guerre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E0B3EC7-7C9F-4764-AA47-4FA5BB3287AC}"/>
              </a:ext>
            </a:extLst>
          </p:cNvPr>
          <p:cNvSpPr txBox="1"/>
          <p:nvPr/>
        </p:nvSpPr>
        <p:spPr>
          <a:xfrm>
            <a:off x="464235" y="3429000"/>
            <a:ext cx="5857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Sang versé pendant les Trois Glorieuses</a:t>
            </a:r>
          </a:p>
        </p:txBody>
      </p:sp>
      <p:pic>
        <p:nvPicPr>
          <p:cNvPr id="7" name="Image 6" descr="Une image contenant texte, groupe, botte, foule&#10;&#10;Description générée automatiquement">
            <a:extLst>
              <a:ext uri="{FF2B5EF4-FFF2-40B4-BE49-F238E27FC236}">
                <a16:creationId xmlns:a16="http://schemas.microsoft.com/office/drawing/2014/main" id="{09C3A4C2-71C0-435F-B58A-2A2E22F65C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846" y="2096086"/>
            <a:ext cx="4197059" cy="305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4080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7">
            <a:extLst>
              <a:ext uri="{FF2B5EF4-FFF2-40B4-BE49-F238E27FC236}">
                <a16:creationId xmlns:a16="http://schemas.microsoft.com/office/drawing/2014/main" id="{C4E4288A-DFC8-40A2-90E5-70E851A933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6917DEA-7D46-477E-9BCE-A45C28A9B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199" y="447741"/>
            <a:ext cx="4278623" cy="1645919"/>
          </a:xfrm>
        </p:spPr>
        <p:txBody>
          <a:bodyPr>
            <a:normAutofit/>
          </a:bodyPr>
          <a:lstStyle/>
          <a:p>
            <a:r>
              <a:rPr lang="fr-FR" sz="3700" dirty="0"/>
              <a:t>c. Fin tragique de Julien </a:t>
            </a:r>
          </a:p>
        </p:txBody>
      </p:sp>
      <p:sp>
        <p:nvSpPr>
          <p:cNvPr id="15" name="Freeform: Shape 9">
            <a:extLst>
              <a:ext uri="{FF2B5EF4-FFF2-40B4-BE49-F238E27FC236}">
                <a16:creationId xmlns:a16="http://schemas.microsoft.com/office/drawing/2014/main" id="{9AD93FD3-7DF2-4DC8-BD55-8B2EB5F63F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53579"/>
            <a:ext cx="8109718" cy="4604421"/>
          </a:xfrm>
          <a:custGeom>
            <a:avLst/>
            <a:gdLst>
              <a:gd name="connsiteX0" fmla="*/ 7381313 w 8109718"/>
              <a:gd name="connsiteY0" fmla="*/ 1839459 h 4604421"/>
              <a:gd name="connsiteX1" fmla="*/ 7381313 w 8109718"/>
              <a:gd name="connsiteY1" fmla="*/ 1853646 h 4604421"/>
              <a:gd name="connsiteX2" fmla="*/ 7379359 w 8109718"/>
              <a:gd name="connsiteY2" fmla="*/ 1846552 h 4604421"/>
              <a:gd name="connsiteX3" fmla="*/ 1321854 w 8109718"/>
              <a:gd name="connsiteY3" fmla="*/ 0 h 4604421"/>
              <a:gd name="connsiteX4" fmla="*/ 5365317 w 8109718"/>
              <a:gd name="connsiteY4" fmla="*/ 0 h 4604421"/>
              <a:gd name="connsiteX5" fmla="*/ 5985373 w 8109718"/>
              <a:gd name="connsiteY5" fmla="*/ 365439 h 4604421"/>
              <a:gd name="connsiteX6" fmla="*/ 8011470 w 8109718"/>
              <a:gd name="connsiteY6" fmla="*/ 3854515 h 4604421"/>
              <a:gd name="connsiteX7" fmla="*/ 8011470 w 8109718"/>
              <a:gd name="connsiteY7" fmla="*/ 4567993 h 4604421"/>
              <a:gd name="connsiteX8" fmla="*/ 7998115 w 8109718"/>
              <a:gd name="connsiteY8" fmla="*/ 4590992 h 4604421"/>
              <a:gd name="connsiteX9" fmla="*/ 7990317 w 8109718"/>
              <a:gd name="connsiteY9" fmla="*/ 4604421 h 4604421"/>
              <a:gd name="connsiteX10" fmla="*/ 0 w 8109718"/>
              <a:gd name="connsiteY10" fmla="*/ 4604421 h 4604421"/>
              <a:gd name="connsiteX11" fmla="*/ 0 w 8109718"/>
              <a:gd name="connsiteY11" fmla="*/ 1564110 h 4604421"/>
              <a:gd name="connsiteX12" fmla="*/ 27177 w 8109718"/>
              <a:gd name="connsiteY12" fmla="*/ 1517107 h 4604421"/>
              <a:gd name="connsiteX13" fmla="*/ 693065 w 8109718"/>
              <a:gd name="connsiteY13" fmla="*/ 365439 h 4604421"/>
              <a:gd name="connsiteX14" fmla="*/ 1321854 w 8109718"/>
              <a:gd name="connsiteY14" fmla="*/ 0 h 460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09718" h="4604421">
                <a:moveTo>
                  <a:pt x="7381313" y="1839459"/>
                </a:moveTo>
                <a:lnTo>
                  <a:pt x="7381313" y="1853646"/>
                </a:lnTo>
                <a:lnTo>
                  <a:pt x="7379359" y="1846552"/>
                </a:lnTo>
                <a:close/>
                <a:moveTo>
                  <a:pt x="1321854" y="0"/>
                </a:moveTo>
                <a:cubicBezTo>
                  <a:pt x="1321854" y="0"/>
                  <a:pt x="1321854" y="0"/>
                  <a:pt x="5365317" y="0"/>
                </a:cubicBezTo>
                <a:cubicBezTo>
                  <a:pt x="5618580" y="0"/>
                  <a:pt x="5863108" y="139215"/>
                  <a:pt x="5985373" y="365439"/>
                </a:cubicBezTo>
                <a:cubicBezTo>
                  <a:pt x="5985373" y="365439"/>
                  <a:pt x="5985373" y="365439"/>
                  <a:pt x="8011470" y="3854515"/>
                </a:cubicBezTo>
                <a:cubicBezTo>
                  <a:pt x="8142468" y="4072039"/>
                  <a:pt x="8142468" y="4350470"/>
                  <a:pt x="8011470" y="4567993"/>
                </a:cubicBezTo>
                <a:cubicBezTo>
                  <a:pt x="8011470" y="4567993"/>
                  <a:pt x="8011470" y="4567993"/>
                  <a:pt x="7998115" y="4590992"/>
                </a:cubicBezTo>
                <a:lnTo>
                  <a:pt x="7990317" y="4604421"/>
                </a:lnTo>
                <a:lnTo>
                  <a:pt x="0" y="4604421"/>
                </a:lnTo>
                <a:lnTo>
                  <a:pt x="0" y="1564110"/>
                </a:lnTo>
                <a:lnTo>
                  <a:pt x="27177" y="1517107"/>
                </a:lnTo>
                <a:cubicBezTo>
                  <a:pt x="220245" y="1183191"/>
                  <a:pt x="440895" y="801574"/>
                  <a:pt x="693065" y="365439"/>
                </a:cubicBezTo>
                <a:cubicBezTo>
                  <a:pt x="824063" y="139215"/>
                  <a:pt x="1059859" y="0"/>
                  <a:pt x="1321854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956571CF-1434-4180-A385-D4AC63B6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276856" y="1827416"/>
            <a:ext cx="4418320" cy="3877280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50800" cap="flat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0EF7D-8D7F-4A18-A68B-92E2D4487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52343" y="825104"/>
            <a:ext cx="2926988" cy="2594434"/>
          </a:xfrm>
          <a:custGeom>
            <a:avLst/>
            <a:gdLst>
              <a:gd name="connsiteX0" fmla="*/ 853538 w 2991693"/>
              <a:gd name="connsiteY0" fmla="*/ 0 h 2651787"/>
              <a:gd name="connsiteX1" fmla="*/ 2141030 w 2991693"/>
              <a:gd name="connsiteY1" fmla="*/ 0 h 2651787"/>
              <a:gd name="connsiteX2" fmla="*/ 2324957 w 2991693"/>
              <a:gd name="connsiteY2" fmla="*/ 103466 h 2651787"/>
              <a:gd name="connsiteX3" fmla="*/ 2968702 w 2991693"/>
              <a:gd name="connsiteY3" fmla="*/ 1218596 h 2651787"/>
              <a:gd name="connsiteX4" fmla="*/ 2968702 w 2991693"/>
              <a:gd name="connsiteY4" fmla="*/ 1433192 h 2651787"/>
              <a:gd name="connsiteX5" fmla="*/ 2324957 w 2991693"/>
              <a:gd name="connsiteY5" fmla="*/ 2548321 h 2651787"/>
              <a:gd name="connsiteX6" fmla="*/ 2141030 w 2991693"/>
              <a:gd name="connsiteY6" fmla="*/ 2651787 h 2651787"/>
              <a:gd name="connsiteX7" fmla="*/ 853538 w 2991693"/>
              <a:gd name="connsiteY7" fmla="*/ 2651787 h 2651787"/>
              <a:gd name="connsiteX8" fmla="*/ 669612 w 2991693"/>
              <a:gd name="connsiteY8" fmla="*/ 2548321 h 2651787"/>
              <a:gd name="connsiteX9" fmla="*/ 25866 w 2991693"/>
              <a:gd name="connsiteY9" fmla="*/ 1433192 h 2651787"/>
              <a:gd name="connsiteX10" fmla="*/ 25866 w 2991693"/>
              <a:gd name="connsiteY10" fmla="*/ 1218596 h 2651787"/>
              <a:gd name="connsiteX11" fmla="*/ 669612 w 2991693"/>
              <a:gd name="connsiteY11" fmla="*/ 103466 h 2651787"/>
              <a:gd name="connsiteX12" fmla="*/ 853538 w 2991693"/>
              <a:gd name="connsiteY12" fmla="*/ 0 h 265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91693" h="2651787">
                <a:moveTo>
                  <a:pt x="853538" y="0"/>
                </a:moveTo>
                <a:cubicBezTo>
                  <a:pt x="2141030" y="0"/>
                  <a:pt x="2141030" y="0"/>
                  <a:pt x="2141030" y="0"/>
                </a:cubicBezTo>
                <a:cubicBezTo>
                  <a:pt x="2206170" y="0"/>
                  <a:pt x="2290471" y="45985"/>
                  <a:pt x="2324957" y="103466"/>
                </a:cubicBezTo>
                <a:cubicBezTo>
                  <a:pt x="2968702" y="1218596"/>
                  <a:pt x="2968702" y="1218596"/>
                  <a:pt x="2968702" y="1218596"/>
                </a:cubicBezTo>
                <a:cubicBezTo>
                  <a:pt x="2999357" y="1279909"/>
                  <a:pt x="2999357" y="1371878"/>
                  <a:pt x="2968702" y="1433192"/>
                </a:cubicBezTo>
                <a:cubicBezTo>
                  <a:pt x="2324957" y="2548321"/>
                  <a:pt x="2324957" y="2548321"/>
                  <a:pt x="2324957" y="2548321"/>
                </a:cubicBezTo>
                <a:cubicBezTo>
                  <a:pt x="2290471" y="2605803"/>
                  <a:pt x="2206170" y="2651787"/>
                  <a:pt x="2141030" y="2651787"/>
                </a:cubicBezTo>
                <a:lnTo>
                  <a:pt x="853538" y="2651787"/>
                </a:lnTo>
                <a:cubicBezTo>
                  <a:pt x="784566" y="2651787"/>
                  <a:pt x="700266" y="2605803"/>
                  <a:pt x="669612" y="2548321"/>
                </a:cubicBezTo>
                <a:cubicBezTo>
                  <a:pt x="25866" y="1433192"/>
                  <a:pt x="25866" y="1433192"/>
                  <a:pt x="25866" y="1433192"/>
                </a:cubicBezTo>
                <a:cubicBezTo>
                  <a:pt x="-8621" y="1371878"/>
                  <a:pt x="-8621" y="1279909"/>
                  <a:pt x="25866" y="1218596"/>
                </a:cubicBezTo>
                <a:cubicBezTo>
                  <a:pt x="669612" y="103466"/>
                  <a:pt x="669612" y="103466"/>
                  <a:pt x="669612" y="103466"/>
                </a:cubicBezTo>
                <a:cubicBezTo>
                  <a:pt x="700266" y="45985"/>
                  <a:pt x="784566" y="0"/>
                  <a:pt x="853538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  <a:alpha val="5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770F868-28FE-4B38-8FC7-E9C841B83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07830" y="567451"/>
            <a:ext cx="1128382" cy="847206"/>
            <a:chOff x="5307830" y="325570"/>
            <a:chExt cx="1128382" cy="847206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E5BF88F-B1F5-4A09-887A-B5CA246CAC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307830" y="577396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D8984A5C-991A-40D3-A4C9-7E0DCA2A7A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5720" y="325570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FDDB2DC3-2278-4537-B67D-FBBBCD938A05}"/>
              </a:ext>
            </a:extLst>
          </p:cNvPr>
          <p:cNvSpPr txBox="1"/>
          <p:nvPr/>
        </p:nvSpPr>
        <p:spPr>
          <a:xfrm rot="10800000" flipV="1">
            <a:off x="8553156" y="3596859"/>
            <a:ext cx="2438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Mort décapité</a:t>
            </a:r>
          </a:p>
        </p:txBody>
      </p:sp>
      <p:pic>
        <p:nvPicPr>
          <p:cNvPr id="8" name="Espace réservé du contenu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1E5A769D-E972-4306-A8E7-D492C3D9C4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747" y="2541401"/>
            <a:ext cx="2401654" cy="3877280"/>
          </a:xfrm>
        </p:spPr>
      </p:pic>
    </p:spTree>
    <p:extLst>
      <p:ext uri="{BB962C8B-B14F-4D97-AF65-F5344CB8AC3E}">
        <p14:creationId xmlns:p14="http://schemas.microsoft.com/office/powerpoint/2010/main" val="76270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092BBC-E81A-4A72-B6FF-7801D0C5E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266092"/>
            <a:ext cx="4506992" cy="101287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Conclusion : </a:t>
            </a:r>
          </a:p>
        </p:txBody>
      </p:sp>
      <p:sp>
        <p:nvSpPr>
          <p:cNvPr id="10" name="Freeform: Shape 12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Espace réservé du contenu 7" descr="Une image contenant texte, livre&#10;&#10;Description générée automatiquement">
            <a:extLst>
              <a:ext uri="{FF2B5EF4-FFF2-40B4-BE49-F238E27FC236}">
                <a16:creationId xmlns:a16="http://schemas.microsoft.com/office/drawing/2014/main" id="{49A46075-EB2D-4208-9876-5DC646D223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2" r="-2" b="18681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AC62AAE-443B-4BE4-906A-B4C625FA1107}"/>
              </a:ext>
            </a:extLst>
          </p:cNvPr>
          <p:cNvSpPr txBox="1"/>
          <p:nvPr/>
        </p:nvSpPr>
        <p:spPr>
          <a:xfrm>
            <a:off x="7666892" y="3429000"/>
            <a:ext cx="29682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Les couleurs Rouge et Noir veulent symboliser plusieurs choses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Carrière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Passion / Violence</a:t>
            </a:r>
          </a:p>
        </p:txBody>
      </p:sp>
    </p:spTree>
    <p:extLst>
      <p:ext uri="{BB962C8B-B14F-4D97-AF65-F5344CB8AC3E}">
        <p14:creationId xmlns:p14="http://schemas.microsoft.com/office/powerpoint/2010/main" val="4778176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144FAD-8E2A-49EF-81B6-376D90628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3256" y="3654962"/>
            <a:ext cx="4645250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/>
              <a:t>Le </a:t>
            </a:r>
            <a:r>
              <a:rPr lang="en-US" sz="3200" dirty="0" err="1"/>
              <a:t>jeune</a:t>
            </a:r>
            <a:r>
              <a:rPr lang="en-US" sz="3200" dirty="0"/>
              <a:t> garçon au gilet rouge, Paul Cézanne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C24467AF-E273-4BD8-8229-02AA4E5864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" b="9782"/>
          <a:stretch/>
        </p:blipFill>
        <p:spPr>
          <a:xfrm>
            <a:off x="20" y="10"/>
            <a:ext cx="6024134" cy="6857990"/>
          </a:xfrm>
          <a:custGeom>
            <a:avLst/>
            <a:gdLst/>
            <a:ahLst/>
            <a:cxnLst/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C0C8358F-338A-442C-B69C-182D69C1E557}"/>
              </a:ext>
            </a:extLst>
          </p:cNvPr>
          <p:cNvSpPr txBox="1"/>
          <p:nvPr/>
        </p:nvSpPr>
        <p:spPr>
          <a:xfrm>
            <a:off x="7044267" y="1817511"/>
            <a:ext cx="46452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 Titre énigmatique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Epigraphes : Danton &amp; Sainte Beuve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Opposition de couleurs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FR" sz="2000" dirty="0"/>
              <a:t>Plusieurs interprétations possibles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A1AFB0B4-9F43-44B4-9698-AE080A733DBB}"/>
              </a:ext>
            </a:extLst>
          </p:cNvPr>
          <p:cNvSpPr/>
          <p:nvPr/>
        </p:nvSpPr>
        <p:spPr>
          <a:xfrm>
            <a:off x="6942667" y="1727200"/>
            <a:ext cx="4865511" cy="2494844"/>
          </a:xfrm>
          <a:prstGeom prst="roundRect">
            <a:avLst/>
          </a:prstGeom>
          <a:noFill/>
          <a:ln w="381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5435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bg1"/>
            </a:gs>
            <a:gs pos="42000">
              <a:schemeClr val="accent2">
                <a:lumMod val="40000"/>
                <a:lumOff val="60000"/>
              </a:schemeClr>
            </a:gs>
            <a:gs pos="89000">
              <a:schemeClr val="bg2">
                <a:lumMod val="75000"/>
              </a:schemeClr>
            </a:gs>
            <a:gs pos="57000">
              <a:schemeClr val="accent2">
                <a:lumMod val="60000"/>
                <a:lumOff val="40000"/>
              </a:schemeClr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3B06A6-9C9D-4659-BCCF-B017720B4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9408"/>
            <a:ext cx="10515600" cy="443258"/>
          </a:xfrm>
        </p:spPr>
        <p:txBody>
          <a:bodyPr>
            <a:normAutofit fontScale="90000"/>
          </a:bodyPr>
          <a:lstStyle/>
          <a:p>
            <a:pPr algn="ctr"/>
            <a:r>
              <a:rPr lang="fr-FR" sz="2200" b="1" dirty="0">
                <a:solidFill>
                  <a:schemeClr val="accent6"/>
                </a:solidFill>
              </a:rPr>
              <a:t>Que veulent dire les couleurs rouge et noir dans ce roman ?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1B1661-937C-4BC8-9A28-029DC1F0B7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9112"/>
            <a:ext cx="10515600" cy="5857461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fr-FR" sz="1800" u="sng" dirty="0">
                <a:solidFill>
                  <a:srgbClr val="FF0000"/>
                </a:solidFill>
              </a:rPr>
              <a:t>I</a:t>
            </a:r>
            <a:r>
              <a:rPr lang="fr-FR" sz="1800" b="1" u="sng" dirty="0">
                <a:solidFill>
                  <a:srgbClr val="FF0000"/>
                </a:solidFill>
              </a:rPr>
              <a:t>. Les couleurs rouge et noir, emblématiques d’une opposition politique et idéologique </a:t>
            </a:r>
            <a:endParaRPr lang="fr-FR" sz="18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fr-FR" sz="1800" b="1" u="sng" dirty="0">
                <a:solidFill>
                  <a:schemeClr val="accent6">
                    <a:lumMod val="75000"/>
                  </a:schemeClr>
                </a:solidFill>
              </a:rPr>
              <a:t>A. L’armée</a:t>
            </a:r>
            <a:endParaRPr lang="fr-FR"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514350" lvl="0" indent="-514350">
              <a:buAutoNum type="alphaLcPeriod"/>
            </a:pPr>
            <a:r>
              <a:rPr lang="fr-FR" sz="1800" b="1" u="sng" dirty="0"/>
              <a:t>Carrière rêvée </a:t>
            </a:r>
            <a:r>
              <a:rPr lang="fr-FR" sz="1800" b="1" dirty="0"/>
              <a:t>                                                                                                   b.       </a:t>
            </a:r>
            <a:r>
              <a:rPr lang="fr-FR" sz="1800" b="1" u="sng" dirty="0"/>
              <a:t>Passion Napoléon</a:t>
            </a:r>
          </a:p>
          <a:p>
            <a:pPr marL="0" lvl="0" indent="0">
              <a:buNone/>
            </a:pPr>
            <a:r>
              <a:rPr lang="fr-FR" sz="1800" b="1" u="sng" dirty="0">
                <a:solidFill>
                  <a:schemeClr val="accent6">
                    <a:lumMod val="75000"/>
                  </a:schemeClr>
                </a:solidFill>
              </a:rPr>
              <a:t>B. L’ecclésiastique  </a:t>
            </a:r>
          </a:p>
          <a:p>
            <a:pPr marL="514350" lvl="0" indent="-514350">
              <a:buAutoNum type="alphaLcPeriod"/>
            </a:pPr>
            <a:r>
              <a:rPr lang="fr-FR" sz="1800" b="1" u="sng" dirty="0"/>
              <a:t>Noir, Habits de prêtre</a:t>
            </a:r>
            <a:r>
              <a:rPr lang="fr-FR" sz="1800" b="1" dirty="0"/>
              <a:t>                                                                                      b.       </a:t>
            </a:r>
            <a:r>
              <a:rPr lang="fr-FR" sz="1800" b="1" u="sng" dirty="0"/>
              <a:t>Rouge, robe de cardinal</a:t>
            </a:r>
          </a:p>
          <a:p>
            <a:pPr marL="0" lvl="0" indent="0">
              <a:buNone/>
            </a:pPr>
            <a:r>
              <a:rPr lang="fr-FR" sz="1800" b="1" dirty="0"/>
              <a:t>c.       </a:t>
            </a:r>
            <a:r>
              <a:rPr lang="fr-FR" sz="1800" b="1" u="sng" dirty="0"/>
              <a:t>Rouge et Noir Ascension sociale grâce à l’éducation 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fr-FR" sz="1800" b="1" u="sng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II. Analyse littéraire : Rouge pour la passion et l’amour et Noir pour la violence et la mort</a:t>
            </a:r>
            <a:endParaRPr lang="fr-FR" sz="1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fr-FR" sz="1800" b="1" u="sng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Les femmes </a:t>
            </a:r>
            <a:endParaRPr lang="fr-FR" sz="18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</a:pPr>
            <a:r>
              <a:rPr lang="fr-FR" sz="18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Mme De Rénal </a:t>
            </a:r>
            <a:r>
              <a:rPr lang="fr-FR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b.        </a:t>
            </a:r>
            <a:r>
              <a:rPr lang="fr-FR" sz="18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Mathilde De La Mole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  </a:t>
            </a:r>
            <a:r>
              <a:rPr lang="fr-FR" sz="18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Maquillage des femmes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1800" b="1" u="sng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La mort </a:t>
            </a:r>
            <a:endParaRPr lang="fr-FR" sz="1800" b="1" u="sng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AutoNum type="alphaLcPeriod"/>
            </a:pPr>
            <a:r>
              <a:rPr lang="fr-FR" sz="1800" b="1" u="sng" dirty="0"/>
              <a:t>Contexte </a:t>
            </a:r>
            <a:r>
              <a:rPr lang="fr-FR" sz="1800" b="1" dirty="0"/>
              <a:t>temporel                                                                                                b.          </a:t>
            </a:r>
            <a:r>
              <a:rPr lang="fr-FR" sz="1800" b="1" u="sng" dirty="0"/>
              <a:t>Guerre</a:t>
            </a:r>
          </a:p>
          <a:p>
            <a:pPr marL="0" indent="0">
              <a:buNone/>
            </a:pPr>
            <a:r>
              <a:rPr lang="fr-FR" sz="1800" b="1" dirty="0"/>
              <a:t>c.    </a:t>
            </a:r>
            <a:r>
              <a:rPr lang="fr-FR" sz="1800" b="1" u="sng" dirty="0"/>
              <a:t>Fin tragique de julien </a:t>
            </a:r>
          </a:p>
        </p:txBody>
      </p:sp>
    </p:spTree>
    <p:extLst>
      <p:ext uri="{BB962C8B-B14F-4D97-AF65-F5344CB8AC3E}">
        <p14:creationId xmlns:p14="http://schemas.microsoft.com/office/powerpoint/2010/main" val="1715619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5324A69-5627-4824-B4BE-D617A23A9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296" y="640080"/>
            <a:ext cx="6894576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342900" lvl="0" indent="-342900"/>
            <a:r>
              <a:rPr lang="en-US" sz="3600" u="sng" dirty="0">
                <a:solidFill>
                  <a:srgbClr val="FF0000"/>
                </a:solidFill>
              </a:rPr>
              <a:t>I. Les couleurs rouge et noir, </a:t>
            </a:r>
            <a:r>
              <a:rPr lang="en-US" sz="3600" u="sng" dirty="0" err="1">
                <a:solidFill>
                  <a:srgbClr val="FF0000"/>
                </a:solidFill>
              </a:rPr>
              <a:t>emblématiques</a:t>
            </a:r>
            <a:r>
              <a:rPr lang="en-US" sz="3600" u="sng" dirty="0">
                <a:solidFill>
                  <a:srgbClr val="FF0000"/>
                </a:solidFill>
              </a:rPr>
              <a:t> </a:t>
            </a:r>
            <a:r>
              <a:rPr lang="en-US" sz="3600" u="sng" dirty="0" err="1">
                <a:solidFill>
                  <a:srgbClr val="FF0000"/>
                </a:solidFill>
              </a:rPr>
              <a:t>d’une</a:t>
            </a:r>
            <a:r>
              <a:rPr lang="en-US" sz="3600" u="sng" dirty="0">
                <a:solidFill>
                  <a:srgbClr val="FF0000"/>
                </a:solidFill>
              </a:rPr>
              <a:t> opposition politique et idéologique </a:t>
            </a:r>
            <a:br>
              <a:rPr lang="en-US" sz="3600" dirty="0"/>
            </a:br>
            <a:r>
              <a:rPr lang="en-US" sz="3600" dirty="0" err="1">
                <a:solidFill>
                  <a:schemeClr val="accent6"/>
                </a:solidFill>
              </a:rPr>
              <a:t>A.</a:t>
            </a:r>
            <a:r>
              <a:rPr lang="en-US" sz="3600" u="sng" dirty="0" err="1">
                <a:solidFill>
                  <a:schemeClr val="accent6"/>
                </a:solidFill>
              </a:rPr>
              <a:t>L’armée</a:t>
            </a:r>
            <a:br>
              <a:rPr lang="en-US" sz="3600" dirty="0"/>
            </a:br>
            <a:r>
              <a:rPr lang="en-US" sz="3600" dirty="0" err="1">
                <a:solidFill>
                  <a:schemeClr val="accent1"/>
                </a:solidFill>
              </a:rPr>
              <a:t>a.</a:t>
            </a:r>
            <a:r>
              <a:rPr lang="en-US" sz="3600" u="sng" dirty="0" err="1">
                <a:solidFill>
                  <a:schemeClr val="accent1"/>
                </a:solidFill>
              </a:rPr>
              <a:t>Carrière</a:t>
            </a:r>
            <a:r>
              <a:rPr lang="en-US" sz="3600" u="sng" dirty="0">
                <a:solidFill>
                  <a:schemeClr val="accent1"/>
                </a:solidFill>
              </a:rPr>
              <a:t> </a:t>
            </a:r>
            <a:r>
              <a:rPr lang="en-US" sz="3600" u="sng" dirty="0" err="1">
                <a:solidFill>
                  <a:schemeClr val="accent1"/>
                </a:solidFill>
              </a:rPr>
              <a:t>rêvée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7A0845B9-F85E-48AB-AEFF-4103115FE9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589"/>
          <a:stretch/>
        </p:blipFill>
        <p:spPr>
          <a:xfrm>
            <a:off x="20" y="10"/>
            <a:ext cx="4049786" cy="6857990"/>
          </a:xfrm>
          <a:custGeom>
            <a:avLst/>
            <a:gdLst/>
            <a:ahLst/>
            <a:cxnLst/>
            <a:rect l="l" t="t" r="r" b="b"/>
            <a:pathLst>
              <a:path w="4049806" h="6858000">
                <a:moveTo>
                  <a:pt x="0" y="0"/>
                </a:moveTo>
                <a:lnTo>
                  <a:pt x="4018525" y="0"/>
                </a:lnTo>
                <a:lnTo>
                  <a:pt x="4019816" y="10931"/>
                </a:lnTo>
                <a:cubicBezTo>
                  <a:pt x="4034945" y="94836"/>
                  <a:pt x="4032275" y="179884"/>
                  <a:pt x="4036343" y="264297"/>
                </a:cubicBezTo>
                <a:cubicBezTo>
                  <a:pt x="4041301" y="367652"/>
                  <a:pt x="4035072" y="471135"/>
                  <a:pt x="4032911" y="574617"/>
                </a:cubicBezTo>
                <a:cubicBezTo>
                  <a:pt x="4031004" y="662717"/>
                  <a:pt x="4022232" y="750690"/>
                  <a:pt x="4025029" y="838916"/>
                </a:cubicBezTo>
                <a:cubicBezTo>
                  <a:pt x="4025029" y="841968"/>
                  <a:pt x="4025029" y="845019"/>
                  <a:pt x="4025029" y="848070"/>
                </a:cubicBezTo>
                <a:cubicBezTo>
                  <a:pt x="4017020" y="945068"/>
                  <a:pt x="4017020" y="1042576"/>
                  <a:pt x="4025029" y="1139574"/>
                </a:cubicBezTo>
                <a:cubicBezTo>
                  <a:pt x="4027609" y="1179950"/>
                  <a:pt x="4026885" y="1220466"/>
                  <a:pt x="4022868" y="1260728"/>
                </a:cubicBezTo>
                <a:cubicBezTo>
                  <a:pt x="4019054" y="1311960"/>
                  <a:pt x="4006849" y="1364083"/>
                  <a:pt x="4015621" y="1414934"/>
                </a:cubicBezTo>
                <a:cubicBezTo>
                  <a:pt x="4021367" y="1456784"/>
                  <a:pt x="4024558" y="1498940"/>
                  <a:pt x="4025156" y="1541172"/>
                </a:cubicBezTo>
                <a:cubicBezTo>
                  <a:pt x="4029478" y="1635755"/>
                  <a:pt x="4025283" y="1730847"/>
                  <a:pt x="4023757" y="1825685"/>
                </a:cubicBezTo>
                <a:cubicBezTo>
                  <a:pt x="4021850" y="1936286"/>
                  <a:pt x="4024647" y="2046634"/>
                  <a:pt x="4015748" y="2157235"/>
                </a:cubicBezTo>
                <a:cubicBezTo>
                  <a:pt x="4010790" y="2246581"/>
                  <a:pt x="4010790" y="2336130"/>
                  <a:pt x="4015748" y="2425476"/>
                </a:cubicBezTo>
                <a:cubicBezTo>
                  <a:pt x="4018164" y="2507473"/>
                  <a:pt x="4030495" y="2588454"/>
                  <a:pt x="4028461" y="2671214"/>
                </a:cubicBezTo>
                <a:cubicBezTo>
                  <a:pt x="4026046" y="2767832"/>
                  <a:pt x="4014604" y="2863940"/>
                  <a:pt x="4018164" y="2960685"/>
                </a:cubicBezTo>
                <a:cubicBezTo>
                  <a:pt x="4019816" y="3006832"/>
                  <a:pt x="4019944" y="3052980"/>
                  <a:pt x="4020961" y="3099127"/>
                </a:cubicBezTo>
                <a:cubicBezTo>
                  <a:pt x="4021978" y="3154682"/>
                  <a:pt x="4032021" y="3210110"/>
                  <a:pt x="4026427" y="3265665"/>
                </a:cubicBezTo>
                <a:cubicBezTo>
                  <a:pt x="4017147" y="3358087"/>
                  <a:pt x="3993120" y="3448857"/>
                  <a:pt x="4008121" y="3543567"/>
                </a:cubicBezTo>
                <a:cubicBezTo>
                  <a:pt x="4016384" y="3595690"/>
                  <a:pt x="4025791" y="3647940"/>
                  <a:pt x="4030495" y="3700571"/>
                </a:cubicBezTo>
                <a:cubicBezTo>
                  <a:pt x="4034690" y="3747608"/>
                  <a:pt x="4045369" y="3795408"/>
                  <a:pt x="4037233" y="3842191"/>
                </a:cubicBezTo>
                <a:cubicBezTo>
                  <a:pt x="4030368" y="3882237"/>
                  <a:pt x="4034055" y="3922282"/>
                  <a:pt x="4028715" y="3962327"/>
                </a:cubicBezTo>
                <a:cubicBezTo>
                  <a:pt x="4021723" y="4014831"/>
                  <a:pt x="4017910" y="4068352"/>
                  <a:pt x="4012697" y="4121111"/>
                </a:cubicBezTo>
                <a:cubicBezTo>
                  <a:pt x="4007866" y="4169038"/>
                  <a:pt x="4004307" y="4216838"/>
                  <a:pt x="4017020" y="4261841"/>
                </a:cubicBezTo>
                <a:cubicBezTo>
                  <a:pt x="4048039" y="4375112"/>
                  <a:pt x="4031004" y="4487748"/>
                  <a:pt x="4019308" y="4600257"/>
                </a:cubicBezTo>
                <a:cubicBezTo>
                  <a:pt x="4013587" y="4655049"/>
                  <a:pt x="4005197" y="4712765"/>
                  <a:pt x="4017910" y="4762853"/>
                </a:cubicBezTo>
                <a:cubicBezTo>
                  <a:pt x="4041428" y="4851716"/>
                  <a:pt x="4022995" y="4936764"/>
                  <a:pt x="4012824" y="5021432"/>
                </a:cubicBezTo>
                <a:cubicBezTo>
                  <a:pt x="4002654" y="5106099"/>
                  <a:pt x="4000239" y="5189495"/>
                  <a:pt x="4018037" y="5272637"/>
                </a:cubicBezTo>
                <a:cubicBezTo>
                  <a:pt x="4030495" y="5331116"/>
                  <a:pt x="4030495" y="5390612"/>
                  <a:pt x="4032021" y="5449600"/>
                </a:cubicBezTo>
                <a:cubicBezTo>
                  <a:pt x="4032911" y="5486339"/>
                  <a:pt x="4019308" y="5523842"/>
                  <a:pt x="4010282" y="5560582"/>
                </a:cubicBezTo>
                <a:cubicBezTo>
                  <a:pt x="3994009" y="5626943"/>
                  <a:pt x="3988162" y="5694321"/>
                  <a:pt x="4010282" y="5759029"/>
                </a:cubicBezTo>
                <a:cubicBezTo>
                  <a:pt x="4040793" y="5848655"/>
                  <a:pt x="4058336" y="5938407"/>
                  <a:pt x="4045623" y="6033117"/>
                </a:cubicBezTo>
                <a:cubicBezTo>
                  <a:pt x="4038377" y="6091724"/>
                  <a:pt x="4036597" y="6151347"/>
                  <a:pt x="4025664" y="6209190"/>
                </a:cubicBezTo>
                <a:cubicBezTo>
                  <a:pt x="4007358" y="6304790"/>
                  <a:pt x="4013841" y="6399882"/>
                  <a:pt x="4028461" y="6494211"/>
                </a:cubicBezTo>
                <a:cubicBezTo>
                  <a:pt x="4038542" y="6573081"/>
                  <a:pt x="4039610" y="6652829"/>
                  <a:pt x="4031639" y="6731941"/>
                </a:cubicBezTo>
                <a:lnTo>
                  <a:pt x="402291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sketchy line">
            <a:extLst>
              <a:ext uri="{FF2B5EF4-FFF2-40B4-BE49-F238E27FC236}">
                <a16:creationId xmlns:a16="http://schemas.microsoft.com/office/drawing/2014/main" id="{82580482-BA80-420A-8A05-C58E97F2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6" y="4409267"/>
            <a:ext cx="4242816" cy="18288"/>
          </a:xfrm>
          <a:custGeom>
            <a:avLst/>
            <a:gdLst>
              <a:gd name="connsiteX0" fmla="*/ 0 w 4242816"/>
              <a:gd name="connsiteY0" fmla="*/ 0 h 18288"/>
              <a:gd name="connsiteX1" fmla="*/ 690973 w 4242816"/>
              <a:gd name="connsiteY1" fmla="*/ 0 h 18288"/>
              <a:gd name="connsiteX2" fmla="*/ 1212233 w 4242816"/>
              <a:gd name="connsiteY2" fmla="*/ 0 h 18288"/>
              <a:gd name="connsiteX3" fmla="*/ 1860778 w 4242816"/>
              <a:gd name="connsiteY3" fmla="*/ 0 h 18288"/>
              <a:gd name="connsiteX4" fmla="*/ 2424466 w 4242816"/>
              <a:gd name="connsiteY4" fmla="*/ 0 h 18288"/>
              <a:gd name="connsiteX5" fmla="*/ 3115439 w 4242816"/>
              <a:gd name="connsiteY5" fmla="*/ 0 h 18288"/>
              <a:gd name="connsiteX6" fmla="*/ 3636699 w 4242816"/>
              <a:gd name="connsiteY6" fmla="*/ 0 h 18288"/>
              <a:gd name="connsiteX7" fmla="*/ 4242816 w 4242816"/>
              <a:gd name="connsiteY7" fmla="*/ 0 h 18288"/>
              <a:gd name="connsiteX8" fmla="*/ 4242816 w 4242816"/>
              <a:gd name="connsiteY8" fmla="*/ 18288 h 18288"/>
              <a:gd name="connsiteX9" fmla="*/ 3636699 w 4242816"/>
              <a:gd name="connsiteY9" fmla="*/ 18288 h 18288"/>
              <a:gd name="connsiteX10" fmla="*/ 3030583 w 4242816"/>
              <a:gd name="connsiteY10" fmla="*/ 18288 h 18288"/>
              <a:gd name="connsiteX11" fmla="*/ 2466894 w 4242816"/>
              <a:gd name="connsiteY11" fmla="*/ 18288 h 18288"/>
              <a:gd name="connsiteX12" fmla="*/ 1988062 w 4242816"/>
              <a:gd name="connsiteY12" fmla="*/ 18288 h 18288"/>
              <a:gd name="connsiteX13" fmla="*/ 1466802 w 4242816"/>
              <a:gd name="connsiteY13" fmla="*/ 18288 h 18288"/>
              <a:gd name="connsiteX14" fmla="*/ 860686 w 4242816"/>
              <a:gd name="connsiteY14" fmla="*/ 18288 h 18288"/>
              <a:gd name="connsiteX15" fmla="*/ 0 w 4242816"/>
              <a:gd name="connsiteY15" fmla="*/ 18288 h 18288"/>
              <a:gd name="connsiteX16" fmla="*/ 0 w 4242816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2816" h="18288" fill="none" extrusionOk="0">
                <a:moveTo>
                  <a:pt x="0" y="0"/>
                </a:moveTo>
                <a:cubicBezTo>
                  <a:pt x="249934" y="1471"/>
                  <a:pt x="379877" y="-29444"/>
                  <a:pt x="690973" y="0"/>
                </a:cubicBezTo>
                <a:cubicBezTo>
                  <a:pt x="1002069" y="29444"/>
                  <a:pt x="1021583" y="17501"/>
                  <a:pt x="1212233" y="0"/>
                </a:cubicBezTo>
                <a:cubicBezTo>
                  <a:pt x="1402883" y="-17501"/>
                  <a:pt x="1678760" y="5386"/>
                  <a:pt x="1860778" y="0"/>
                </a:cubicBezTo>
                <a:cubicBezTo>
                  <a:pt x="2042796" y="-5386"/>
                  <a:pt x="2245608" y="-22401"/>
                  <a:pt x="2424466" y="0"/>
                </a:cubicBezTo>
                <a:cubicBezTo>
                  <a:pt x="2603324" y="22401"/>
                  <a:pt x="2890020" y="33806"/>
                  <a:pt x="3115439" y="0"/>
                </a:cubicBezTo>
                <a:cubicBezTo>
                  <a:pt x="3340858" y="-33806"/>
                  <a:pt x="3428300" y="18628"/>
                  <a:pt x="3636699" y="0"/>
                </a:cubicBezTo>
                <a:cubicBezTo>
                  <a:pt x="3845098" y="-18628"/>
                  <a:pt x="4108824" y="5541"/>
                  <a:pt x="4242816" y="0"/>
                </a:cubicBezTo>
                <a:cubicBezTo>
                  <a:pt x="4242066" y="4160"/>
                  <a:pt x="4243125" y="10356"/>
                  <a:pt x="4242816" y="18288"/>
                </a:cubicBezTo>
                <a:cubicBezTo>
                  <a:pt x="4113424" y="32735"/>
                  <a:pt x="3768327" y="47567"/>
                  <a:pt x="3636699" y="18288"/>
                </a:cubicBezTo>
                <a:cubicBezTo>
                  <a:pt x="3505071" y="-10991"/>
                  <a:pt x="3294208" y="-4990"/>
                  <a:pt x="3030583" y="18288"/>
                </a:cubicBezTo>
                <a:cubicBezTo>
                  <a:pt x="2766958" y="41566"/>
                  <a:pt x="2649277" y="20974"/>
                  <a:pt x="2466894" y="18288"/>
                </a:cubicBezTo>
                <a:cubicBezTo>
                  <a:pt x="2284511" y="15602"/>
                  <a:pt x="2151277" y="1154"/>
                  <a:pt x="1988062" y="18288"/>
                </a:cubicBezTo>
                <a:cubicBezTo>
                  <a:pt x="1824847" y="35422"/>
                  <a:pt x="1691359" y="9265"/>
                  <a:pt x="1466802" y="18288"/>
                </a:cubicBezTo>
                <a:cubicBezTo>
                  <a:pt x="1242245" y="27311"/>
                  <a:pt x="1006161" y="36605"/>
                  <a:pt x="860686" y="18288"/>
                </a:cubicBezTo>
                <a:cubicBezTo>
                  <a:pt x="715211" y="-29"/>
                  <a:pt x="242774" y="46538"/>
                  <a:pt x="0" y="18288"/>
                </a:cubicBezTo>
                <a:cubicBezTo>
                  <a:pt x="-146" y="11482"/>
                  <a:pt x="-422" y="5192"/>
                  <a:pt x="0" y="0"/>
                </a:cubicBezTo>
                <a:close/>
              </a:path>
              <a:path w="4242816" h="18288" stroke="0" extrusionOk="0">
                <a:moveTo>
                  <a:pt x="0" y="0"/>
                </a:moveTo>
                <a:cubicBezTo>
                  <a:pt x="259751" y="-14018"/>
                  <a:pt x="356632" y="-15007"/>
                  <a:pt x="521260" y="0"/>
                </a:cubicBezTo>
                <a:cubicBezTo>
                  <a:pt x="685888" y="15007"/>
                  <a:pt x="885786" y="5167"/>
                  <a:pt x="1212233" y="0"/>
                </a:cubicBezTo>
                <a:cubicBezTo>
                  <a:pt x="1538680" y="-5167"/>
                  <a:pt x="1458849" y="7951"/>
                  <a:pt x="1691065" y="0"/>
                </a:cubicBezTo>
                <a:cubicBezTo>
                  <a:pt x="1923281" y="-7951"/>
                  <a:pt x="1985780" y="-16303"/>
                  <a:pt x="2169897" y="0"/>
                </a:cubicBezTo>
                <a:cubicBezTo>
                  <a:pt x="2354014" y="16303"/>
                  <a:pt x="2633054" y="-2739"/>
                  <a:pt x="2776014" y="0"/>
                </a:cubicBezTo>
                <a:cubicBezTo>
                  <a:pt x="2918974" y="2739"/>
                  <a:pt x="3112688" y="-15682"/>
                  <a:pt x="3339702" y="0"/>
                </a:cubicBezTo>
                <a:cubicBezTo>
                  <a:pt x="3566716" y="15682"/>
                  <a:pt x="4015278" y="-28467"/>
                  <a:pt x="4242816" y="0"/>
                </a:cubicBezTo>
                <a:cubicBezTo>
                  <a:pt x="4243501" y="7633"/>
                  <a:pt x="4242294" y="10002"/>
                  <a:pt x="4242816" y="18288"/>
                </a:cubicBezTo>
                <a:cubicBezTo>
                  <a:pt x="3924964" y="16283"/>
                  <a:pt x="3746362" y="-1805"/>
                  <a:pt x="3551843" y="18288"/>
                </a:cubicBezTo>
                <a:cubicBezTo>
                  <a:pt x="3357324" y="38381"/>
                  <a:pt x="3126422" y="47156"/>
                  <a:pt x="2860870" y="18288"/>
                </a:cubicBezTo>
                <a:cubicBezTo>
                  <a:pt x="2595318" y="-10580"/>
                  <a:pt x="2572437" y="11441"/>
                  <a:pt x="2297182" y="18288"/>
                </a:cubicBezTo>
                <a:cubicBezTo>
                  <a:pt x="2021927" y="25135"/>
                  <a:pt x="1916908" y="33601"/>
                  <a:pt x="1733493" y="18288"/>
                </a:cubicBezTo>
                <a:cubicBezTo>
                  <a:pt x="1550078" y="2975"/>
                  <a:pt x="1412440" y="27896"/>
                  <a:pt x="1212233" y="18288"/>
                </a:cubicBezTo>
                <a:cubicBezTo>
                  <a:pt x="1012026" y="8680"/>
                  <a:pt x="914386" y="13859"/>
                  <a:pt x="648545" y="18288"/>
                </a:cubicBezTo>
                <a:cubicBezTo>
                  <a:pt x="382704" y="22717"/>
                  <a:pt x="233522" y="39342"/>
                  <a:pt x="0" y="18288"/>
                </a:cubicBezTo>
                <a:cubicBezTo>
                  <a:pt x="-772" y="13661"/>
                  <a:pt x="-839" y="849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0782F3A-B8D4-4CFE-8366-946BEBF66591}"/>
              </a:ext>
            </a:extLst>
          </p:cNvPr>
          <p:cNvSpPr txBox="1"/>
          <p:nvPr/>
        </p:nvSpPr>
        <p:spPr>
          <a:xfrm>
            <a:off x="5035826" y="4744278"/>
            <a:ext cx="5632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Uniforme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Carrière ecclésiastique / militaire</a:t>
            </a:r>
          </a:p>
        </p:txBody>
      </p:sp>
    </p:spTree>
    <p:extLst>
      <p:ext uri="{BB962C8B-B14F-4D97-AF65-F5344CB8AC3E}">
        <p14:creationId xmlns:p14="http://schemas.microsoft.com/office/powerpoint/2010/main" val="1536487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00043ABB-E7D4-4C20-95F4-152ED16549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071" r="9090" b="23622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CD70688-447F-4459-A72D-3A635F793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035" y="281178"/>
            <a:ext cx="3517193" cy="470916"/>
          </a:xfrm>
        </p:spPr>
        <p:txBody>
          <a:bodyPr anchor="b">
            <a:normAutofit/>
          </a:bodyPr>
          <a:lstStyle/>
          <a:p>
            <a:r>
              <a:rPr lang="fr-FR" sz="2400" u="sng" dirty="0">
                <a:solidFill>
                  <a:schemeClr val="accent1"/>
                </a:solidFill>
              </a:rPr>
              <a:t>b. Passion Napoléon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D995693-2AB8-4A97-889A-4B1CAD646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5" y="2807892"/>
            <a:ext cx="2787191" cy="3703983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8A6FA31-C3E7-4A67-863A-A7EDD87462C1}"/>
              </a:ext>
            </a:extLst>
          </p:cNvPr>
          <p:cNvSpPr txBox="1"/>
          <p:nvPr/>
        </p:nvSpPr>
        <p:spPr>
          <a:xfrm>
            <a:off x="424815" y="1285461"/>
            <a:ext cx="3517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Hésitation armée / clergé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Symbole Empire Français</a:t>
            </a:r>
          </a:p>
        </p:txBody>
      </p:sp>
    </p:spTree>
    <p:extLst>
      <p:ext uri="{BB962C8B-B14F-4D97-AF65-F5344CB8AC3E}">
        <p14:creationId xmlns:p14="http://schemas.microsoft.com/office/powerpoint/2010/main" val="25290297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 descr="Une image contenant bâtiment, personne, extérieur&#10;&#10;Description générée automatiquement">
            <a:extLst>
              <a:ext uri="{FF2B5EF4-FFF2-40B4-BE49-F238E27FC236}">
                <a16:creationId xmlns:a16="http://schemas.microsoft.com/office/drawing/2014/main" id="{22AADF89-6382-4338-9F89-E5056C4CB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29" y="2332382"/>
            <a:ext cx="5579611" cy="3551238"/>
          </a:xfrm>
          <a:prstGeom prst="rect">
            <a:avLst/>
          </a:prstGeom>
        </p:spPr>
      </p:pic>
      <p:pic>
        <p:nvPicPr>
          <p:cNvPr id="4" name="Espace réservé du contenu 3" descr="Une image contenant habits&#10;&#10;Description générée automatiquement">
            <a:extLst>
              <a:ext uri="{FF2B5EF4-FFF2-40B4-BE49-F238E27FC236}">
                <a16:creationId xmlns:a16="http://schemas.microsoft.com/office/drawing/2014/main" id="{159FA890-982F-41E9-AF04-70838CC256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755070" y="397565"/>
            <a:ext cx="2885240" cy="406807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451DA04-F402-4B93-B4A2-DF83ED615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449580">
              <a:spcAft>
                <a:spcPts val="800"/>
              </a:spcAft>
            </a:pPr>
            <a:r>
              <a:rPr lang="en-US" sz="3300" kern="120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B.  </a:t>
            </a:r>
            <a:r>
              <a:rPr lang="en-US" sz="3300" u="sng" kern="1200" dirty="0" err="1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L’ecclésiastique</a:t>
            </a:r>
            <a:r>
              <a:rPr lang="en-US" sz="3300" u="sng" kern="1200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   </a:t>
            </a:r>
            <a:br>
              <a:rPr lang="en-US" sz="33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3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</a:t>
            </a:r>
            <a:r>
              <a:rPr lang="en-US" sz="33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a.   </a:t>
            </a:r>
            <a:r>
              <a:rPr lang="en-US" sz="3300" u="sng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Noir habits de </a:t>
            </a:r>
            <a:r>
              <a:rPr lang="en-US" sz="3300" u="sng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prêtre</a:t>
            </a:r>
            <a:br>
              <a:rPr lang="en-US" sz="33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33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C59CB0-A4BE-4E77-9602-603E9F93044C}"/>
              </a:ext>
            </a:extLst>
          </p:cNvPr>
          <p:cNvSpPr txBox="1"/>
          <p:nvPr/>
        </p:nvSpPr>
        <p:spPr>
          <a:xfrm>
            <a:off x="6226069" y="2915478"/>
            <a:ext cx="2202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Habits Mme De </a:t>
            </a:r>
            <a:r>
              <a:rPr lang="fr-FR" dirty="0" err="1"/>
              <a:t>Rênal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Séminaire</a:t>
            </a:r>
          </a:p>
        </p:txBody>
      </p:sp>
    </p:spTree>
    <p:extLst>
      <p:ext uri="{BB962C8B-B14F-4D97-AF65-F5344CB8AC3E}">
        <p14:creationId xmlns:p14="http://schemas.microsoft.com/office/powerpoint/2010/main" val="1991779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557A916-FDD1-44A1-A7A1-70009FD6B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B874C19-9B23-4B12-823E-D67615A9B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743949" cy="6858000"/>
          </a:xfrm>
          <a:custGeom>
            <a:avLst/>
            <a:gdLst>
              <a:gd name="connsiteX0" fmla="*/ 956085 w 7743949"/>
              <a:gd name="connsiteY0" fmla="*/ 2071857 h 6858000"/>
              <a:gd name="connsiteX1" fmla="*/ 4999548 w 7743949"/>
              <a:gd name="connsiteY1" fmla="*/ 2071857 h 6858000"/>
              <a:gd name="connsiteX2" fmla="*/ 5619604 w 7743949"/>
              <a:gd name="connsiteY2" fmla="*/ 2437296 h 6858000"/>
              <a:gd name="connsiteX3" fmla="*/ 7645701 w 7743949"/>
              <a:gd name="connsiteY3" fmla="*/ 5926372 h 6858000"/>
              <a:gd name="connsiteX4" fmla="*/ 7645701 w 7743949"/>
              <a:gd name="connsiteY4" fmla="*/ 6639850 h 6858000"/>
              <a:gd name="connsiteX5" fmla="*/ 7538856 w 7743949"/>
              <a:gd name="connsiteY5" fmla="*/ 6823844 h 6858000"/>
              <a:gd name="connsiteX6" fmla="*/ 7519022 w 7743949"/>
              <a:gd name="connsiteY6" fmla="*/ 6858000 h 6858000"/>
              <a:gd name="connsiteX7" fmla="*/ 0 w 7743949"/>
              <a:gd name="connsiteY7" fmla="*/ 6858000 h 6858000"/>
              <a:gd name="connsiteX8" fmla="*/ 0 w 7743949"/>
              <a:gd name="connsiteY8" fmla="*/ 3003362 h 6858000"/>
              <a:gd name="connsiteX9" fmla="*/ 144017 w 7743949"/>
              <a:gd name="connsiteY9" fmla="*/ 2754282 h 6858000"/>
              <a:gd name="connsiteX10" fmla="*/ 327296 w 7743949"/>
              <a:gd name="connsiteY10" fmla="*/ 2437296 h 6858000"/>
              <a:gd name="connsiteX11" fmla="*/ 956085 w 7743949"/>
              <a:gd name="connsiteY11" fmla="*/ 2071857 h 6858000"/>
              <a:gd name="connsiteX12" fmla="*/ 6281397 w 7743949"/>
              <a:gd name="connsiteY12" fmla="*/ 1163923 h 6858000"/>
              <a:gd name="connsiteX13" fmla="*/ 7148441 w 7743949"/>
              <a:gd name="connsiteY13" fmla="*/ 1163923 h 6858000"/>
              <a:gd name="connsiteX14" fmla="*/ 7281401 w 7743949"/>
              <a:gd name="connsiteY14" fmla="*/ 1242285 h 6858000"/>
              <a:gd name="connsiteX15" fmla="*/ 7715859 w 7743949"/>
              <a:gd name="connsiteY15" fmla="*/ 1990451 h 6858000"/>
              <a:gd name="connsiteX16" fmla="*/ 7715859 w 7743949"/>
              <a:gd name="connsiteY16" fmla="*/ 2143443 h 6858000"/>
              <a:gd name="connsiteX17" fmla="*/ 7281401 w 7743949"/>
              <a:gd name="connsiteY17" fmla="*/ 2891610 h 6858000"/>
              <a:gd name="connsiteX18" fmla="*/ 7148441 w 7743949"/>
              <a:gd name="connsiteY18" fmla="*/ 2969971 h 6858000"/>
              <a:gd name="connsiteX19" fmla="*/ 6281397 w 7743949"/>
              <a:gd name="connsiteY19" fmla="*/ 2969971 h 6858000"/>
              <a:gd name="connsiteX20" fmla="*/ 6146565 w 7743949"/>
              <a:gd name="connsiteY20" fmla="*/ 2891610 h 6858000"/>
              <a:gd name="connsiteX21" fmla="*/ 5713979 w 7743949"/>
              <a:gd name="connsiteY21" fmla="*/ 2143443 h 6858000"/>
              <a:gd name="connsiteX22" fmla="*/ 5713979 w 7743949"/>
              <a:gd name="connsiteY22" fmla="*/ 1990451 h 6858000"/>
              <a:gd name="connsiteX23" fmla="*/ 6146565 w 7743949"/>
              <a:gd name="connsiteY23" fmla="*/ 1242285 h 6858000"/>
              <a:gd name="connsiteX24" fmla="*/ 6281397 w 7743949"/>
              <a:gd name="connsiteY24" fmla="*/ 1163923 h 6858000"/>
              <a:gd name="connsiteX25" fmla="*/ 0 w 7743949"/>
              <a:gd name="connsiteY25" fmla="*/ 0 h 6858000"/>
              <a:gd name="connsiteX26" fmla="*/ 6600525 w 7743949"/>
              <a:gd name="connsiteY26" fmla="*/ 0 h 6858000"/>
              <a:gd name="connsiteX27" fmla="*/ 6486618 w 7743949"/>
              <a:gd name="connsiteY27" fmla="*/ 196155 h 6858000"/>
              <a:gd name="connsiteX28" fmla="*/ 5677553 w 7743949"/>
              <a:gd name="connsiteY28" fmla="*/ 1589421 h 6858000"/>
              <a:gd name="connsiteX29" fmla="*/ 5057496 w 7743949"/>
              <a:gd name="connsiteY29" fmla="*/ 1954861 h 6858000"/>
              <a:gd name="connsiteX30" fmla="*/ 1014033 w 7743949"/>
              <a:gd name="connsiteY30" fmla="*/ 1954861 h 6858000"/>
              <a:gd name="connsiteX31" fmla="*/ 385244 w 7743949"/>
              <a:gd name="connsiteY31" fmla="*/ 1589421 h 6858000"/>
              <a:gd name="connsiteX32" fmla="*/ 69234 w 7743949"/>
              <a:gd name="connsiteY32" fmla="*/ 1042874 h 6858000"/>
              <a:gd name="connsiteX33" fmla="*/ 0 w 7743949"/>
              <a:gd name="connsiteY33" fmla="*/ 9231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743949" h="6858000">
                <a:moveTo>
                  <a:pt x="956085" y="2071857"/>
                </a:moveTo>
                <a:cubicBezTo>
                  <a:pt x="956085" y="2071857"/>
                  <a:pt x="956085" y="2071857"/>
                  <a:pt x="4999548" y="2071857"/>
                </a:cubicBezTo>
                <a:cubicBezTo>
                  <a:pt x="5252811" y="2071857"/>
                  <a:pt x="5497339" y="2211072"/>
                  <a:pt x="5619604" y="2437296"/>
                </a:cubicBezTo>
                <a:cubicBezTo>
                  <a:pt x="5619604" y="2437296"/>
                  <a:pt x="5619604" y="2437296"/>
                  <a:pt x="7645701" y="5926372"/>
                </a:cubicBezTo>
                <a:cubicBezTo>
                  <a:pt x="7776699" y="6143896"/>
                  <a:pt x="7776699" y="6422327"/>
                  <a:pt x="7645701" y="6639850"/>
                </a:cubicBezTo>
                <a:cubicBezTo>
                  <a:pt x="7645701" y="6639850"/>
                  <a:pt x="7645701" y="6639850"/>
                  <a:pt x="7538856" y="6823844"/>
                </a:cubicBezTo>
                <a:lnTo>
                  <a:pt x="7519022" y="6858000"/>
                </a:lnTo>
                <a:lnTo>
                  <a:pt x="0" y="6858000"/>
                </a:lnTo>
                <a:lnTo>
                  <a:pt x="0" y="3003362"/>
                </a:lnTo>
                <a:lnTo>
                  <a:pt x="144017" y="2754282"/>
                </a:lnTo>
                <a:cubicBezTo>
                  <a:pt x="203181" y="2651956"/>
                  <a:pt x="264254" y="2546330"/>
                  <a:pt x="327296" y="2437296"/>
                </a:cubicBezTo>
                <a:cubicBezTo>
                  <a:pt x="458294" y="2211072"/>
                  <a:pt x="694090" y="2071857"/>
                  <a:pt x="956085" y="2071857"/>
                </a:cubicBezTo>
                <a:close/>
                <a:moveTo>
                  <a:pt x="6281397" y="1163923"/>
                </a:moveTo>
                <a:cubicBezTo>
                  <a:pt x="6281397" y="1163923"/>
                  <a:pt x="6281397" y="1163923"/>
                  <a:pt x="7148441" y="1163923"/>
                </a:cubicBezTo>
                <a:cubicBezTo>
                  <a:pt x="7202749" y="1163923"/>
                  <a:pt x="7255183" y="1193775"/>
                  <a:pt x="7281401" y="1242285"/>
                </a:cubicBezTo>
                <a:cubicBezTo>
                  <a:pt x="7281401" y="1242285"/>
                  <a:pt x="7281401" y="1242285"/>
                  <a:pt x="7715859" y="1990451"/>
                </a:cubicBezTo>
                <a:cubicBezTo>
                  <a:pt x="7743949" y="2037095"/>
                  <a:pt x="7743949" y="2096799"/>
                  <a:pt x="7715859" y="2143443"/>
                </a:cubicBezTo>
                <a:cubicBezTo>
                  <a:pt x="7715859" y="2143443"/>
                  <a:pt x="7715859" y="2143443"/>
                  <a:pt x="7281401" y="2891610"/>
                </a:cubicBezTo>
                <a:cubicBezTo>
                  <a:pt x="7255183" y="2940119"/>
                  <a:pt x="7202749" y="2969971"/>
                  <a:pt x="7148441" y="2969971"/>
                </a:cubicBezTo>
                <a:cubicBezTo>
                  <a:pt x="7148441" y="2969971"/>
                  <a:pt x="7148441" y="2969971"/>
                  <a:pt x="6281397" y="2969971"/>
                </a:cubicBezTo>
                <a:cubicBezTo>
                  <a:pt x="6225217" y="2969971"/>
                  <a:pt x="6174655" y="2940119"/>
                  <a:pt x="6146565" y="2891610"/>
                </a:cubicBezTo>
                <a:cubicBezTo>
                  <a:pt x="6146565" y="2891610"/>
                  <a:pt x="6146565" y="2891610"/>
                  <a:pt x="5713979" y="2143443"/>
                </a:cubicBezTo>
                <a:cubicBezTo>
                  <a:pt x="5685889" y="2096799"/>
                  <a:pt x="5685889" y="2037095"/>
                  <a:pt x="5713979" y="1990451"/>
                </a:cubicBezTo>
                <a:cubicBezTo>
                  <a:pt x="5713979" y="1990451"/>
                  <a:pt x="5713979" y="1990451"/>
                  <a:pt x="6146565" y="1242285"/>
                </a:cubicBezTo>
                <a:cubicBezTo>
                  <a:pt x="6174655" y="1193775"/>
                  <a:pt x="6225217" y="1163923"/>
                  <a:pt x="6281397" y="1163923"/>
                </a:cubicBezTo>
                <a:close/>
                <a:moveTo>
                  <a:pt x="0" y="0"/>
                </a:moveTo>
                <a:lnTo>
                  <a:pt x="6600525" y="0"/>
                </a:lnTo>
                <a:lnTo>
                  <a:pt x="6486618" y="196155"/>
                </a:lnTo>
                <a:cubicBezTo>
                  <a:pt x="6261242" y="584267"/>
                  <a:pt x="5994130" y="1044253"/>
                  <a:pt x="5677553" y="1589421"/>
                </a:cubicBezTo>
                <a:cubicBezTo>
                  <a:pt x="5555288" y="1815646"/>
                  <a:pt x="5310759" y="1954861"/>
                  <a:pt x="5057496" y="1954861"/>
                </a:cubicBezTo>
                <a:cubicBezTo>
                  <a:pt x="5057496" y="1954861"/>
                  <a:pt x="5057496" y="1954861"/>
                  <a:pt x="1014033" y="1954861"/>
                </a:cubicBezTo>
                <a:cubicBezTo>
                  <a:pt x="752038" y="1954861"/>
                  <a:pt x="516243" y="1815646"/>
                  <a:pt x="385244" y="1589421"/>
                </a:cubicBezTo>
                <a:cubicBezTo>
                  <a:pt x="385244" y="1589421"/>
                  <a:pt x="385244" y="1589421"/>
                  <a:pt x="69234" y="1042874"/>
                </a:cubicBezTo>
                <a:lnTo>
                  <a:pt x="0" y="9231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B950FE7-BB83-4E54-9351-908EA32EE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744" y="349858"/>
            <a:ext cx="4761461" cy="1351722"/>
          </a:xfrm>
        </p:spPr>
        <p:txBody>
          <a:bodyPr anchor="ctr">
            <a:normAutofit/>
          </a:bodyPr>
          <a:lstStyle/>
          <a:p>
            <a:r>
              <a:rPr lang="fr-FR">
                <a:solidFill>
                  <a:schemeClr val="bg1"/>
                </a:solidFill>
              </a:rPr>
              <a:t>b. Rouge, robe de cardinal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D687A36D-B56E-4C69-8020-D24D006C6F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6744" y="2524478"/>
            <a:ext cx="2301081" cy="3510624"/>
          </a:xfrm>
          <a:prstGeom prst="rect">
            <a:avLst/>
          </a:prstGeom>
        </p:spPr>
      </p:pic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248F3DA1-C187-480A-BEC9-160C3D68B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527" y="1133221"/>
            <a:ext cx="3518697" cy="411543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E0B3EC7-7C9F-4764-AA47-4FA5BB3287AC}"/>
              </a:ext>
            </a:extLst>
          </p:cNvPr>
          <p:cNvSpPr txBox="1"/>
          <p:nvPr/>
        </p:nvSpPr>
        <p:spPr>
          <a:xfrm>
            <a:off x="3320403" y="3428999"/>
            <a:ext cx="3000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Comparaison de Julien et M. Chélan à un caudataire et son cardinal</a:t>
            </a:r>
          </a:p>
        </p:txBody>
      </p:sp>
    </p:spTree>
    <p:extLst>
      <p:ext uri="{BB962C8B-B14F-4D97-AF65-F5344CB8AC3E}">
        <p14:creationId xmlns:p14="http://schemas.microsoft.com/office/powerpoint/2010/main" val="307652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7">
            <a:extLst>
              <a:ext uri="{FF2B5EF4-FFF2-40B4-BE49-F238E27FC236}">
                <a16:creationId xmlns:a16="http://schemas.microsoft.com/office/drawing/2014/main" id="{C4E4288A-DFC8-40A2-90E5-70E851A933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6917DEA-7D46-477E-9BCE-A45C28A9B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199" y="447741"/>
            <a:ext cx="4278623" cy="1645919"/>
          </a:xfrm>
        </p:spPr>
        <p:txBody>
          <a:bodyPr>
            <a:normAutofit/>
          </a:bodyPr>
          <a:lstStyle/>
          <a:p>
            <a:r>
              <a:rPr lang="fr-FR" sz="3700"/>
              <a:t>c. Rouge et Noir ascension sociale grâce à l’éducation</a:t>
            </a:r>
          </a:p>
        </p:txBody>
      </p:sp>
      <p:sp>
        <p:nvSpPr>
          <p:cNvPr id="15" name="Freeform: Shape 9">
            <a:extLst>
              <a:ext uri="{FF2B5EF4-FFF2-40B4-BE49-F238E27FC236}">
                <a16:creationId xmlns:a16="http://schemas.microsoft.com/office/drawing/2014/main" id="{9AD93FD3-7DF2-4DC8-BD55-8B2EB5F63F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53579"/>
            <a:ext cx="8109718" cy="4604421"/>
          </a:xfrm>
          <a:custGeom>
            <a:avLst/>
            <a:gdLst>
              <a:gd name="connsiteX0" fmla="*/ 7381313 w 8109718"/>
              <a:gd name="connsiteY0" fmla="*/ 1839459 h 4604421"/>
              <a:gd name="connsiteX1" fmla="*/ 7381313 w 8109718"/>
              <a:gd name="connsiteY1" fmla="*/ 1853646 h 4604421"/>
              <a:gd name="connsiteX2" fmla="*/ 7379359 w 8109718"/>
              <a:gd name="connsiteY2" fmla="*/ 1846552 h 4604421"/>
              <a:gd name="connsiteX3" fmla="*/ 1321854 w 8109718"/>
              <a:gd name="connsiteY3" fmla="*/ 0 h 4604421"/>
              <a:gd name="connsiteX4" fmla="*/ 5365317 w 8109718"/>
              <a:gd name="connsiteY4" fmla="*/ 0 h 4604421"/>
              <a:gd name="connsiteX5" fmla="*/ 5985373 w 8109718"/>
              <a:gd name="connsiteY5" fmla="*/ 365439 h 4604421"/>
              <a:gd name="connsiteX6" fmla="*/ 8011470 w 8109718"/>
              <a:gd name="connsiteY6" fmla="*/ 3854515 h 4604421"/>
              <a:gd name="connsiteX7" fmla="*/ 8011470 w 8109718"/>
              <a:gd name="connsiteY7" fmla="*/ 4567993 h 4604421"/>
              <a:gd name="connsiteX8" fmla="*/ 7998115 w 8109718"/>
              <a:gd name="connsiteY8" fmla="*/ 4590992 h 4604421"/>
              <a:gd name="connsiteX9" fmla="*/ 7990317 w 8109718"/>
              <a:gd name="connsiteY9" fmla="*/ 4604421 h 4604421"/>
              <a:gd name="connsiteX10" fmla="*/ 0 w 8109718"/>
              <a:gd name="connsiteY10" fmla="*/ 4604421 h 4604421"/>
              <a:gd name="connsiteX11" fmla="*/ 0 w 8109718"/>
              <a:gd name="connsiteY11" fmla="*/ 1564110 h 4604421"/>
              <a:gd name="connsiteX12" fmla="*/ 27177 w 8109718"/>
              <a:gd name="connsiteY12" fmla="*/ 1517107 h 4604421"/>
              <a:gd name="connsiteX13" fmla="*/ 693065 w 8109718"/>
              <a:gd name="connsiteY13" fmla="*/ 365439 h 4604421"/>
              <a:gd name="connsiteX14" fmla="*/ 1321854 w 8109718"/>
              <a:gd name="connsiteY14" fmla="*/ 0 h 460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09718" h="4604421">
                <a:moveTo>
                  <a:pt x="7381313" y="1839459"/>
                </a:moveTo>
                <a:lnTo>
                  <a:pt x="7381313" y="1853646"/>
                </a:lnTo>
                <a:lnTo>
                  <a:pt x="7379359" y="1846552"/>
                </a:lnTo>
                <a:close/>
                <a:moveTo>
                  <a:pt x="1321854" y="0"/>
                </a:moveTo>
                <a:cubicBezTo>
                  <a:pt x="1321854" y="0"/>
                  <a:pt x="1321854" y="0"/>
                  <a:pt x="5365317" y="0"/>
                </a:cubicBezTo>
                <a:cubicBezTo>
                  <a:pt x="5618580" y="0"/>
                  <a:pt x="5863108" y="139215"/>
                  <a:pt x="5985373" y="365439"/>
                </a:cubicBezTo>
                <a:cubicBezTo>
                  <a:pt x="5985373" y="365439"/>
                  <a:pt x="5985373" y="365439"/>
                  <a:pt x="8011470" y="3854515"/>
                </a:cubicBezTo>
                <a:cubicBezTo>
                  <a:pt x="8142468" y="4072039"/>
                  <a:pt x="8142468" y="4350470"/>
                  <a:pt x="8011470" y="4567993"/>
                </a:cubicBezTo>
                <a:cubicBezTo>
                  <a:pt x="8011470" y="4567993"/>
                  <a:pt x="8011470" y="4567993"/>
                  <a:pt x="7998115" y="4590992"/>
                </a:cubicBezTo>
                <a:lnTo>
                  <a:pt x="7990317" y="4604421"/>
                </a:lnTo>
                <a:lnTo>
                  <a:pt x="0" y="4604421"/>
                </a:lnTo>
                <a:lnTo>
                  <a:pt x="0" y="1564110"/>
                </a:lnTo>
                <a:lnTo>
                  <a:pt x="27177" y="1517107"/>
                </a:lnTo>
                <a:cubicBezTo>
                  <a:pt x="220245" y="1183191"/>
                  <a:pt x="440895" y="801574"/>
                  <a:pt x="693065" y="365439"/>
                </a:cubicBezTo>
                <a:cubicBezTo>
                  <a:pt x="824063" y="139215"/>
                  <a:pt x="1059859" y="0"/>
                  <a:pt x="1321854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956571CF-1434-4180-A385-D4AC63B6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276856" y="1827416"/>
            <a:ext cx="4418320" cy="3877280"/>
          </a:xfrm>
          <a:custGeom>
            <a:avLst/>
            <a:gdLst>
              <a:gd name="T0" fmla="*/ 781 w 1099"/>
              <a:gd name="T1" fmla="*/ 0 h 968"/>
              <a:gd name="T2" fmla="*/ 318 w 1099"/>
              <a:gd name="T3" fmla="*/ 0 h 968"/>
              <a:gd name="T4" fmla="*/ 246 w 1099"/>
              <a:gd name="T5" fmla="*/ 42 h 968"/>
              <a:gd name="T6" fmla="*/ 15 w 1099"/>
              <a:gd name="T7" fmla="*/ 443 h 968"/>
              <a:gd name="T8" fmla="*/ 15 w 1099"/>
              <a:gd name="T9" fmla="*/ 525 h 968"/>
              <a:gd name="T10" fmla="*/ 246 w 1099"/>
              <a:gd name="T11" fmla="*/ 926 h 968"/>
              <a:gd name="T12" fmla="*/ 318 w 1099"/>
              <a:gd name="T13" fmla="*/ 968 h 968"/>
              <a:gd name="T14" fmla="*/ 781 w 1099"/>
              <a:gd name="T15" fmla="*/ 968 h 968"/>
              <a:gd name="T16" fmla="*/ 852 w 1099"/>
              <a:gd name="T17" fmla="*/ 926 h 968"/>
              <a:gd name="T18" fmla="*/ 1084 w 1099"/>
              <a:gd name="T19" fmla="*/ 525 h 968"/>
              <a:gd name="T20" fmla="*/ 1084 w 1099"/>
              <a:gd name="T21" fmla="*/ 443 h 968"/>
              <a:gd name="T22" fmla="*/ 852 w 1099"/>
              <a:gd name="T23" fmla="*/ 42 h 968"/>
              <a:gd name="T24" fmla="*/ 781 w 1099"/>
              <a:gd name="T2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9" h="968">
                <a:moveTo>
                  <a:pt x="781" y="0"/>
                </a:moveTo>
                <a:cubicBezTo>
                  <a:pt x="318" y="0"/>
                  <a:pt x="318" y="0"/>
                  <a:pt x="318" y="0"/>
                </a:cubicBezTo>
                <a:cubicBezTo>
                  <a:pt x="288" y="0"/>
                  <a:pt x="261" y="16"/>
                  <a:pt x="246" y="42"/>
                </a:cubicBezTo>
                <a:cubicBezTo>
                  <a:pt x="15" y="443"/>
                  <a:pt x="15" y="443"/>
                  <a:pt x="15" y="443"/>
                </a:cubicBezTo>
                <a:cubicBezTo>
                  <a:pt x="0" y="468"/>
                  <a:pt x="0" y="500"/>
                  <a:pt x="15" y="525"/>
                </a:cubicBezTo>
                <a:cubicBezTo>
                  <a:pt x="246" y="926"/>
                  <a:pt x="246" y="926"/>
                  <a:pt x="246" y="926"/>
                </a:cubicBezTo>
                <a:cubicBezTo>
                  <a:pt x="261" y="952"/>
                  <a:pt x="288" y="968"/>
                  <a:pt x="318" y="968"/>
                </a:cubicBezTo>
                <a:cubicBezTo>
                  <a:pt x="781" y="968"/>
                  <a:pt x="781" y="968"/>
                  <a:pt x="781" y="968"/>
                </a:cubicBezTo>
                <a:cubicBezTo>
                  <a:pt x="810" y="968"/>
                  <a:pt x="838" y="952"/>
                  <a:pt x="852" y="926"/>
                </a:cubicBezTo>
                <a:cubicBezTo>
                  <a:pt x="1084" y="525"/>
                  <a:pt x="1084" y="525"/>
                  <a:pt x="1084" y="525"/>
                </a:cubicBezTo>
                <a:cubicBezTo>
                  <a:pt x="1099" y="500"/>
                  <a:pt x="1099" y="468"/>
                  <a:pt x="1084" y="443"/>
                </a:cubicBezTo>
                <a:cubicBezTo>
                  <a:pt x="852" y="42"/>
                  <a:pt x="852" y="42"/>
                  <a:pt x="852" y="42"/>
                </a:cubicBezTo>
                <a:cubicBezTo>
                  <a:pt x="838" y="16"/>
                  <a:pt x="810" y="0"/>
                  <a:pt x="781" y="0"/>
                </a:cubicBezTo>
                <a:close/>
              </a:path>
            </a:pathLst>
          </a:custGeom>
          <a:noFill/>
          <a:ln w="50800" cap="flat">
            <a:solidFill>
              <a:schemeClr val="tx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0EF7D-8D7F-4A18-A68B-92E2D4487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52343" y="825104"/>
            <a:ext cx="2926988" cy="2594434"/>
          </a:xfrm>
          <a:custGeom>
            <a:avLst/>
            <a:gdLst>
              <a:gd name="connsiteX0" fmla="*/ 853538 w 2991693"/>
              <a:gd name="connsiteY0" fmla="*/ 0 h 2651787"/>
              <a:gd name="connsiteX1" fmla="*/ 2141030 w 2991693"/>
              <a:gd name="connsiteY1" fmla="*/ 0 h 2651787"/>
              <a:gd name="connsiteX2" fmla="*/ 2324957 w 2991693"/>
              <a:gd name="connsiteY2" fmla="*/ 103466 h 2651787"/>
              <a:gd name="connsiteX3" fmla="*/ 2968702 w 2991693"/>
              <a:gd name="connsiteY3" fmla="*/ 1218596 h 2651787"/>
              <a:gd name="connsiteX4" fmla="*/ 2968702 w 2991693"/>
              <a:gd name="connsiteY4" fmla="*/ 1433192 h 2651787"/>
              <a:gd name="connsiteX5" fmla="*/ 2324957 w 2991693"/>
              <a:gd name="connsiteY5" fmla="*/ 2548321 h 2651787"/>
              <a:gd name="connsiteX6" fmla="*/ 2141030 w 2991693"/>
              <a:gd name="connsiteY6" fmla="*/ 2651787 h 2651787"/>
              <a:gd name="connsiteX7" fmla="*/ 853538 w 2991693"/>
              <a:gd name="connsiteY7" fmla="*/ 2651787 h 2651787"/>
              <a:gd name="connsiteX8" fmla="*/ 669612 w 2991693"/>
              <a:gd name="connsiteY8" fmla="*/ 2548321 h 2651787"/>
              <a:gd name="connsiteX9" fmla="*/ 25866 w 2991693"/>
              <a:gd name="connsiteY9" fmla="*/ 1433192 h 2651787"/>
              <a:gd name="connsiteX10" fmla="*/ 25866 w 2991693"/>
              <a:gd name="connsiteY10" fmla="*/ 1218596 h 2651787"/>
              <a:gd name="connsiteX11" fmla="*/ 669612 w 2991693"/>
              <a:gd name="connsiteY11" fmla="*/ 103466 h 2651787"/>
              <a:gd name="connsiteX12" fmla="*/ 853538 w 2991693"/>
              <a:gd name="connsiteY12" fmla="*/ 0 h 265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91693" h="2651787">
                <a:moveTo>
                  <a:pt x="853538" y="0"/>
                </a:moveTo>
                <a:cubicBezTo>
                  <a:pt x="2141030" y="0"/>
                  <a:pt x="2141030" y="0"/>
                  <a:pt x="2141030" y="0"/>
                </a:cubicBezTo>
                <a:cubicBezTo>
                  <a:pt x="2206170" y="0"/>
                  <a:pt x="2290471" y="45985"/>
                  <a:pt x="2324957" y="103466"/>
                </a:cubicBezTo>
                <a:cubicBezTo>
                  <a:pt x="2968702" y="1218596"/>
                  <a:pt x="2968702" y="1218596"/>
                  <a:pt x="2968702" y="1218596"/>
                </a:cubicBezTo>
                <a:cubicBezTo>
                  <a:pt x="2999357" y="1279909"/>
                  <a:pt x="2999357" y="1371878"/>
                  <a:pt x="2968702" y="1433192"/>
                </a:cubicBezTo>
                <a:cubicBezTo>
                  <a:pt x="2324957" y="2548321"/>
                  <a:pt x="2324957" y="2548321"/>
                  <a:pt x="2324957" y="2548321"/>
                </a:cubicBezTo>
                <a:cubicBezTo>
                  <a:pt x="2290471" y="2605803"/>
                  <a:pt x="2206170" y="2651787"/>
                  <a:pt x="2141030" y="2651787"/>
                </a:cubicBezTo>
                <a:lnTo>
                  <a:pt x="853538" y="2651787"/>
                </a:lnTo>
                <a:cubicBezTo>
                  <a:pt x="784566" y="2651787"/>
                  <a:pt x="700266" y="2605803"/>
                  <a:pt x="669612" y="2548321"/>
                </a:cubicBezTo>
                <a:cubicBezTo>
                  <a:pt x="25866" y="1433192"/>
                  <a:pt x="25866" y="1433192"/>
                  <a:pt x="25866" y="1433192"/>
                </a:cubicBezTo>
                <a:cubicBezTo>
                  <a:pt x="-8621" y="1371878"/>
                  <a:pt x="-8621" y="1279909"/>
                  <a:pt x="25866" y="1218596"/>
                </a:cubicBezTo>
                <a:cubicBezTo>
                  <a:pt x="669612" y="103466"/>
                  <a:pt x="669612" y="103466"/>
                  <a:pt x="669612" y="103466"/>
                </a:cubicBezTo>
                <a:cubicBezTo>
                  <a:pt x="700266" y="45985"/>
                  <a:pt x="784566" y="0"/>
                  <a:pt x="853538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  <a:alpha val="5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770F868-28FE-4B38-8FC7-E9C841B83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07830" y="567451"/>
            <a:ext cx="1128382" cy="847206"/>
            <a:chOff x="5307830" y="325570"/>
            <a:chExt cx="1128382" cy="847206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E5BF88F-B1F5-4A09-887A-B5CA246CAC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307830" y="577396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D8984A5C-991A-40D3-A4C9-7E0DCA2A7A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5720" y="325570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5" name="Espace réservé du contenu 4" descr="Une image contenant texte, intérieur, personne&#10;&#10;Description générée automatiquement">
            <a:extLst>
              <a:ext uri="{FF2B5EF4-FFF2-40B4-BE49-F238E27FC236}">
                <a16:creationId xmlns:a16="http://schemas.microsoft.com/office/drawing/2014/main" id="{071B6DD9-8070-4F3B-BDFE-985D8A6445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205" y="2913063"/>
            <a:ext cx="4637852" cy="3094037"/>
          </a:xfr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DDB2DC3-2278-4537-B67D-FBBBCD938A05}"/>
              </a:ext>
            </a:extLst>
          </p:cNvPr>
          <p:cNvSpPr txBox="1"/>
          <p:nvPr/>
        </p:nvSpPr>
        <p:spPr>
          <a:xfrm>
            <a:off x="8295860" y="2913063"/>
            <a:ext cx="25179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Clergé et études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Envie de gravir les échelons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Il faut faire partie de la vie politique ou religieuse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2984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intérieur, personne, fenêtre&#10;&#10;Description générée automatiquement">
            <a:extLst>
              <a:ext uri="{FF2B5EF4-FFF2-40B4-BE49-F238E27FC236}">
                <a16:creationId xmlns:a16="http://schemas.microsoft.com/office/drawing/2014/main" id="{B8A2135F-1FD9-4D20-B579-982484D523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2" r="22882"/>
          <a:stretch/>
        </p:blipFill>
        <p:spPr>
          <a:xfrm>
            <a:off x="4117521" y="10"/>
            <a:ext cx="8074479" cy="6857990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F23F8A3-8FD7-4779-8323-FDC26BE99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859800" cy="6858478"/>
          </a:xfrm>
          <a:custGeom>
            <a:avLst/>
            <a:gdLst>
              <a:gd name="connsiteX0" fmla="*/ 7859800 w 7859800"/>
              <a:gd name="connsiteY0" fmla="*/ 6858478 h 6858478"/>
              <a:gd name="connsiteX1" fmla="*/ 435245 w 7859800"/>
              <a:gd name="connsiteY1" fmla="*/ 6858478 h 6858478"/>
              <a:gd name="connsiteX2" fmla="*/ 435505 w 7859800"/>
              <a:gd name="connsiteY2" fmla="*/ 6857916 h 6858478"/>
              <a:gd name="connsiteX3" fmla="*/ 0 w 7859800"/>
              <a:gd name="connsiteY3" fmla="*/ 6857916 h 6858478"/>
              <a:gd name="connsiteX4" fmla="*/ 0 w 7859800"/>
              <a:gd name="connsiteY4" fmla="*/ 0 h 6858478"/>
              <a:gd name="connsiteX5" fmla="*/ 3611620 w 7859800"/>
              <a:gd name="connsiteY5" fmla="*/ 0 h 6858478"/>
              <a:gd name="connsiteX6" fmla="*/ 4677848 w 7859800"/>
              <a:gd name="connsiteY6" fmla="*/ 0 h 6858478"/>
              <a:gd name="connsiteX7" fmla="*/ 4683425 w 7859800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9800" h="6858478">
                <a:moveTo>
                  <a:pt x="7859800" y="6858478"/>
                </a:moveTo>
                <a:lnTo>
                  <a:pt x="435245" y="6858478"/>
                </a:lnTo>
                <a:lnTo>
                  <a:pt x="435505" y="6857916"/>
                </a:lnTo>
                <a:lnTo>
                  <a:pt x="0" y="6857916"/>
                </a:lnTo>
                <a:lnTo>
                  <a:pt x="0" y="0"/>
                </a:lnTo>
                <a:lnTo>
                  <a:pt x="3611620" y="0"/>
                </a:lnTo>
                <a:lnTo>
                  <a:pt x="4677848" y="0"/>
                </a:lnTo>
                <a:lnTo>
                  <a:pt x="4683425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9">
            <a:extLst>
              <a:ext uri="{FF2B5EF4-FFF2-40B4-BE49-F238E27FC236}">
                <a16:creationId xmlns:a16="http://schemas.microsoft.com/office/drawing/2014/main" id="{F605C4CC-A25C-416F-8333-7CB7DC97D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431174" cy="6858478"/>
          </a:xfrm>
          <a:custGeom>
            <a:avLst/>
            <a:gdLst>
              <a:gd name="connsiteX0" fmla="*/ 7431174 w 7431174"/>
              <a:gd name="connsiteY0" fmla="*/ 6858478 h 6858478"/>
              <a:gd name="connsiteX1" fmla="*/ 6619 w 7431174"/>
              <a:gd name="connsiteY1" fmla="*/ 6858478 h 6858478"/>
              <a:gd name="connsiteX2" fmla="*/ 6879 w 7431174"/>
              <a:gd name="connsiteY2" fmla="*/ 6857916 h 6858478"/>
              <a:gd name="connsiteX3" fmla="*/ 0 w 7431174"/>
              <a:gd name="connsiteY3" fmla="*/ 6857916 h 6858478"/>
              <a:gd name="connsiteX4" fmla="*/ 0 w 7431174"/>
              <a:gd name="connsiteY4" fmla="*/ 0 h 6858478"/>
              <a:gd name="connsiteX5" fmla="*/ 3182994 w 7431174"/>
              <a:gd name="connsiteY5" fmla="*/ 0 h 6858478"/>
              <a:gd name="connsiteX6" fmla="*/ 4249222 w 7431174"/>
              <a:gd name="connsiteY6" fmla="*/ 0 h 6858478"/>
              <a:gd name="connsiteX7" fmla="*/ 4254799 w 7431174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31174" h="6858478">
                <a:moveTo>
                  <a:pt x="7431174" y="6858478"/>
                </a:moveTo>
                <a:lnTo>
                  <a:pt x="6619" y="6858478"/>
                </a:lnTo>
                <a:lnTo>
                  <a:pt x="6879" y="6857916"/>
                </a:lnTo>
                <a:lnTo>
                  <a:pt x="0" y="6857916"/>
                </a:lnTo>
                <a:lnTo>
                  <a:pt x="0" y="0"/>
                </a:lnTo>
                <a:lnTo>
                  <a:pt x="3182994" y="0"/>
                </a:lnTo>
                <a:lnTo>
                  <a:pt x="4249222" y="0"/>
                </a:lnTo>
                <a:lnTo>
                  <a:pt x="4254799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911AB28-19D5-437C-B332-2E7C20338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65125"/>
            <a:ext cx="5266155" cy="132556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II. </a:t>
            </a:r>
            <a:r>
              <a:rPr lang="en-US" sz="3200" dirty="0" err="1">
                <a:solidFill>
                  <a:srgbClr val="FF0000"/>
                </a:solidFill>
              </a:rPr>
              <a:t>Analyse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littéraire</a:t>
            </a:r>
            <a:r>
              <a:rPr lang="en-US" sz="3200" dirty="0">
                <a:solidFill>
                  <a:srgbClr val="FF0000"/>
                </a:solidFill>
              </a:rPr>
              <a:t> : Rouge pour la passion et </a:t>
            </a:r>
            <a:r>
              <a:rPr lang="en-US" sz="3200" dirty="0" err="1">
                <a:solidFill>
                  <a:srgbClr val="FF0000"/>
                </a:solidFill>
              </a:rPr>
              <a:t>l’amour</a:t>
            </a:r>
            <a:r>
              <a:rPr lang="en-US" sz="3200" dirty="0">
                <a:solidFill>
                  <a:srgbClr val="FF0000"/>
                </a:solidFill>
              </a:rPr>
              <a:t>, Noir pour la violence et la mort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EC57A4-80C4-4976-9089-BA624BA680CF}"/>
              </a:ext>
            </a:extLst>
          </p:cNvPr>
          <p:cNvSpPr txBox="1"/>
          <p:nvPr/>
        </p:nvSpPr>
        <p:spPr>
          <a:xfrm>
            <a:off x="804672" y="2022601"/>
            <a:ext cx="3941499" cy="4154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solidFill>
                  <a:srgbClr val="00B050"/>
                </a:solidFill>
              </a:rPr>
              <a:t>A. Les femmes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solidFill>
                  <a:srgbClr val="0070C0"/>
                </a:solidFill>
              </a:rPr>
              <a:t>    a. </a:t>
            </a:r>
            <a:r>
              <a:rPr lang="en-US" sz="2000" dirty="0" err="1">
                <a:solidFill>
                  <a:srgbClr val="0070C0"/>
                </a:solidFill>
              </a:rPr>
              <a:t>Mme</a:t>
            </a:r>
            <a:r>
              <a:rPr lang="en-US" sz="2000" dirty="0">
                <a:solidFill>
                  <a:srgbClr val="0070C0"/>
                </a:solidFill>
              </a:rPr>
              <a:t> De </a:t>
            </a:r>
            <a:r>
              <a:rPr lang="en-US" sz="2000" dirty="0" err="1">
                <a:solidFill>
                  <a:srgbClr val="0070C0"/>
                </a:solidFill>
              </a:rPr>
              <a:t>Rênal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E88702A-D20C-4755-B112-8CF1BADB2449}"/>
              </a:ext>
            </a:extLst>
          </p:cNvPr>
          <p:cNvSpPr txBox="1"/>
          <p:nvPr/>
        </p:nvSpPr>
        <p:spPr>
          <a:xfrm>
            <a:off x="804672" y="3429001"/>
            <a:ext cx="354204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dirty="0"/>
              <a:t>Présage de mort et association à la religion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dirty="0"/>
              <a:t>Sang de Mme De </a:t>
            </a:r>
            <a:r>
              <a:rPr lang="fr-FR" dirty="0" err="1"/>
              <a:t>Rênal</a:t>
            </a:r>
            <a:r>
              <a:rPr lang="fr-FR" dirty="0"/>
              <a:t> et de Julien</a:t>
            </a:r>
          </a:p>
        </p:txBody>
      </p:sp>
    </p:spTree>
    <p:extLst>
      <p:ext uri="{BB962C8B-B14F-4D97-AF65-F5344CB8AC3E}">
        <p14:creationId xmlns:p14="http://schemas.microsoft.com/office/powerpoint/2010/main" val="21576905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414</Words>
  <Application>Microsoft Office PowerPoint</Application>
  <PresentationFormat>Grand écran</PresentationFormat>
  <Paragraphs>60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Thème Office</vt:lpstr>
      <vt:lpstr>Pourquoi ce titre Le Rouge Et Le Noir </vt:lpstr>
      <vt:lpstr>Le jeune garçon au gilet rouge, Paul Cézanne</vt:lpstr>
      <vt:lpstr>Que veulent dire les couleurs rouge et noir dans ce roman ? </vt:lpstr>
      <vt:lpstr>I. Les couleurs rouge et noir, emblématiques d’une opposition politique et idéologique  A.L’armée a.Carrière rêvée </vt:lpstr>
      <vt:lpstr>b. Passion Napoléon </vt:lpstr>
      <vt:lpstr>B.  L’ecclésiastique          a.   Noir habits de prêtre </vt:lpstr>
      <vt:lpstr>b. Rouge, robe de cardinal</vt:lpstr>
      <vt:lpstr>c. Rouge et Noir ascension sociale grâce à l’éducation</vt:lpstr>
      <vt:lpstr>II. Analyse littéraire : Rouge pour la passion et l’amour, Noir pour la violence et la mort</vt:lpstr>
      <vt:lpstr>b. Mathilde De La Mole</vt:lpstr>
      <vt:lpstr>c. Rouge pour le maquillage des femmes</vt:lpstr>
      <vt:lpstr>B.  La mort        a.   Contexte temporel </vt:lpstr>
      <vt:lpstr>b. Mort guerre</vt:lpstr>
      <vt:lpstr>c. Fin tragique de Julien </vt:lpstr>
      <vt:lpstr>Conclusion 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Pourquoi ce titre Le Rouge Et Le Noir</dc:title>
  <dc:creator>nikita.di-giorgio@outlook.fr</dc:creator>
  <cp:lastModifiedBy>chiara.di-giorgio@outlook.fr</cp:lastModifiedBy>
  <cp:revision>4</cp:revision>
  <dcterms:created xsi:type="dcterms:W3CDTF">2021-03-05T14:27:54Z</dcterms:created>
  <dcterms:modified xsi:type="dcterms:W3CDTF">2021-03-14T19:21:39Z</dcterms:modified>
</cp:coreProperties>
</file>