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8" r:id="rId4"/>
    <p:sldId id="259" r:id="rId5"/>
    <p:sldId id="264" r:id="rId6"/>
    <p:sldId id="267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1515"/>
    <a:srgbClr val="65F765"/>
    <a:srgbClr val="29F32E"/>
    <a:srgbClr val="0CDE11"/>
    <a:srgbClr val="B9F1CC"/>
    <a:srgbClr val="7DFF9C"/>
    <a:srgbClr val="0BC1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35" autoAdjust="0"/>
    <p:restoredTop sz="94660"/>
  </p:normalViewPr>
  <p:slideViewPr>
    <p:cSldViewPr snapToGrid="0">
      <p:cViewPr varScale="1">
        <p:scale>
          <a:sx n="143" d="100"/>
          <a:sy n="143" d="100"/>
        </p:scale>
        <p:origin x="240" y="4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91B80A-FFE7-424F-A6C5-C7613C0571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B8C9B1-F016-4F78-8E22-44237E511B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E2B3C16-CA55-4E46-93EC-E73271693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9E440-DB37-436D-AAC3-31359E1788A9}" type="datetimeFigureOut">
              <a:rPr lang="fr-FR" smtClean="0"/>
              <a:pPr/>
              <a:t>20/03/2021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2FC2B11-60FA-4F1C-A8D5-69D0F75BE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1B1174-6480-48D5-8367-A182FFDE2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B2055-EB29-4473-A151-5A1D973D70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5293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DE8E1D-C222-41E8-83DB-15C5ECA13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1CF27AC-1788-48F3-8287-CCA010C356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CB0EB77-9BC0-4731-9CD9-72C40ABD3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9E440-DB37-436D-AAC3-31359E1788A9}" type="datetimeFigureOut">
              <a:rPr lang="fr-FR" smtClean="0"/>
              <a:pPr/>
              <a:t>20/03/2021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F0C2444-5764-4FBC-BF32-66CEE705C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16ADCC-839D-4A91-9E0C-998BF5F18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B2055-EB29-4473-A151-5A1D973D70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8881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4A9188D-99BD-4C79-97CB-F73460BBE3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7753AB9-4EDA-4944-B21A-4332C3780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AEC910C-EE35-455F-8BDE-0E1B9C0AA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9E440-DB37-436D-AAC3-31359E1788A9}" type="datetimeFigureOut">
              <a:rPr lang="fr-FR" smtClean="0"/>
              <a:pPr/>
              <a:t>20/03/2021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BF90F83-78A4-4C60-BACF-70C852ECF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B0F47D4-FF05-48F2-B29B-B06049E9C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B2055-EB29-4473-A151-5A1D973D70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9000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0DD4AE-1610-4C5D-A323-8814E79FF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55EC83-8BF0-4937-B9AE-7F1992CB5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3E6D08E-469F-4D8D-86C9-DF22B3B4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9E440-DB37-436D-AAC3-31359E1788A9}" type="datetimeFigureOut">
              <a:rPr lang="fr-FR" smtClean="0"/>
              <a:pPr/>
              <a:t>20/03/2021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CD9A01-51F4-4640-964A-841C03E1E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A9898E-55EF-4117-9B8C-E139B6653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B2055-EB29-4473-A151-5A1D973D70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1356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C3AB7F-91E9-4910-AEFE-7597AA2C2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CA31C8F-3136-4D0A-BD0C-35808CFDD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4F16F6A-1591-437F-86C1-488CF8FC8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9E440-DB37-436D-AAC3-31359E1788A9}" type="datetimeFigureOut">
              <a:rPr lang="fr-FR" smtClean="0"/>
              <a:pPr/>
              <a:t>20/03/2021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69B25A3-A2E3-42B1-B986-CE6ECEA83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25D723D-EB9D-4979-8ED2-610F79B8C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B2055-EB29-4473-A151-5A1D973D70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589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57DB96-32C3-4E57-9396-7B92B8B88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555D8CA-810E-4CAB-9EE1-FE0512643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939A4D5-E1C1-487C-81A0-1528DAA7EB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D54FD1F-F801-4837-8945-4F0C68F8C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9E440-DB37-436D-AAC3-31359E1788A9}" type="datetimeFigureOut">
              <a:rPr lang="fr-FR" smtClean="0"/>
              <a:pPr/>
              <a:t>20/03/2021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8E9CA28-513D-4FA8-8267-479FF575C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BD4A4F3-55BC-405C-AA80-A1BC2A8D9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B2055-EB29-4473-A151-5A1D973D70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0114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1034E8-E530-4678-AB51-F226A2FB6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31BE380-EA1C-41D1-943D-B59DFC979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FC0CCA4-DDE1-42CA-BD07-AC45672A6D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029962A-6B2E-493D-BBED-411A03287C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6EFB991-9B68-49A1-9690-2818BE3A9B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1668078-5CDF-4B8F-A156-597A0FF46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9E440-DB37-436D-AAC3-31359E1788A9}" type="datetimeFigureOut">
              <a:rPr lang="fr-FR" smtClean="0"/>
              <a:pPr/>
              <a:t>20/03/2021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114BEA1-3E86-49A6-899A-E00BDA81A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2DF1547-95FD-41B3-8F0C-DEAC8C41F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B2055-EB29-4473-A151-5A1D973D70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7823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74DA3F-8ED8-461C-B8A1-572703916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E2619FD-CD08-4E26-91C1-84FA4B44A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9E440-DB37-436D-AAC3-31359E1788A9}" type="datetimeFigureOut">
              <a:rPr lang="fr-FR" smtClean="0"/>
              <a:pPr/>
              <a:t>20/03/2021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58D9E22-E387-4B58-B6A8-26A23FCCB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8855DDF-9EF6-4551-822B-15F75A48A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B2055-EB29-4473-A151-5A1D973D70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988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9ACE244-8F9D-4607-B35A-6321D54FF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9E440-DB37-436D-AAC3-31359E1788A9}" type="datetimeFigureOut">
              <a:rPr lang="fr-FR" smtClean="0"/>
              <a:pPr/>
              <a:t>20/03/2021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4073EAA-D3BC-4694-999A-18985CA1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2201552-07E7-499B-8435-054FAB093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B2055-EB29-4473-A151-5A1D973D70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3709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71FD4F-9C2A-467E-ABDE-D58C93521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7056F6-FE42-4539-A664-D79394BEE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73D9824-E408-40B7-8301-D24846D56D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D388629-1F50-405E-BCE1-2253B9AA1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9E440-DB37-436D-AAC3-31359E1788A9}" type="datetimeFigureOut">
              <a:rPr lang="fr-FR" smtClean="0"/>
              <a:pPr/>
              <a:t>20/03/2021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131BF92-909F-4B4D-9E8E-DAD94CEA1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FF4702A-1223-4C21-823E-3D1DFC9F2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B2055-EB29-4473-A151-5A1D973D70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53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D462BA-A85E-4050-A98E-60775CC67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5163A09-B326-4B3A-833A-D9A701FFC7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2F8C7EF-5EBA-47F6-8009-CB6FE98BF6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E8F3059-DB75-4B72-B834-531A2F724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9E440-DB37-436D-AAC3-31359E1788A9}" type="datetimeFigureOut">
              <a:rPr lang="fr-FR" smtClean="0"/>
              <a:pPr/>
              <a:t>20/03/2021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C7C2848-6E1B-4645-A670-5E419EC91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F5507FB-1DBA-479D-917C-0C27E1297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B2055-EB29-4473-A151-5A1D973D70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1436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1BFC12E-1ADB-4897-BE6D-A3754F065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C1193A-2EDC-452C-A06B-501495D0D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0B9E7C4-4A83-4729-9008-E6167E5632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9E440-DB37-436D-AAC3-31359E1788A9}" type="datetimeFigureOut">
              <a:rPr lang="fr-FR" smtClean="0"/>
              <a:pPr/>
              <a:t>20/03/2021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231432F-ACF2-49FF-9D0B-C8CE82FCAC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4026F2-497F-4448-A6FD-815D1C16E5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B2055-EB29-4473-A151-5A1D973D700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1658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814E30-F50A-484B-B3D8-03FA675B72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8138" y="182880"/>
            <a:ext cx="10703271" cy="1168842"/>
          </a:xfrm>
          <a:ln w="381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fr-FR" sz="4000" dirty="0"/>
              <a:t>Etudes composées des chapitres XXV à XXIX (I) du </a:t>
            </a:r>
            <a:br>
              <a:rPr lang="fr-FR" sz="4000" dirty="0"/>
            </a:br>
            <a:r>
              <a:rPr lang="fr-FR" sz="4000" b="1" i="1" dirty="0"/>
              <a:t>Rouge et le Noir </a:t>
            </a:r>
            <a:r>
              <a:rPr lang="fr-FR" sz="4000" dirty="0"/>
              <a:t>de Stendhal</a:t>
            </a:r>
          </a:p>
        </p:txBody>
      </p:sp>
      <p:pic>
        <p:nvPicPr>
          <p:cNvPr id="4102" name="Picture 6" descr="Avis sur le film Le Rouge et le Noir (1954) par Alexandre Katenidis -  SensCritique">
            <a:extLst>
              <a:ext uri="{FF2B5EF4-FFF2-40B4-BE49-F238E27FC236}">
                <a16:creationId xmlns:a16="http://schemas.microsoft.com/office/drawing/2014/main" id="{3F2D94CF-B966-4515-8C7C-B7A3AD0B01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" t="3290" r="4553" b="1548"/>
          <a:stretch/>
        </p:blipFill>
        <p:spPr bwMode="auto">
          <a:xfrm>
            <a:off x="2279374" y="1728192"/>
            <a:ext cx="3596355" cy="4946928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982DE460-AAC7-4F4A-B80A-E9EFE3C48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273" y="1728191"/>
            <a:ext cx="3462850" cy="4946929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848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9000" t="3000" r="4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C365D9FD-86C1-4ECC-A1B4-FF16BAA9D94B}"/>
              </a:ext>
            </a:extLst>
          </p:cNvPr>
          <p:cNvSpPr txBox="1"/>
          <p:nvPr/>
        </p:nvSpPr>
        <p:spPr>
          <a:xfrm>
            <a:off x="4327934" y="2072322"/>
            <a:ext cx="5008262" cy="4467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700"/>
              </a:spcAft>
            </a:pPr>
            <a:endParaRPr lang="fr-FR" sz="1000" b="1" u="sng" kern="150" dirty="0">
              <a:solidFill>
                <a:srgbClr val="FF0000"/>
              </a:solidFill>
              <a:effectLst/>
              <a:latin typeface="Calibri" panose="020F0502020204030204" pitchFamily="34" charset="0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 algn="just">
              <a:lnSpc>
                <a:spcPct val="115000"/>
              </a:lnSpc>
              <a:spcAft>
                <a:spcPts val="700"/>
              </a:spcAft>
            </a:pPr>
            <a:r>
              <a:rPr lang="fr-FR" sz="1800" b="1" u="sng" kern="15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I – Le séminaire : un séjour en Enfer</a:t>
            </a:r>
            <a:endParaRPr lang="fr-FR" sz="1800" kern="150" dirty="0">
              <a:solidFill>
                <a:srgbClr val="C00000"/>
              </a:solidFill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 algn="just"/>
            <a:r>
              <a:rPr lang="fr-FR" sz="18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A) Des personnages effrayants</a:t>
            </a:r>
            <a:endParaRPr lang="fr-FR" sz="1800" kern="150" dirty="0"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 algn="just"/>
            <a:r>
              <a:rPr lang="fr-FR" sz="18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B) Un lieu lugubre </a:t>
            </a:r>
            <a:endParaRPr lang="fr-FR" sz="1800" kern="150" dirty="0"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 algn="just">
              <a:lnSpc>
                <a:spcPct val="115000"/>
              </a:lnSpc>
              <a:spcAft>
                <a:spcPts val="700"/>
              </a:spcAft>
            </a:pPr>
            <a:r>
              <a:rPr lang="fr-FR" sz="1800" b="1" u="none" strike="noStrike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 </a:t>
            </a:r>
            <a:endParaRPr lang="fr-FR" sz="1800" kern="150" dirty="0"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 algn="just">
              <a:lnSpc>
                <a:spcPct val="115000"/>
              </a:lnSpc>
              <a:spcAft>
                <a:spcPts val="700"/>
              </a:spcAft>
            </a:pPr>
            <a:r>
              <a:rPr lang="fr-FR" b="1" u="sng" kern="150" dirty="0">
                <a:solidFill>
                  <a:srgbClr val="C00000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II- Un tournant de l’histoire </a:t>
            </a:r>
          </a:p>
          <a:p>
            <a:pPr algn="just"/>
            <a:r>
              <a:rPr lang="fr-FR" sz="18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A) Julien face à des difficultés  </a:t>
            </a:r>
            <a:endParaRPr lang="fr-FR" sz="1800" kern="150" dirty="0"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 algn="just"/>
            <a:r>
              <a:rPr lang="fr-FR" sz="18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B) Une transition majeure </a:t>
            </a:r>
            <a:endParaRPr lang="fr-FR" sz="1800" kern="150" dirty="0"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r>
              <a:rPr lang="fr-FR" sz="1800" kern="15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	</a:t>
            </a:r>
            <a:endParaRPr lang="fr-FR" sz="1800" kern="150" dirty="0"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 algn="just">
              <a:lnSpc>
                <a:spcPct val="115000"/>
              </a:lnSpc>
              <a:spcAft>
                <a:spcPts val="700"/>
              </a:spcAft>
            </a:pPr>
            <a:r>
              <a:rPr lang="fr-FR" b="1" u="sng" kern="150" dirty="0">
                <a:solidFill>
                  <a:srgbClr val="C00000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III- Satire du clergé</a:t>
            </a:r>
          </a:p>
          <a:p>
            <a:pPr algn="just">
              <a:lnSpc>
                <a:spcPct val="115000"/>
              </a:lnSpc>
              <a:spcAft>
                <a:spcPts val="700"/>
              </a:spcAft>
            </a:pPr>
            <a:r>
              <a:rPr lang="fr-FR" sz="18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A) Des personnages incarnant une société viciée </a:t>
            </a:r>
            <a:endParaRPr lang="fr-FR" sz="1800" kern="150" dirty="0"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B) Un système corrompu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C) Point de vue de l’auteur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037E69E-9A6F-4C28-9772-CF5139F52ECC}"/>
              </a:ext>
            </a:extLst>
          </p:cNvPr>
          <p:cNvSpPr txBox="1"/>
          <p:nvPr/>
        </p:nvSpPr>
        <p:spPr>
          <a:xfrm>
            <a:off x="1378083" y="317852"/>
            <a:ext cx="10199077" cy="70788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Comment, au travers du passage du séminaire peint tel un enfer et qui constitue un tournant majeur dans l’histoire, Stendhal fait une satire de la Religion ?</a:t>
            </a:r>
            <a:endParaRPr lang="fr-FR" sz="20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A91567B-EF8C-4B52-883B-FD9E234203EE}"/>
              </a:ext>
            </a:extLst>
          </p:cNvPr>
          <p:cNvSpPr txBox="1"/>
          <p:nvPr/>
        </p:nvSpPr>
        <p:spPr>
          <a:xfrm>
            <a:off x="5625057" y="1826261"/>
            <a:ext cx="1705131" cy="492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700"/>
              </a:spcAft>
            </a:pPr>
            <a:r>
              <a:rPr lang="fr-FR" sz="2400" b="1" u="sng" kern="150" spc="30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PLAN</a:t>
            </a:r>
          </a:p>
        </p:txBody>
      </p:sp>
    </p:spTree>
    <p:extLst>
      <p:ext uri="{BB962C8B-B14F-4D97-AF65-F5344CB8AC3E}">
        <p14:creationId xmlns:p14="http://schemas.microsoft.com/office/powerpoint/2010/main" val="1817092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C39D8848-1768-4F04-9C61-7A798C5CC7CC}"/>
              </a:ext>
            </a:extLst>
          </p:cNvPr>
          <p:cNvSpPr txBox="1"/>
          <p:nvPr/>
        </p:nvSpPr>
        <p:spPr>
          <a:xfrm>
            <a:off x="0" y="157415"/>
            <a:ext cx="6098344" cy="425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700"/>
              </a:spcAft>
            </a:pPr>
            <a:r>
              <a:rPr lang="fr-FR" sz="2000" b="1" u="sng" kern="150" dirty="0">
                <a:solidFill>
                  <a:srgbClr val="C00000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I – Le séminaire : un séjour en Enfer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AC4F0FAF-A25C-4E57-9ED5-519763DAF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79" y="1532592"/>
            <a:ext cx="4539207" cy="314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276E16C-A888-4124-8F60-6643605FF06D}"/>
              </a:ext>
            </a:extLst>
          </p:cNvPr>
          <p:cNvSpPr txBox="1"/>
          <p:nvPr/>
        </p:nvSpPr>
        <p:spPr>
          <a:xfrm>
            <a:off x="941951" y="4736318"/>
            <a:ext cx="3493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/>
              <a:t>Illustration Henri </a:t>
            </a:r>
            <a:r>
              <a:rPr lang="fr-FR" sz="1400" i="1" dirty="0" err="1"/>
              <a:t>Dubouchet</a:t>
            </a:r>
            <a:r>
              <a:rPr lang="fr-FR" sz="1400" i="1" dirty="0"/>
              <a:t>, 1884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1213C15-6CEE-4AA7-A1A9-718CECA176F9}"/>
              </a:ext>
            </a:extLst>
          </p:cNvPr>
          <p:cNvSpPr txBox="1"/>
          <p:nvPr/>
        </p:nvSpPr>
        <p:spPr>
          <a:xfrm>
            <a:off x="281579" y="1163260"/>
            <a:ext cx="4814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Rencontre entre Julien et l’abbé Pirard – XXV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1E8BA01-F3C5-415B-99CE-FE15D66DA70C}"/>
              </a:ext>
            </a:extLst>
          </p:cNvPr>
          <p:cNvSpPr txBox="1"/>
          <p:nvPr/>
        </p:nvSpPr>
        <p:spPr>
          <a:xfrm>
            <a:off x="8658380" y="144263"/>
            <a:ext cx="37325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L’abbé Pirard</a:t>
            </a:r>
          </a:p>
          <a:p>
            <a:pPr algn="ctr"/>
            <a:r>
              <a:rPr lang="fr-FR" sz="1600" b="1" i="1" dirty="0"/>
              <a:t> </a:t>
            </a:r>
            <a:r>
              <a:rPr lang="fr-FR" sz="1600" i="1" dirty="0"/>
              <a:t>joué par Rüdiger Vogler </a:t>
            </a:r>
          </a:p>
        </p:txBody>
      </p:sp>
      <p:pic>
        <p:nvPicPr>
          <p:cNvPr id="1032" name="Picture 8" descr="Base de données de films français avec images">
            <a:extLst>
              <a:ext uri="{FF2B5EF4-FFF2-40B4-BE49-F238E27FC236}">
                <a16:creationId xmlns:a16="http://schemas.microsoft.com/office/drawing/2014/main" id="{FA32AC30-8D20-4B59-B679-6D41A4D94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6278" y="759816"/>
            <a:ext cx="2506425" cy="368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Le Grand séminaire de Besançon (Photos anciennes)">
            <a:extLst>
              <a:ext uri="{FF2B5EF4-FFF2-40B4-BE49-F238E27FC236}">
                <a16:creationId xmlns:a16="http://schemas.microsoft.com/office/drawing/2014/main" id="{D232B484-EA60-4276-B0DB-E99598AD5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357" y="2270303"/>
            <a:ext cx="3169460" cy="417059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D96BC4E1-29A0-4A31-8425-EEDC08714924}"/>
              </a:ext>
            </a:extLst>
          </p:cNvPr>
          <p:cNvSpPr txBox="1"/>
          <p:nvPr/>
        </p:nvSpPr>
        <p:spPr>
          <a:xfrm>
            <a:off x="8785766" y="4624246"/>
            <a:ext cx="34062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i="1" dirty="0"/>
              <a:t>Captation de l’adaptation filmique du </a:t>
            </a:r>
          </a:p>
          <a:p>
            <a:pPr algn="ctr"/>
            <a:r>
              <a:rPr lang="fr-FR" sz="1400" i="1" u="sng" dirty="0"/>
              <a:t>Rouge et le Noir</a:t>
            </a:r>
            <a:r>
              <a:rPr lang="fr-FR" sz="1400" i="1" dirty="0"/>
              <a:t> par</a:t>
            </a:r>
          </a:p>
          <a:p>
            <a:pPr algn="ctr"/>
            <a:r>
              <a:rPr lang="fr-FR" sz="1400" i="1" dirty="0"/>
              <a:t>Danièle Thompson et Jean-Daniel Verhaeghe</a:t>
            </a:r>
          </a:p>
        </p:txBody>
      </p:sp>
    </p:spTree>
    <p:extLst>
      <p:ext uri="{BB962C8B-B14F-4D97-AF65-F5344CB8AC3E}">
        <p14:creationId xmlns:p14="http://schemas.microsoft.com/office/powerpoint/2010/main" val="238054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7C2E0F7-3A84-4F65-AEF5-BAA63691EF23}"/>
              </a:ext>
            </a:extLst>
          </p:cNvPr>
          <p:cNvSpPr txBox="1"/>
          <p:nvPr/>
        </p:nvSpPr>
        <p:spPr>
          <a:xfrm>
            <a:off x="0" y="67770"/>
            <a:ext cx="6098344" cy="889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700"/>
              </a:spcAft>
            </a:pPr>
            <a:r>
              <a:rPr lang="fr-FR" sz="2000" b="1" u="sng" kern="150" dirty="0">
                <a:solidFill>
                  <a:srgbClr val="C00000"/>
                </a:solidFill>
                <a:latin typeface="Calibri" panose="020F0502020204030204" pitchFamily="34" charset="0"/>
                <a:ea typeface="SimSun" panose="02010600030101010101" pitchFamily="2" charset="-122"/>
              </a:rPr>
              <a:t>II- Un tournant de l’histoire </a:t>
            </a:r>
          </a:p>
          <a:p>
            <a:pPr>
              <a:lnSpc>
                <a:spcPct val="115000"/>
              </a:lnSpc>
              <a:spcAft>
                <a:spcPts val="700"/>
              </a:spcAft>
            </a:pPr>
            <a:endParaRPr lang="fr-FR" sz="2000" kern="150" dirty="0">
              <a:solidFill>
                <a:srgbClr val="C00000"/>
              </a:solidFill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D68353C-9D2B-4874-A0AB-8F321F341425}"/>
              </a:ext>
            </a:extLst>
          </p:cNvPr>
          <p:cNvSpPr txBox="1"/>
          <p:nvPr/>
        </p:nvSpPr>
        <p:spPr>
          <a:xfrm>
            <a:off x="1172" y="58437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8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A) Julien face à des difficultés  </a:t>
            </a:r>
            <a:endParaRPr lang="fr-FR" sz="2000" kern="150" dirty="0"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34484EC-C8DB-4F88-A06D-689739ECBF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93" t="20855" r="42608" b="24819"/>
          <a:stretch/>
        </p:blipFill>
        <p:spPr>
          <a:xfrm>
            <a:off x="1390549" y="2562628"/>
            <a:ext cx="4599453" cy="280966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25C2C7F7-038E-4932-AEB5-F531C63F19BE}"/>
              </a:ext>
            </a:extLst>
          </p:cNvPr>
          <p:cNvSpPr txBox="1"/>
          <p:nvPr/>
        </p:nvSpPr>
        <p:spPr>
          <a:xfrm>
            <a:off x="3187395" y="1292226"/>
            <a:ext cx="6123482" cy="470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 </a:t>
            </a:r>
            <a:r>
              <a:rPr lang="fr-FR" sz="2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 moment fut le plus éprouvant de sa vie. </a:t>
            </a:r>
            <a:r>
              <a:rPr lang="fr-F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fr-FR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4343C42-A168-4ACE-A905-7F5C1D0B7E5C}"/>
              </a:ext>
            </a:extLst>
          </p:cNvPr>
          <p:cNvSpPr txBox="1"/>
          <p:nvPr/>
        </p:nvSpPr>
        <p:spPr>
          <a:xfrm>
            <a:off x="147403" y="6048637"/>
            <a:ext cx="11897194" cy="461665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fr-FR" sz="2400" dirty="0"/>
              <a:t>Seul lorsqu’il sera répétiteur, il détient un peu de pouvoir et des privilèges =&gt; gagne le </a:t>
            </a:r>
            <a:r>
              <a:rPr lang="fr-FR" sz="2400" b="1" dirty="0"/>
              <a:t>respect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481B3A2-E2CF-4390-995D-32F8E75DEE14}"/>
              </a:ext>
            </a:extLst>
          </p:cNvPr>
          <p:cNvGrpSpPr/>
          <p:nvPr/>
        </p:nvGrpSpPr>
        <p:grpSpPr>
          <a:xfrm>
            <a:off x="6387210" y="2561938"/>
            <a:ext cx="2317379" cy="2809666"/>
            <a:chOff x="5834913" y="2497528"/>
            <a:chExt cx="2317379" cy="2809666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075696C6-2EA2-4672-9B5C-837B1C32B7F2}"/>
                </a:ext>
              </a:extLst>
            </p:cNvPr>
            <p:cNvSpPr txBox="1"/>
            <p:nvPr/>
          </p:nvSpPr>
          <p:spPr>
            <a:xfrm>
              <a:off x="5918791" y="2646867"/>
              <a:ext cx="19861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000" dirty="0"/>
                <a:t>Méprisé et exclu</a:t>
              </a:r>
              <a:r>
                <a:rPr lang="fr-FR" sz="2000" b="1" dirty="0"/>
                <a:t> </a:t>
              </a:r>
            </a:p>
          </p:txBody>
        </p:sp>
        <p:cxnSp>
          <p:nvCxnSpPr>
            <p:cNvPr id="19" name="Connecteur droit avec flèche 18">
              <a:extLst>
                <a:ext uri="{FF2B5EF4-FFF2-40B4-BE49-F238E27FC236}">
                  <a16:creationId xmlns:a16="http://schemas.microsoft.com/office/drawing/2014/main" id="{5FF8093E-B2E0-417F-8FDC-420D52D6B3AE}"/>
                </a:ext>
              </a:extLst>
            </p:cNvPr>
            <p:cNvCxnSpPr>
              <a:cxnSpLocks/>
            </p:cNvCxnSpPr>
            <p:nvPr/>
          </p:nvCxnSpPr>
          <p:spPr>
            <a:xfrm>
              <a:off x="6928253" y="3085370"/>
              <a:ext cx="0" cy="71410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B7752B88-6B04-45A1-8A45-07512E9D44F5}"/>
                </a:ext>
              </a:extLst>
            </p:cNvPr>
            <p:cNvSpPr txBox="1"/>
            <p:nvPr/>
          </p:nvSpPr>
          <p:spPr>
            <a:xfrm>
              <a:off x="5870048" y="3768150"/>
              <a:ext cx="20836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/>
                <a:t>Tente de s’intégrer </a:t>
              </a:r>
            </a:p>
          </p:txBody>
        </p:sp>
        <p:sp>
          <p:nvSpPr>
            <p:cNvPr id="22" name="Flèche : bas 21">
              <a:extLst>
                <a:ext uri="{FF2B5EF4-FFF2-40B4-BE49-F238E27FC236}">
                  <a16:creationId xmlns:a16="http://schemas.microsoft.com/office/drawing/2014/main" id="{DD0B128A-278E-4437-9EDD-785832EEBA12}"/>
                </a:ext>
              </a:extLst>
            </p:cNvPr>
            <p:cNvSpPr/>
            <p:nvPr/>
          </p:nvSpPr>
          <p:spPr>
            <a:xfrm>
              <a:off x="6830125" y="4169086"/>
              <a:ext cx="163478" cy="514420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E16D167D-2537-4CFF-8483-22C2AF6450DC}"/>
                </a:ext>
              </a:extLst>
            </p:cNvPr>
            <p:cNvSpPr txBox="1"/>
            <p:nvPr/>
          </p:nvSpPr>
          <p:spPr>
            <a:xfrm>
              <a:off x="6409694" y="4779522"/>
              <a:ext cx="10043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ECHEC</a:t>
              </a:r>
            </a:p>
          </p:txBody>
        </p:sp>
        <p:sp>
          <p:nvSpPr>
            <p:cNvPr id="25" name="Rectangle : coins arrondis 24">
              <a:extLst>
                <a:ext uri="{FF2B5EF4-FFF2-40B4-BE49-F238E27FC236}">
                  <a16:creationId xmlns:a16="http://schemas.microsoft.com/office/drawing/2014/main" id="{2075ABF1-751D-4884-AE19-1A044F892AB0}"/>
                </a:ext>
              </a:extLst>
            </p:cNvPr>
            <p:cNvSpPr/>
            <p:nvPr/>
          </p:nvSpPr>
          <p:spPr>
            <a:xfrm>
              <a:off x="5834913" y="2497528"/>
              <a:ext cx="2317379" cy="2809666"/>
            </a:xfrm>
            <a:prstGeom prst="roundRect">
              <a:avLst>
                <a:gd name="adj" fmla="val 25723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94032B80-4BAB-47C4-9F7E-F8B2EA2C5742}"/>
              </a:ext>
            </a:extLst>
          </p:cNvPr>
          <p:cNvSpPr txBox="1"/>
          <p:nvPr/>
        </p:nvSpPr>
        <p:spPr>
          <a:xfrm>
            <a:off x="1390549" y="5349119"/>
            <a:ext cx="7799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Captation de l’adaptation du </a:t>
            </a:r>
            <a:r>
              <a:rPr lang="fr-FR" sz="1200" i="1" u="sng" dirty="0"/>
              <a:t>Rouge et le Noir</a:t>
            </a:r>
            <a:r>
              <a:rPr lang="fr-FR" sz="1200" i="1" dirty="0"/>
              <a:t> par Jean-Daniel Verhaeghe</a:t>
            </a:r>
          </a:p>
        </p:txBody>
      </p:sp>
    </p:spTree>
    <p:extLst>
      <p:ext uri="{BB962C8B-B14F-4D97-AF65-F5344CB8AC3E}">
        <p14:creationId xmlns:p14="http://schemas.microsoft.com/office/powerpoint/2010/main" val="2506088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:a16="http://schemas.microsoft.com/office/drawing/2014/main" id="{632597A6-A618-47B9-90A9-0624702B5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234" y="1630018"/>
            <a:ext cx="4528029" cy="3209683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E82BBADF-5628-42F6-B7C8-200C0A68C5B4}"/>
              </a:ext>
            </a:extLst>
          </p:cNvPr>
          <p:cNvSpPr txBox="1"/>
          <p:nvPr/>
        </p:nvSpPr>
        <p:spPr>
          <a:xfrm>
            <a:off x="8400615" y="4839701"/>
            <a:ext cx="31824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/>
              <a:t>Illustration Henri </a:t>
            </a:r>
            <a:r>
              <a:rPr lang="fr-FR" sz="1400" i="1" dirty="0" err="1"/>
              <a:t>Dubouchet</a:t>
            </a:r>
            <a:r>
              <a:rPr lang="fr-FR" sz="1400" i="1" dirty="0"/>
              <a:t>, 1884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E039707-5A1A-4B18-A59B-0154D561F2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24" t="-411" r="5124" b="9253"/>
          <a:stretch/>
        </p:blipFill>
        <p:spPr>
          <a:xfrm>
            <a:off x="132658" y="683927"/>
            <a:ext cx="3716510" cy="212222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B9C4D89-AC30-4294-99CE-016D64CB26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53" t="21048" r="43370" b="25978"/>
          <a:stretch/>
        </p:blipFill>
        <p:spPr>
          <a:xfrm>
            <a:off x="132658" y="3705078"/>
            <a:ext cx="3716510" cy="226924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03BAA51-30A3-4299-8C03-4D28518995E4}"/>
              </a:ext>
            </a:extLst>
          </p:cNvPr>
          <p:cNvSpPr txBox="1"/>
          <p:nvPr/>
        </p:nvSpPr>
        <p:spPr>
          <a:xfrm>
            <a:off x="3899941" y="4101037"/>
            <a:ext cx="3078209" cy="147732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/>
              <a:t>Piège de l’abbé </a:t>
            </a:r>
            <a:r>
              <a:rPr lang="fr-FR" b="1" dirty="0" err="1"/>
              <a:t>Frilaire</a:t>
            </a:r>
            <a:r>
              <a:rPr lang="fr-FR" b="1" dirty="0"/>
              <a:t> : </a:t>
            </a:r>
            <a:r>
              <a:rPr lang="fr-FR" dirty="0"/>
              <a:t>l’abbé fait trop parler Julien sur Horace, un auteur profane, il est donc mal classé aux examen 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409A6F1-C413-43EE-B5E7-C73F3C059EAF}"/>
              </a:ext>
            </a:extLst>
          </p:cNvPr>
          <p:cNvSpPr txBox="1"/>
          <p:nvPr/>
        </p:nvSpPr>
        <p:spPr>
          <a:xfrm>
            <a:off x="3899941" y="1144872"/>
            <a:ext cx="3124543" cy="12003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/>
              <a:t>Piège de l’abbé Chélan : </a:t>
            </a:r>
          </a:p>
          <a:p>
            <a:pPr algn="just"/>
            <a:r>
              <a:rPr lang="fr-FR" dirty="0"/>
              <a:t>fouille la malle de Julien et le met en porte à faux avec la carte d’Amanda Binet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0573AB7-009E-4B1B-8792-5F97954D22AE}"/>
              </a:ext>
            </a:extLst>
          </p:cNvPr>
          <p:cNvSpPr txBox="1"/>
          <p:nvPr/>
        </p:nvSpPr>
        <p:spPr>
          <a:xfrm>
            <a:off x="0" y="5958149"/>
            <a:ext cx="7799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Captation de l’adaptation du </a:t>
            </a:r>
            <a:r>
              <a:rPr lang="fr-FR" sz="1200" i="1" u="sng" dirty="0"/>
              <a:t>Rouge et le Noir</a:t>
            </a:r>
            <a:r>
              <a:rPr lang="fr-FR" sz="1200" i="1" dirty="0"/>
              <a:t> par Jean-Daniel Verhaeghe</a:t>
            </a:r>
          </a:p>
        </p:txBody>
      </p:sp>
    </p:spTree>
    <p:extLst>
      <p:ext uri="{BB962C8B-B14F-4D97-AF65-F5344CB8AC3E}">
        <p14:creationId xmlns:p14="http://schemas.microsoft.com/office/powerpoint/2010/main" val="3803375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C414E2A-3265-44C6-8E4B-314DC89165EA}"/>
              </a:ext>
            </a:extLst>
          </p:cNvPr>
          <p:cNvSpPr txBox="1"/>
          <p:nvPr/>
        </p:nvSpPr>
        <p:spPr>
          <a:xfrm>
            <a:off x="159026" y="1863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8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B) Une transition majeure </a:t>
            </a:r>
            <a:endParaRPr lang="fr-FR" sz="1800" kern="150" dirty="0"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0414B94E-B842-4DD6-95AD-0934DBFCD9DD}"/>
              </a:ext>
            </a:extLst>
          </p:cNvPr>
          <p:cNvGrpSpPr/>
          <p:nvPr/>
        </p:nvGrpSpPr>
        <p:grpSpPr>
          <a:xfrm>
            <a:off x="477079" y="1224105"/>
            <a:ext cx="2835966" cy="977203"/>
            <a:chOff x="655983" y="1868557"/>
            <a:chExt cx="2835966" cy="977203"/>
          </a:xfrm>
        </p:grpSpPr>
        <p:sp>
          <p:nvSpPr>
            <p:cNvPr id="6" name="Rectangle : coins arrondis 5">
              <a:extLst>
                <a:ext uri="{FF2B5EF4-FFF2-40B4-BE49-F238E27FC236}">
                  <a16:creationId xmlns:a16="http://schemas.microsoft.com/office/drawing/2014/main" id="{0C36F67D-BB95-41D9-8203-DF9AFABDCBCB}"/>
                </a:ext>
              </a:extLst>
            </p:cNvPr>
            <p:cNvSpPr/>
            <p:nvPr/>
          </p:nvSpPr>
          <p:spPr>
            <a:xfrm>
              <a:off x="768627" y="1868557"/>
              <a:ext cx="2610678" cy="97720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E7BCF2AB-D8EC-4968-B981-AB64B38A298F}"/>
                </a:ext>
              </a:extLst>
            </p:cNvPr>
            <p:cNvSpPr txBox="1"/>
            <p:nvPr/>
          </p:nvSpPr>
          <p:spPr>
            <a:xfrm>
              <a:off x="655983" y="1987826"/>
              <a:ext cx="283596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/>
                <a:t>Verrière</a:t>
              </a:r>
            </a:p>
            <a:p>
              <a:pPr algn="ctr"/>
              <a:r>
                <a:rPr lang="fr-FR" dirty="0"/>
                <a:t> Noblesse </a:t>
              </a:r>
            </a:p>
          </p:txBody>
        </p:sp>
      </p:grp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74615715-663E-4615-9DD9-5D7EDBC1D4A3}"/>
              </a:ext>
            </a:extLst>
          </p:cNvPr>
          <p:cNvCxnSpPr>
            <a:cxnSpLocks/>
          </p:cNvCxnSpPr>
          <p:nvPr/>
        </p:nvCxnSpPr>
        <p:spPr>
          <a:xfrm>
            <a:off x="3544957" y="1712706"/>
            <a:ext cx="106017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CF65460B-87B7-4459-AD75-2150D0C91D9E}"/>
              </a:ext>
            </a:extLst>
          </p:cNvPr>
          <p:cNvGrpSpPr/>
          <p:nvPr/>
        </p:nvGrpSpPr>
        <p:grpSpPr>
          <a:xfrm>
            <a:off x="4837043" y="1224105"/>
            <a:ext cx="2835966" cy="977203"/>
            <a:chOff x="655983" y="1868557"/>
            <a:chExt cx="2835966" cy="977203"/>
          </a:xfrm>
        </p:grpSpPr>
        <p:sp>
          <p:nvSpPr>
            <p:cNvPr id="13" name="Rectangle : coins arrondis 12">
              <a:extLst>
                <a:ext uri="{FF2B5EF4-FFF2-40B4-BE49-F238E27FC236}">
                  <a16:creationId xmlns:a16="http://schemas.microsoft.com/office/drawing/2014/main" id="{513B1204-A8BF-4746-AC93-8DB998C155EC}"/>
                </a:ext>
              </a:extLst>
            </p:cNvPr>
            <p:cNvSpPr/>
            <p:nvPr/>
          </p:nvSpPr>
          <p:spPr>
            <a:xfrm>
              <a:off x="768627" y="1868557"/>
              <a:ext cx="2610678" cy="97720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CDE8B2CB-E686-4613-815D-FBDDE9D48E51}"/>
                </a:ext>
              </a:extLst>
            </p:cNvPr>
            <p:cNvSpPr txBox="1"/>
            <p:nvPr/>
          </p:nvSpPr>
          <p:spPr>
            <a:xfrm>
              <a:off x="655983" y="1987826"/>
              <a:ext cx="283596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/>
                <a:t>Séminaire </a:t>
              </a:r>
            </a:p>
            <a:p>
              <a:pPr algn="ctr"/>
              <a:r>
                <a:rPr lang="fr-FR" dirty="0"/>
                <a:t> Clergé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002338D4-11B9-4F90-A334-25DB3CA2C142}"/>
              </a:ext>
            </a:extLst>
          </p:cNvPr>
          <p:cNvGrpSpPr/>
          <p:nvPr/>
        </p:nvGrpSpPr>
        <p:grpSpPr>
          <a:xfrm>
            <a:off x="9090991" y="1224105"/>
            <a:ext cx="2835966" cy="977203"/>
            <a:chOff x="655983" y="1868557"/>
            <a:chExt cx="2835966" cy="977203"/>
          </a:xfrm>
        </p:grpSpPr>
        <p:sp>
          <p:nvSpPr>
            <p:cNvPr id="16" name="Rectangle : coins arrondis 15">
              <a:extLst>
                <a:ext uri="{FF2B5EF4-FFF2-40B4-BE49-F238E27FC236}">
                  <a16:creationId xmlns:a16="http://schemas.microsoft.com/office/drawing/2014/main" id="{F9CEB7AF-585F-41A5-B9AE-606D4B5BD458}"/>
                </a:ext>
              </a:extLst>
            </p:cNvPr>
            <p:cNvSpPr/>
            <p:nvPr/>
          </p:nvSpPr>
          <p:spPr>
            <a:xfrm>
              <a:off x="768627" y="1868557"/>
              <a:ext cx="2610678" cy="97720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4CE3F5B1-4424-4C1E-BDA1-AB379A147B88}"/>
                </a:ext>
              </a:extLst>
            </p:cNvPr>
            <p:cNvSpPr txBox="1"/>
            <p:nvPr/>
          </p:nvSpPr>
          <p:spPr>
            <a:xfrm>
              <a:off x="655983" y="1987826"/>
              <a:ext cx="283596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400" b="1" dirty="0"/>
                <a:t>Paris</a:t>
              </a:r>
            </a:p>
            <a:p>
              <a:pPr algn="ctr"/>
              <a:r>
                <a:rPr lang="fr-FR" dirty="0"/>
                <a:t>Haute noblesse </a:t>
              </a:r>
            </a:p>
          </p:txBody>
        </p:sp>
      </p:grp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3ECBFA72-F1CB-4365-901F-301BBC44164C}"/>
              </a:ext>
            </a:extLst>
          </p:cNvPr>
          <p:cNvCxnSpPr>
            <a:cxnSpLocks/>
          </p:cNvCxnSpPr>
          <p:nvPr/>
        </p:nvCxnSpPr>
        <p:spPr>
          <a:xfrm>
            <a:off x="7851913" y="1677847"/>
            <a:ext cx="106017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Être ou ne pas être lecteur dans « Le Rouge et le Noir », de Stendhal - Les  actualités de l'École des lettresLes actualités de l'École des lettres">
            <a:extLst>
              <a:ext uri="{FF2B5EF4-FFF2-40B4-BE49-F238E27FC236}">
                <a16:creationId xmlns:a16="http://schemas.microsoft.com/office/drawing/2014/main" id="{13B04FFA-D805-46BC-B933-99FA5CC02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803" y="2988955"/>
            <a:ext cx="4225112" cy="3052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B402E0D-27B3-4ECE-80A6-2DBB68B6C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71" y="2988956"/>
            <a:ext cx="4227444" cy="305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e Grand séminaire de Besançon (Photos anciennes)">
            <a:extLst>
              <a:ext uri="{FF2B5EF4-FFF2-40B4-BE49-F238E27FC236}">
                <a16:creationId xmlns:a16="http://schemas.microsoft.com/office/drawing/2014/main" id="{340102A6-5A7A-4A97-BB9F-DAE0998389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939" y="2679411"/>
            <a:ext cx="2610678" cy="371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500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B2FC5C74-6C9A-4FF0-A075-4F39EDCDB18B}"/>
              </a:ext>
            </a:extLst>
          </p:cNvPr>
          <p:cNvSpPr txBox="1"/>
          <p:nvPr/>
        </p:nvSpPr>
        <p:spPr>
          <a:xfrm>
            <a:off x="-16030" y="60644"/>
            <a:ext cx="4757530" cy="423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700"/>
              </a:spcAft>
            </a:pPr>
            <a:r>
              <a:rPr lang="fr-FR" sz="2000" b="1" u="sng" kern="15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III- Satire du clergé</a:t>
            </a:r>
            <a:endParaRPr lang="fr-FR" sz="2000" kern="150" dirty="0">
              <a:solidFill>
                <a:srgbClr val="C00000"/>
              </a:solidFill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27B6C16-5F15-4AA2-B95D-37416A497E00}"/>
              </a:ext>
            </a:extLst>
          </p:cNvPr>
          <p:cNvSpPr txBox="1"/>
          <p:nvPr/>
        </p:nvSpPr>
        <p:spPr>
          <a:xfrm>
            <a:off x="3166" y="715130"/>
            <a:ext cx="5734879" cy="410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700"/>
              </a:spcAft>
            </a:pPr>
            <a:r>
              <a:rPr lang="fr-FR" sz="1800" kern="150" dirty="0">
                <a:effectLst/>
                <a:latin typeface="Calibri" panose="020F0502020204030204" pitchFamily="34" charset="0"/>
                <a:ea typeface="SimSun" panose="02010600030101010101" pitchFamily="2" charset="-122"/>
                <a:cs typeface="Lucida Sans" panose="020B0602030504020204" pitchFamily="34" charset="0"/>
              </a:rPr>
              <a:t>A) Des personnages incarnant une société viciée </a:t>
            </a:r>
            <a:endParaRPr lang="fr-FR" sz="2000" kern="150" dirty="0">
              <a:effectLst/>
              <a:latin typeface="Liberation Serif" panose="02020603050405020304" pitchFamily="18" charset="0"/>
              <a:ea typeface="SimSun" panose="02010600030101010101" pitchFamily="2" charset="-122"/>
              <a:cs typeface="Lucida Sans" panose="020B0602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00E6BCE-3676-4628-A5EB-C298DFD63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96" t="21048" r="41304" b="25205"/>
          <a:stretch/>
        </p:blipFill>
        <p:spPr>
          <a:xfrm>
            <a:off x="202095" y="1248819"/>
            <a:ext cx="4321280" cy="248719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6FBF22C-9568-4B45-B4EB-94B9F08343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24" t="-1137" r="5124" b="9254"/>
          <a:stretch/>
        </p:blipFill>
        <p:spPr>
          <a:xfrm>
            <a:off x="202095" y="3842383"/>
            <a:ext cx="4321280" cy="248719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03FA3E4-8258-4A5A-B447-5036206D58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4" t="8502" r="7353" b="20773"/>
          <a:stretch/>
        </p:blipFill>
        <p:spPr>
          <a:xfrm>
            <a:off x="5940140" y="1459859"/>
            <a:ext cx="6251860" cy="3938281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024A418A-63A6-4B78-93BB-3A6E785C7C75}"/>
              </a:ext>
            </a:extLst>
          </p:cNvPr>
          <p:cNvSpPr txBox="1"/>
          <p:nvPr/>
        </p:nvSpPr>
        <p:spPr>
          <a:xfrm>
            <a:off x="5738045" y="715130"/>
            <a:ext cx="3016526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B) Un système corrompu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6560EB88-ED51-47FC-937D-BFE94A0481E2}"/>
              </a:ext>
            </a:extLst>
          </p:cNvPr>
          <p:cNvCxnSpPr>
            <a:cxnSpLocks/>
          </p:cNvCxnSpPr>
          <p:nvPr/>
        </p:nvCxnSpPr>
        <p:spPr>
          <a:xfrm>
            <a:off x="5501390" y="751768"/>
            <a:ext cx="0" cy="55195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A9121C64-D6B2-4C29-A30C-507D86FC0622}"/>
              </a:ext>
            </a:extLst>
          </p:cNvPr>
          <p:cNvSpPr txBox="1"/>
          <p:nvPr/>
        </p:nvSpPr>
        <p:spPr>
          <a:xfrm>
            <a:off x="0" y="6414315"/>
            <a:ext cx="7799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Captation de l’adaptation du </a:t>
            </a:r>
            <a:r>
              <a:rPr lang="fr-FR" sz="1200" i="1" u="sng" dirty="0"/>
              <a:t>Rouge et le Noir</a:t>
            </a:r>
            <a:r>
              <a:rPr lang="fr-FR" sz="1200" i="1" dirty="0"/>
              <a:t> par Jean-Daniel Verhaeghe</a:t>
            </a:r>
          </a:p>
        </p:txBody>
      </p:sp>
    </p:spTree>
    <p:extLst>
      <p:ext uri="{BB962C8B-B14F-4D97-AF65-F5344CB8AC3E}">
        <p14:creationId xmlns:p14="http://schemas.microsoft.com/office/powerpoint/2010/main" val="2840219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Texte 20">
            <a:extLst>
              <a:ext uri="{FF2B5EF4-FFF2-40B4-BE49-F238E27FC236}">
                <a16:creationId xmlns:a16="http://schemas.microsoft.com/office/drawing/2014/main" id="{FB6117E3-0EDC-4C25-91EA-EA4C8E2F9C43}"/>
              </a:ext>
            </a:extLst>
          </p:cNvPr>
          <p:cNvSpPr txBox="1"/>
          <p:nvPr/>
        </p:nvSpPr>
        <p:spPr>
          <a:xfrm>
            <a:off x="0" y="0"/>
            <a:ext cx="2915478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C) Point de vue de l’auteur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055" name="Groupe 2054">
            <a:extLst>
              <a:ext uri="{FF2B5EF4-FFF2-40B4-BE49-F238E27FC236}">
                <a16:creationId xmlns:a16="http://schemas.microsoft.com/office/drawing/2014/main" id="{7AA17DDA-96A1-4B26-B4A3-305C615E4232}"/>
              </a:ext>
            </a:extLst>
          </p:cNvPr>
          <p:cNvGrpSpPr/>
          <p:nvPr/>
        </p:nvGrpSpPr>
        <p:grpSpPr>
          <a:xfrm>
            <a:off x="1457739" y="1604617"/>
            <a:ext cx="10163970" cy="694028"/>
            <a:chOff x="610248" y="1914106"/>
            <a:chExt cx="10163970" cy="694028"/>
          </a:xfrm>
        </p:grpSpPr>
        <p:grpSp>
          <p:nvGrpSpPr>
            <p:cNvPr id="2048" name="Groupe 2047">
              <a:extLst>
                <a:ext uri="{FF2B5EF4-FFF2-40B4-BE49-F238E27FC236}">
                  <a16:creationId xmlns:a16="http://schemas.microsoft.com/office/drawing/2014/main" id="{5E9DA5C6-6A12-40A1-B0A6-CC84A3337BE4}"/>
                </a:ext>
              </a:extLst>
            </p:cNvPr>
            <p:cNvGrpSpPr/>
            <p:nvPr/>
          </p:nvGrpSpPr>
          <p:grpSpPr>
            <a:xfrm>
              <a:off x="610248" y="1914106"/>
              <a:ext cx="9290204" cy="694028"/>
              <a:chOff x="1272207" y="3794190"/>
              <a:chExt cx="9290204" cy="694028"/>
            </a:xfrm>
          </p:grpSpPr>
          <p:grpSp>
            <p:nvGrpSpPr>
              <p:cNvPr id="28" name="Groupe 27">
                <a:extLst>
                  <a:ext uri="{FF2B5EF4-FFF2-40B4-BE49-F238E27FC236}">
                    <a16:creationId xmlns:a16="http://schemas.microsoft.com/office/drawing/2014/main" id="{38D92E83-297B-4EEA-BAF5-D650B8421238}"/>
                  </a:ext>
                </a:extLst>
              </p:cNvPr>
              <p:cNvGrpSpPr/>
              <p:nvPr/>
            </p:nvGrpSpPr>
            <p:grpSpPr>
              <a:xfrm>
                <a:off x="1377797" y="3869455"/>
                <a:ext cx="9184614" cy="382229"/>
                <a:chOff x="1298713" y="5856436"/>
                <a:chExt cx="9225079" cy="382229"/>
              </a:xfrm>
            </p:grpSpPr>
            <p:sp>
              <p:nvSpPr>
                <p:cNvPr id="29" name="ZoneTexte 28">
                  <a:extLst>
                    <a:ext uri="{FF2B5EF4-FFF2-40B4-BE49-F238E27FC236}">
                      <a16:creationId xmlns:a16="http://schemas.microsoft.com/office/drawing/2014/main" id="{EDFD54AB-451E-4385-BD9C-E7EB049B615A}"/>
                    </a:ext>
                  </a:extLst>
                </p:cNvPr>
                <p:cNvSpPr txBox="1"/>
                <p:nvPr/>
              </p:nvSpPr>
              <p:spPr>
                <a:xfrm>
                  <a:off x="1497496" y="5863113"/>
                  <a:ext cx="9026296" cy="37555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fr-FR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  <a:r>
                    <a:rPr lang="fr-FR" b="1" dirty="0">
                      <a:effectLst/>
                      <a:latin typeface="Calibri" panose="020F050202020403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C'est la violente impression du laid sur une âme faite pour aimer ce qui est beau. </a:t>
                  </a:r>
                </a:p>
              </p:txBody>
            </p:sp>
            <p:pic>
              <p:nvPicPr>
                <p:cNvPr id="30" name="Image 29">
                  <a:extLst>
                    <a:ext uri="{FF2B5EF4-FFF2-40B4-BE49-F238E27FC236}">
                      <a16:creationId xmlns:a16="http://schemas.microsoft.com/office/drawing/2014/main" id="{347E696A-3C7C-4C96-899A-6870DDA206D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9995855" y="5856436"/>
                  <a:ext cx="270421" cy="204388"/>
                </a:xfrm>
                <a:prstGeom prst="rect">
                  <a:avLst/>
                </a:prstGeom>
              </p:spPr>
            </p:pic>
            <p:pic>
              <p:nvPicPr>
                <p:cNvPr id="31" name="Image 30">
                  <a:extLst>
                    <a:ext uri="{FF2B5EF4-FFF2-40B4-BE49-F238E27FC236}">
                      <a16:creationId xmlns:a16="http://schemas.microsoft.com/office/drawing/2014/main" id="{443117A2-ED66-41B6-B7D7-56B43028EE2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 rot="10800000">
                  <a:off x="1298713" y="5856436"/>
                  <a:ext cx="285783" cy="215999"/>
                </a:xfrm>
                <a:prstGeom prst="rect">
                  <a:avLst/>
                </a:prstGeom>
              </p:spPr>
            </p:pic>
          </p:grp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98198EA8-12FA-417C-BFDD-144775C2FC2C}"/>
                  </a:ext>
                </a:extLst>
              </p:cNvPr>
              <p:cNvSpPr/>
              <p:nvPr/>
            </p:nvSpPr>
            <p:spPr>
              <a:xfrm>
                <a:off x="1272207" y="3794190"/>
                <a:ext cx="9160566" cy="69402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049" name="ZoneTexte 2048">
              <a:extLst>
                <a:ext uri="{FF2B5EF4-FFF2-40B4-BE49-F238E27FC236}">
                  <a16:creationId xmlns:a16="http://schemas.microsoft.com/office/drawing/2014/main" id="{10D1EF30-BF82-4C1B-8F06-D2D75BF26024}"/>
                </a:ext>
              </a:extLst>
            </p:cNvPr>
            <p:cNvSpPr txBox="1"/>
            <p:nvPr/>
          </p:nvSpPr>
          <p:spPr>
            <a:xfrm>
              <a:off x="6613035" y="2261120"/>
              <a:ext cx="41611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i="1" dirty="0"/>
                <a:t>Chapitre XXV – Le Séminaire – l. 48-49</a:t>
              </a:r>
            </a:p>
          </p:txBody>
        </p:sp>
      </p:grpSp>
      <p:sp>
        <p:nvSpPr>
          <p:cNvPr id="39" name="ZoneTexte 38">
            <a:extLst>
              <a:ext uri="{FF2B5EF4-FFF2-40B4-BE49-F238E27FC236}">
                <a16:creationId xmlns:a16="http://schemas.microsoft.com/office/drawing/2014/main" id="{2760ECAD-B552-4475-AF4D-E8C5ADF3FF82}"/>
              </a:ext>
            </a:extLst>
          </p:cNvPr>
          <p:cNvSpPr txBox="1"/>
          <p:nvPr/>
        </p:nvSpPr>
        <p:spPr>
          <a:xfrm>
            <a:off x="4048816" y="6130680"/>
            <a:ext cx="36896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sz="1400" i="1" dirty="0"/>
              <a:t>Stendhal en 1840, par Olof Johan Södermark (1790-1848)</a:t>
            </a:r>
            <a:endParaRPr lang="fr-FR" sz="1400" i="1" dirty="0"/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F40C39E5-377A-4801-B745-7CAC0B7A26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080" y="2701680"/>
            <a:ext cx="265112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051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ADEC37F-8B57-4235-82CF-ABCF0BD8CD86}"/>
              </a:ext>
            </a:extLst>
          </p:cNvPr>
          <p:cNvSpPr txBox="1"/>
          <p:nvPr/>
        </p:nvSpPr>
        <p:spPr>
          <a:xfrm>
            <a:off x="4826832" y="194872"/>
            <a:ext cx="55163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latin typeface="Old English Text MT" panose="03040902040508030806" pitchFamily="66" charset="0"/>
              </a:rPr>
              <a:t>C</a:t>
            </a:r>
            <a:r>
              <a:rPr lang="fr-FR" sz="2800" b="1" dirty="0"/>
              <a:t>onclusion</a:t>
            </a:r>
            <a:r>
              <a:rPr lang="fr-FR" dirty="0">
                <a:latin typeface="Old English Text MT" panose="03040902040508030806" pitchFamily="66" charset="0"/>
              </a:rPr>
              <a:t> </a:t>
            </a:r>
          </a:p>
        </p:txBody>
      </p:sp>
      <p:sp>
        <p:nvSpPr>
          <p:cNvPr id="8" name="Vague 7">
            <a:extLst>
              <a:ext uri="{FF2B5EF4-FFF2-40B4-BE49-F238E27FC236}">
                <a16:creationId xmlns:a16="http://schemas.microsoft.com/office/drawing/2014/main" id="{20426CBC-D715-40B1-B837-1DFA0C4B924D}"/>
              </a:ext>
            </a:extLst>
          </p:cNvPr>
          <p:cNvSpPr/>
          <p:nvPr/>
        </p:nvSpPr>
        <p:spPr>
          <a:xfrm>
            <a:off x="4152275" y="194872"/>
            <a:ext cx="3597640" cy="1094282"/>
          </a:xfrm>
          <a:prstGeom prst="wave">
            <a:avLst>
              <a:gd name="adj1" fmla="val 12500"/>
              <a:gd name="adj2" fmla="val -2174"/>
            </a:avLst>
          </a:prstGeom>
          <a:noFill/>
          <a:ln w="19050"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75758043-parchemin-avec-cachet-de-cire-isolé-on-whit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791" y="2253649"/>
            <a:ext cx="4908431" cy="2766925"/>
          </a:xfrm>
          <a:prstGeom prst="rect">
            <a:avLst/>
          </a:prstGeom>
        </p:spPr>
      </p:pic>
      <p:pic>
        <p:nvPicPr>
          <p:cNvPr id="10" name="Image 9" descr="6ae8d100bd30d881a37b81095af5e7d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8809" y="1466492"/>
            <a:ext cx="4092370" cy="5391508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7921925" y="1837428"/>
            <a:ext cx="2343510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300" dirty="0">
                <a:latin typeface="Blackadder ITC" pitchFamily="82" charset="0"/>
              </a:rPr>
              <a:t>« Si je trouve le dieu des chrétiens, je suis perdu : c'est un despote et comme tel, il est rempli d'idées de vengeance ; Sa Bible ne parle que de punition atroce. Je ne l'ai jamais aimé ; je n'ai même jamais voulu croire qu'on l'aimât sincèrement. »</a:t>
            </a:r>
          </a:p>
          <a:p>
            <a:endParaRPr lang="fr-FR" sz="2300" dirty="0"/>
          </a:p>
        </p:txBody>
      </p:sp>
      <p:sp>
        <p:nvSpPr>
          <p:cNvPr id="13" name="ZoneTexte 12"/>
          <p:cNvSpPr txBox="1"/>
          <p:nvPr/>
        </p:nvSpPr>
        <p:spPr>
          <a:xfrm>
            <a:off x="741871" y="2708694"/>
            <a:ext cx="43735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Blackadder ITC" pitchFamily="82" charset="0"/>
              </a:rPr>
              <a:t>“La seule excuse de Dieu, c’est qu’il n’existe pas”</a:t>
            </a:r>
          </a:p>
          <a:p>
            <a:endParaRPr lang="fr-FR" sz="3600" dirty="0">
              <a:latin typeface="Blackadder ITC" pitchFamily="82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3726611" y="3899139"/>
            <a:ext cx="10265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/>
              <a:t>Stendhal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9238891" y="6047117"/>
            <a:ext cx="8239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i="1" dirty="0"/>
              <a:t>Stendhal</a:t>
            </a:r>
          </a:p>
          <a:p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17076008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2607</TotalTime>
  <Words>443</Words>
  <Application>Microsoft Macintosh PowerPoint</Application>
  <PresentationFormat>Grand écran</PresentationFormat>
  <Paragraphs>57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9" baseType="lpstr">
      <vt:lpstr>SimSun</vt:lpstr>
      <vt:lpstr>Arial</vt:lpstr>
      <vt:lpstr>Blackadder ITC</vt:lpstr>
      <vt:lpstr>Calibri</vt:lpstr>
      <vt:lpstr>Calibri Light</vt:lpstr>
      <vt:lpstr>Liberation Serif</vt:lpstr>
      <vt:lpstr>Lucida Sans</vt:lpstr>
      <vt:lpstr>Old English Text MT</vt:lpstr>
      <vt:lpstr>Times New Roman</vt:lpstr>
      <vt:lpstr>Thème Office</vt:lpstr>
      <vt:lpstr>Etudes composées des chapitres XXV à XXIX (I) du  Rouge et le Noir de Stendhal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Etudes composées des chapitres XV à XIX (I) du Rouge et le Noir</dc:title>
  <dc:creator>Carla</dc:creator>
  <cp:lastModifiedBy>ghislaine zaneboni</cp:lastModifiedBy>
  <cp:revision>46</cp:revision>
  <dcterms:created xsi:type="dcterms:W3CDTF">2021-03-11T08:12:29Z</dcterms:created>
  <dcterms:modified xsi:type="dcterms:W3CDTF">2021-03-20T15:50:05Z</dcterms:modified>
</cp:coreProperties>
</file>