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p:restoredTop sz="94682"/>
  </p:normalViewPr>
  <p:slideViewPr>
    <p:cSldViewPr snapToGrid="0" snapToObjects="1">
      <p:cViewPr varScale="1">
        <p:scale>
          <a:sx n="144" d="100"/>
          <a:sy n="144" d="100"/>
        </p:scale>
        <p:origin x="48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fr-FR"/>
              <a:t>Modifiez le style du titre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627134436"/>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209107351"/>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140159415"/>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644216314"/>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161009575"/>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fr-FR"/>
              <a:t>Modifiez le style du titre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527521685"/>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359737877"/>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901055568"/>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140210310"/>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078315820"/>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fr-FR"/>
              <a:t>Modifiez le style du titre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9873800"/>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513187065"/>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203046417"/>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37755666"/>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399259752"/>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052435871"/>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fr-FR"/>
              <a:t>Modifiez le style du titre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4/9/21</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1676776"/>
      </p:ext>
    </p:extLst>
  </p:cSld>
  <p:clrMapOvr>
    <a:masterClrMapping/>
  </p:clrMapOvr>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4/9/21</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908944797"/>
      </p:ext>
    </p:extLst>
  </p:cSld>
  <p:clrMap bg1="dk1" tx1="lt1" bg2="dk2" tx2="lt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 id="2147483932" r:id="rId17"/>
  </p:sldLayoutIdLst>
  <mc:AlternateContent xmlns:mc="http://schemas.openxmlformats.org/markup-compatibility/2006" xmlns:p14="http://schemas.microsoft.com/office/powerpoint/2010/main">
    <mc:Choice Requires="p14">
      <p:transition p14:dur="0">
        <p:circle/>
      </p:transition>
    </mc:Choice>
    <mc:Fallback xmlns="">
      <p:transition>
        <p:circle/>
      </p:transition>
    </mc:Fallback>
  </mc:AlternateConten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nvaluable.com/auction-lot/maron-sans-titre-chassis-de-tableau-emballe-de-pa-167-c-len106ba48" TargetMode="External"/><Relationship Id="rId2" Type="http://schemas.openxmlformats.org/officeDocument/2006/relationships/hyperlink" Target="https://www.galerie-com.com/oeuvre/le-vase-brise/18859/" TargetMode="External"/><Relationship Id="rId1" Type="http://schemas.openxmlformats.org/officeDocument/2006/relationships/slideLayout" Target="../slideLayouts/slideLayout2.xml"/><Relationship Id="rId5" Type="http://schemas.openxmlformats.org/officeDocument/2006/relationships/hyperlink" Target="https://zanebetvoltaire.fr/juliet-lambeaux/" TargetMode="External"/><Relationship Id="rId4" Type="http://schemas.openxmlformats.org/officeDocument/2006/relationships/hyperlink" Target="http://blog.ac-versailles.fr/motamot/index.php/post/19/02/2017/Lambeaux-%3Aque-retenir"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B34918-066C-1F4C-A0E4-B1D0530360D3}"/>
              </a:ext>
            </a:extLst>
          </p:cNvPr>
          <p:cNvSpPr>
            <a:spLocks noGrp="1"/>
          </p:cNvSpPr>
          <p:nvPr>
            <p:ph type="ctrTitle"/>
          </p:nvPr>
        </p:nvSpPr>
        <p:spPr>
          <a:xfrm>
            <a:off x="2701601" y="171891"/>
            <a:ext cx="6788797" cy="1095155"/>
          </a:xfrm>
        </p:spPr>
        <p:txBody>
          <a:bodyPr>
            <a:noAutofit/>
          </a:bodyPr>
          <a:lstStyle/>
          <a:p>
            <a:r>
              <a:rPr lang="fr-FR" sz="5400">
                <a:latin typeface="Aharoni" panose="02010803020104030203" pitchFamily="2" charset="-79"/>
                <a:cs typeface="Aharoni" panose="02010803020104030203" pitchFamily="2" charset="-79"/>
              </a:rPr>
              <a:t>Pourquoi ce Titre</a:t>
            </a:r>
          </a:p>
        </p:txBody>
      </p:sp>
      <p:pic>
        <p:nvPicPr>
          <p:cNvPr id="6" name="Image 5">
            <a:extLst>
              <a:ext uri="{FF2B5EF4-FFF2-40B4-BE49-F238E27FC236}">
                <a16:creationId xmlns:a16="http://schemas.microsoft.com/office/drawing/2014/main" id="{6F55E14F-34BE-524D-B296-ECF864EA8E33}"/>
              </a:ext>
            </a:extLst>
          </p:cNvPr>
          <p:cNvPicPr>
            <a:picLocks noChangeAspect="1"/>
          </p:cNvPicPr>
          <p:nvPr/>
        </p:nvPicPr>
        <p:blipFill>
          <a:blip r:embed="rId2"/>
          <a:stretch>
            <a:fillRect/>
          </a:stretch>
        </p:blipFill>
        <p:spPr>
          <a:xfrm>
            <a:off x="7254398" y="1618322"/>
            <a:ext cx="2839445" cy="4677519"/>
          </a:xfrm>
          <a:prstGeom prst="rect">
            <a:avLst/>
          </a:prstGeom>
        </p:spPr>
      </p:pic>
      <p:sp>
        <p:nvSpPr>
          <p:cNvPr id="4" name="ZoneTexte 3">
            <a:extLst>
              <a:ext uri="{FF2B5EF4-FFF2-40B4-BE49-F238E27FC236}">
                <a16:creationId xmlns:a16="http://schemas.microsoft.com/office/drawing/2014/main" id="{A81CB599-5D31-354F-A6F3-86417837B66D}"/>
              </a:ext>
            </a:extLst>
          </p:cNvPr>
          <p:cNvSpPr txBox="1"/>
          <p:nvPr/>
        </p:nvSpPr>
        <p:spPr>
          <a:xfrm>
            <a:off x="10276367" y="5263358"/>
            <a:ext cx="1828800" cy="646331"/>
          </a:xfrm>
          <a:prstGeom prst="rect">
            <a:avLst/>
          </a:prstGeom>
          <a:noFill/>
        </p:spPr>
        <p:txBody>
          <a:bodyPr wrap="square" rtlCol="0">
            <a:spAutoFit/>
          </a:bodyPr>
          <a:lstStyle/>
          <a:p>
            <a:pPr algn="l"/>
            <a:r>
              <a:rPr lang="fr-FR" i="1"/>
              <a:t>Lambeaux, Charles Juliet</a:t>
            </a:r>
          </a:p>
        </p:txBody>
      </p:sp>
      <p:sp>
        <p:nvSpPr>
          <p:cNvPr id="7" name="Rectangle 6">
            <a:extLst>
              <a:ext uri="{FF2B5EF4-FFF2-40B4-BE49-F238E27FC236}">
                <a16:creationId xmlns:a16="http://schemas.microsoft.com/office/drawing/2014/main" id="{9D157A4B-B3D0-C14D-94B8-7E6DCBE7F380}"/>
              </a:ext>
            </a:extLst>
          </p:cNvPr>
          <p:cNvSpPr/>
          <p:nvPr/>
        </p:nvSpPr>
        <p:spPr>
          <a:xfrm>
            <a:off x="10276367" y="5156791"/>
            <a:ext cx="1646275" cy="7528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22FEE304-44C7-7941-BE4A-99419E719C6A}"/>
              </a:ext>
            </a:extLst>
          </p:cNvPr>
          <p:cNvPicPr>
            <a:picLocks noChangeAspect="1"/>
          </p:cNvPicPr>
          <p:nvPr/>
        </p:nvPicPr>
        <p:blipFill>
          <a:blip r:embed="rId3"/>
          <a:stretch>
            <a:fillRect/>
          </a:stretch>
        </p:blipFill>
        <p:spPr>
          <a:xfrm>
            <a:off x="972924" y="1618322"/>
            <a:ext cx="3457354" cy="4726852"/>
          </a:xfrm>
          <a:prstGeom prst="rect">
            <a:avLst/>
          </a:prstGeom>
        </p:spPr>
      </p:pic>
      <p:sp>
        <p:nvSpPr>
          <p:cNvPr id="5" name="ZoneTexte 4">
            <a:extLst>
              <a:ext uri="{FF2B5EF4-FFF2-40B4-BE49-F238E27FC236}">
                <a16:creationId xmlns:a16="http://schemas.microsoft.com/office/drawing/2014/main" id="{55476A9B-4FEF-9F49-B057-DEDB52A24C17}"/>
              </a:ext>
            </a:extLst>
          </p:cNvPr>
          <p:cNvSpPr txBox="1"/>
          <p:nvPr/>
        </p:nvSpPr>
        <p:spPr>
          <a:xfrm>
            <a:off x="4525925" y="5909689"/>
            <a:ext cx="1828800" cy="369332"/>
          </a:xfrm>
          <a:prstGeom prst="rect">
            <a:avLst/>
          </a:prstGeom>
          <a:noFill/>
        </p:spPr>
        <p:txBody>
          <a:bodyPr wrap="square" rtlCol="0">
            <a:spAutoFit/>
          </a:bodyPr>
          <a:lstStyle/>
          <a:p>
            <a:pPr algn="l"/>
            <a:r>
              <a:rPr lang="fr-FR" i="1"/>
              <a:t>Charles Juliet</a:t>
            </a:r>
          </a:p>
        </p:txBody>
      </p:sp>
      <p:sp>
        <p:nvSpPr>
          <p:cNvPr id="9" name="Rectangle 8">
            <a:extLst>
              <a:ext uri="{FF2B5EF4-FFF2-40B4-BE49-F238E27FC236}">
                <a16:creationId xmlns:a16="http://schemas.microsoft.com/office/drawing/2014/main" id="{35D8C68E-28C1-A74E-882B-57EE69407686}"/>
              </a:ext>
            </a:extLst>
          </p:cNvPr>
          <p:cNvSpPr/>
          <p:nvPr/>
        </p:nvSpPr>
        <p:spPr>
          <a:xfrm>
            <a:off x="4525925" y="5854236"/>
            <a:ext cx="1828800" cy="4802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6135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4323A8-5B96-DA48-8F88-1BBF5D3206FA}"/>
              </a:ext>
            </a:extLst>
          </p:cNvPr>
          <p:cNvSpPr>
            <a:spLocks noGrp="1"/>
          </p:cNvSpPr>
          <p:nvPr>
            <p:ph type="title"/>
          </p:nvPr>
        </p:nvSpPr>
        <p:spPr>
          <a:xfrm>
            <a:off x="4024700" y="255182"/>
            <a:ext cx="4139424" cy="1905000"/>
          </a:xfrm>
        </p:spPr>
        <p:txBody>
          <a:bodyPr>
            <a:normAutofit/>
          </a:bodyPr>
          <a:lstStyle/>
          <a:p>
            <a:r>
              <a:rPr lang="fr-FR" sz="4400">
                <a:latin typeface="Aharoni" panose="02010803020104030203" pitchFamily="2" charset="-79"/>
                <a:cs typeface="Aharoni" panose="02010803020104030203" pitchFamily="2" charset="-79"/>
              </a:rPr>
              <a:t>Conclusion</a:t>
            </a:r>
          </a:p>
        </p:txBody>
      </p:sp>
      <p:pic>
        <p:nvPicPr>
          <p:cNvPr id="6" name="Espace réservé du contenu 5">
            <a:extLst>
              <a:ext uri="{FF2B5EF4-FFF2-40B4-BE49-F238E27FC236}">
                <a16:creationId xmlns:a16="http://schemas.microsoft.com/office/drawing/2014/main" id="{D0D3960E-97D7-F940-859E-4A5882CD9E83}"/>
              </a:ext>
            </a:extLst>
          </p:cNvPr>
          <p:cNvPicPr>
            <a:picLocks noGrp="1" noChangeAspect="1"/>
          </p:cNvPicPr>
          <p:nvPr>
            <p:ph idx="1"/>
          </p:nvPr>
        </p:nvPicPr>
        <p:blipFill>
          <a:blip r:embed="rId2"/>
          <a:stretch>
            <a:fillRect/>
          </a:stretch>
        </p:blipFill>
        <p:spPr>
          <a:xfrm>
            <a:off x="3242982" y="1844061"/>
            <a:ext cx="5702859" cy="4277145"/>
          </a:xfrm>
          <a:prstGeom prst="rect">
            <a:avLst/>
          </a:prstGeom>
        </p:spPr>
      </p:pic>
      <p:sp>
        <p:nvSpPr>
          <p:cNvPr id="3" name="ZoneTexte 2">
            <a:extLst>
              <a:ext uri="{FF2B5EF4-FFF2-40B4-BE49-F238E27FC236}">
                <a16:creationId xmlns:a16="http://schemas.microsoft.com/office/drawing/2014/main" id="{A6FE1339-83D1-064A-9594-8AE376C80C51}"/>
              </a:ext>
            </a:extLst>
          </p:cNvPr>
          <p:cNvSpPr txBox="1"/>
          <p:nvPr/>
        </p:nvSpPr>
        <p:spPr>
          <a:xfrm>
            <a:off x="450110" y="3613302"/>
            <a:ext cx="2218661" cy="369332"/>
          </a:xfrm>
          <a:prstGeom prst="rect">
            <a:avLst/>
          </a:prstGeom>
          <a:noFill/>
        </p:spPr>
        <p:txBody>
          <a:bodyPr wrap="square" rtlCol="0">
            <a:spAutoFit/>
          </a:bodyPr>
          <a:lstStyle/>
          <a:p>
            <a:pPr algn="l"/>
            <a:r>
              <a:rPr lang="fr-FR" i="1"/>
              <a:t>Artiste : Hacene</a:t>
            </a:r>
          </a:p>
        </p:txBody>
      </p:sp>
      <p:sp>
        <p:nvSpPr>
          <p:cNvPr id="4" name="Rectangle 3">
            <a:extLst>
              <a:ext uri="{FF2B5EF4-FFF2-40B4-BE49-F238E27FC236}">
                <a16:creationId xmlns:a16="http://schemas.microsoft.com/office/drawing/2014/main" id="{9D7FADD0-A3F9-3D48-86DF-9EA9BE0E5C97}"/>
              </a:ext>
            </a:extLst>
          </p:cNvPr>
          <p:cNvSpPr/>
          <p:nvPr/>
        </p:nvSpPr>
        <p:spPr>
          <a:xfrm>
            <a:off x="450110" y="3245448"/>
            <a:ext cx="2110563" cy="1105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829234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862495-0FE5-E644-8E8D-7FADC1D2E991}"/>
              </a:ext>
            </a:extLst>
          </p:cNvPr>
          <p:cNvSpPr>
            <a:spLocks noGrp="1"/>
          </p:cNvSpPr>
          <p:nvPr>
            <p:ph type="title"/>
          </p:nvPr>
        </p:nvSpPr>
        <p:spPr>
          <a:xfrm>
            <a:off x="4154764" y="264042"/>
            <a:ext cx="3882471" cy="1242237"/>
          </a:xfrm>
        </p:spPr>
        <p:txBody>
          <a:bodyPr>
            <a:normAutofit/>
          </a:bodyPr>
          <a:lstStyle/>
          <a:p>
            <a:r>
              <a:rPr lang="fr-FR" sz="4400">
                <a:latin typeface="Aharoni" panose="02010803020104030203" pitchFamily="2" charset="-79"/>
                <a:cs typeface="Aharoni" panose="02010803020104030203" pitchFamily="2" charset="-79"/>
              </a:rPr>
              <a:t>Les sources</a:t>
            </a:r>
          </a:p>
        </p:txBody>
      </p:sp>
      <p:sp>
        <p:nvSpPr>
          <p:cNvPr id="3" name="Espace réservé du contenu 2">
            <a:extLst>
              <a:ext uri="{FF2B5EF4-FFF2-40B4-BE49-F238E27FC236}">
                <a16:creationId xmlns:a16="http://schemas.microsoft.com/office/drawing/2014/main" id="{DBAA0841-70D9-2B4C-9CEF-F50B80C68E7A}"/>
              </a:ext>
            </a:extLst>
          </p:cNvPr>
          <p:cNvSpPr>
            <a:spLocks noGrp="1"/>
          </p:cNvSpPr>
          <p:nvPr>
            <p:ph idx="1"/>
          </p:nvPr>
        </p:nvSpPr>
        <p:spPr/>
        <p:txBody>
          <a:bodyPr>
            <a:normAutofit/>
          </a:bodyPr>
          <a:lstStyle/>
          <a:p>
            <a:r>
              <a:rPr lang="fr-FR">
                <a:hlinkClick r:id="rId2"/>
              </a:rPr>
              <a:t>https://www.galerie-com.com/oeuvre/le-vase-brise/18859/</a:t>
            </a:r>
            <a:endParaRPr lang="fr-FR"/>
          </a:p>
          <a:p>
            <a:r>
              <a:rPr lang="fr-FR">
                <a:hlinkClick r:id="rId3"/>
              </a:rPr>
              <a:t>https://www.invaluable.com/auction-lot/maron-sans-titre-chassis-de-tableau-emballe-de-pa-167-c-len106ba48</a:t>
            </a:r>
            <a:endParaRPr lang="fr-FR"/>
          </a:p>
          <a:p>
            <a:r>
              <a:rPr lang="fr-FR">
                <a:hlinkClick r:id="rId4"/>
              </a:rPr>
              <a:t>http://blog.ac-versailles.fr/motamot/index.php/post/19/02/2017/Lambeaux-%3Aque-retenir</a:t>
            </a:r>
            <a:endParaRPr lang="fr-FR"/>
          </a:p>
          <a:p>
            <a:r>
              <a:rPr lang="fr-FR">
                <a:hlinkClick r:id="rId5"/>
              </a:rPr>
              <a:t>https://zanebetvoltaire.fr/juliet-lambeaux/</a:t>
            </a:r>
            <a:endParaRPr lang="fr-FR"/>
          </a:p>
          <a:p>
            <a:endParaRPr lang="fr-FR"/>
          </a:p>
          <a:p>
            <a:endParaRPr lang="fr-FR"/>
          </a:p>
          <a:p>
            <a:endParaRPr lang="fr-FR"/>
          </a:p>
          <a:p>
            <a:endParaRPr lang="fr-FR"/>
          </a:p>
        </p:txBody>
      </p:sp>
    </p:spTree>
    <p:extLst>
      <p:ext uri="{BB962C8B-B14F-4D97-AF65-F5344CB8AC3E}">
        <p14:creationId xmlns:p14="http://schemas.microsoft.com/office/powerpoint/2010/main" val="1672943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BBDD45-8BF3-F041-92EF-9AEA081CE0D8}"/>
              </a:ext>
            </a:extLst>
          </p:cNvPr>
          <p:cNvSpPr>
            <a:spLocks noGrp="1"/>
          </p:cNvSpPr>
          <p:nvPr>
            <p:ph type="title"/>
          </p:nvPr>
        </p:nvSpPr>
        <p:spPr>
          <a:xfrm>
            <a:off x="5399660" y="69112"/>
            <a:ext cx="1392680" cy="1153633"/>
          </a:xfrm>
        </p:spPr>
        <p:txBody>
          <a:bodyPr>
            <a:normAutofit/>
          </a:bodyPr>
          <a:lstStyle/>
          <a:p>
            <a:r>
              <a:rPr lang="fr-FR" sz="4400">
                <a:latin typeface="Aharoni" panose="02010803020104030203" pitchFamily="2" charset="-79"/>
                <a:cs typeface="Aharoni" panose="02010803020104030203" pitchFamily="2" charset="-79"/>
              </a:rPr>
              <a:t>Fin</a:t>
            </a:r>
          </a:p>
        </p:txBody>
      </p:sp>
      <p:pic>
        <p:nvPicPr>
          <p:cNvPr id="8" name="Image 7">
            <a:extLst>
              <a:ext uri="{FF2B5EF4-FFF2-40B4-BE49-F238E27FC236}">
                <a16:creationId xmlns:a16="http://schemas.microsoft.com/office/drawing/2014/main" id="{77AF35ED-4DAF-B941-B80C-18EE4E66B677}"/>
              </a:ext>
            </a:extLst>
          </p:cNvPr>
          <p:cNvPicPr>
            <a:picLocks noChangeAspect="1"/>
          </p:cNvPicPr>
          <p:nvPr/>
        </p:nvPicPr>
        <p:blipFill>
          <a:blip r:embed="rId2"/>
          <a:stretch>
            <a:fillRect/>
          </a:stretch>
        </p:blipFill>
        <p:spPr>
          <a:xfrm>
            <a:off x="1297779" y="1414870"/>
            <a:ext cx="2946383" cy="4028259"/>
          </a:xfrm>
          <a:prstGeom prst="rect">
            <a:avLst/>
          </a:prstGeom>
        </p:spPr>
      </p:pic>
      <p:sp>
        <p:nvSpPr>
          <p:cNvPr id="9" name="ZoneTexte 8">
            <a:extLst>
              <a:ext uri="{FF2B5EF4-FFF2-40B4-BE49-F238E27FC236}">
                <a16:creationId xmlns:a16="http://schemas.microsoft.com/office/drawing/2014/main" id="{246C273C-6B83-3B49-97BD-93EA222CCBA3}"/>
              </a:ext>
            </a:extLst>
          </p:cNvPr>
          <p:cNvSpPr txBox="1"/>
          <p:nvPr/>
        </p:nvSpPr>
        <p:spPr>
          <a:xfrm>
            <a:off x="1856570" y="5660065"/>
            <a:ext cx="1828800" cy="369332"/>
          </a:xfrm>
          <a:prstGeom prst="rect">
            <a:avLst/>
          </a:prstGeom>
          <a:noFill/>
        </p:spPr>
        <p:txBody>
          <a:bodyPr wrap="square" rtlCol="0">
            <a:spAutoFit/>
          </a:bodyPr>
          <a:lstStyle/>
          <a:p>
            <a:pPr algn="l"/>
            <a:r>
              <a:rPr lang="fr-FR" i="1"/>
              <a:t>Charles Juliet</a:t>
            </a:r>
          </a:p>
        </p:txBody>
      </p:sp>
      <p:pic>
        <p:nvPicPr>
          <p:cNvPr id="11" name="Image 10">
            <a:extLst>
              <a:ext uri="{FF2B5EF4-FFF2-40B4-BE49-F238E27FC236}">
                <a16:creationId xmlns:a16="http://schemas.microsoft.com/office/drawing/2014/main" id="{3F909EF6-7312-CC4B-8DA6-0C992DC3C569}"/>
              </a:ext>
            </a:extLst>
          </p:cNvPr>
          <p:cNvPicPr>
            <a:picLocks noChangeAspect="1"/>
          </p:cNvPicPr>
          <p:nvPr/>
        </p:nvPicPr>
        <p:blipFill>
          <a:blip r:embed="rId3"/>
          <a:stretch>
            <a:fillRect/>
          </a:stretch>
        </p:blipFill>
        <p:spPr>
          <a:xfrm>
            <a:off x="7185837" y="1414870"/>
            <a:ext cx="2491838" cy="4104893"/>
          </a:xfrm>
          <a:prstGeom prst="rect">
            <a:avLst/>
          </a:prstGeom>
        </p:spPr>
      </p:pic>
      <p:sp>
        <p:nvSpPr>
          <p:cNvPr id="12" name="ZoneTexte 11">
            <a:extLst>
              <a:ext uri="{FF2B5EF4-FFF2-40B4-BE49-F238E27FC236}">
                <a16:creationId xmlns:a16="http://schemas.microsoft.com/office/drawing/2014/main" id="{7510BB57-E5FD-AA48-9F54-4F0A8FD2C023}"/>
              </a:ext>
            </a:extLst>
          </p:cNvPr>
          <p:cNvSpPr txBox="1"/>
          <p:nvPr/>
        </p:nvSpPr>
        <p:spPr>
          <a:xfrm>
            <a:off x="5181600" y="2514600"/>
            <a:ext cx="1828800" cy="1828800"/>
          </a:xfrm>
          <a:prstGeom prst="rect">
            <a:avLst/>
          </a:prstGeom>
          <a:noFill/>
        </p:spPr>
        <p:txBody>
          <a:bodyPr wrap="square" rtlCol="0">
            <a:spAutoFit/>
          </a:bodyPr>
          <a:lstStyle/>
          <a:p>
            <a:pPr algn="l"/>
            <a:endParaRPr lang="fr-FR"/>
          </a:p>
        </p:txBody>
      </p:sp>
      <p:sp>
        <p:nvSpPr>
          <p:cNvPr id="14" name="ZoneTexte 13">
            <a:extLst>
              <a:ext uri="{FF2B5EF4-FFF2-40B4-BE49-F238E27FC236}">
                <a16:creationId xmlns:a16="http://schemas.microsoft.com/office/drawing/2014/main" id="{DB31A241-0F17-8F41-BDF2-D91CDE784ECE}"/>
              </a:ext>
            </a:extLst>
          </p:cNvPr>
          <p:cNvSpPr txBox="1"/>
          <p:nvPr/>
        </p:nvSpPr>
        <p:spPr>
          <a:xfrm>
            <a:off x="7517356" y="5706231"/>
            <a:ext cx="1828800" cy="646331"/>
          </a:xfrm>
          <a:prstGeom prst="rect">
            <a:avLst/>
          </a:prstGeom>
          <a:noFill/>
        </p:spPr>
        <p:txBody>
          <a:bodyPr wrap="square" rtlCol="0">
            <a:spAutoFit/>
          </a:bodyPr>
          <a:lstStyle/>
          <a:p>
            <a:pPr algn="l"/>
            <a:r>
              <a:rPr lang="fr-FR" i="1"/>
              <a:t>Lambeaux, Charles Juliet</a:t>
            </a:r>
          </a:p>
        </p:txBody>
      </p:sp>
      <p:sp>
        <p:nvSpPr>
          <p:cNvPr id="15" name="Rectangle 14">
            <a:extLst>
              <a:ext uri="{FF2B5EF4-FFF2-40B4-BE49-F238E27FC236}">
                <a16:creationId xmlns:a16="http://schemas.microsoft.com/office/drawing/2014/main" id="{D3010866-9FF6-D74F-B1B4-286608BB71F4}"/>
              </a:ext>
            </a:extLst>
          </p:cNvPr>
          <p:cNvSpPr/>
          <p:nvPr/>
        </p:nvSpPr>
        <p:spPr>
          <a:xfrm>
            <a:off x="1821128" y="5608156"/>
            <a:ext cx="1828800" cy="4731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BBB40131-B75E-9E42-A665-54DD299CC17B}"/>
              </a:ext>
            </a:extLst>
          </p:cNvPr>
          <p:cNvSpPr/>
          <p:nvPr/>
        </p:nvSpPr>
        <p:spPr>
          <a:xfrm>
            <a:off x="7301023" y="5706232"/>
            <a:ext cx="1899684" cy="6463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990157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EB2E28-4288-064A-9D03-617DB748A413}"/>
              </a:ext>
            </a:extLst>
          </p:cNvPr>
          <p:cNvSpPr>
            <a:spLocks noGrp="1"/>
          </p:cNvSpPr>
          <p:nvPr>
            <p:ph type="title"/>
          </p:nvPr>
        </p:nvSpPr>
        <p:spPr>
          <a:xfrm>
            <a:off x="256953" y="219739"/>
            <a:ext cx="11704675" cy="1905000"/>
          </a:xfrm>
        </p:spPr>
        <p:txBody>
          <a:bodyPr>
            <a:normAutofit fontScale="90000"/>
          </a:bodyPr>
          <a:lstStyle/>
          <a:p>
            <a:r>
              <a:rPr lang="fr-FR" sz="4400">
                <a:latin typeface="Aharoni" panose="02010803020104030203" pitchFamily="2" charset="-79"/>
                <a:cs typeface="Aharoni" panose="02010803020104030203" pitchFamily="2" charset="-79"/>
              </a:rPr>
              <a:t>Problématique </a:t>
            </a:r>
            <a:r>
              <a:rPr lang="fr-FR" sz="4900">
                <a:latin typeface="Aharoni" panose="02010803020104030203" pitchFamily="2" charset="-79"/>
                <a:cs typeface="Aharoni" panose="02010803020104030203" pitchFamily="2" charset="-79"/>
              </a:rPr>
              <a:t>:</a:t>
            </a:r>
            <a:r>
              <a:rPr lang="fr-FR" sz="4400">
                <a:latin typeface="Aharoni" panose="02010803020104030203" pitchFamily="2" charset="-79"/>
                <a:cs typeface="Aharoni" panose="02010803020104030203" pitchFamily="2" charset="-79"/>
              </a:rPr>
              <a:t> Pourquoi Charles Juliet a-t-il choisi Lambeaux comme titre de son récit autobiographique ?</a:t>
            </a:r>
          </a:p>
        </p:txBody>
      </p:sp>
      <p:sp>
        <p:nvSpPr>
          <p:cNvPr id="7" name="Espace réservé du contenu 6">
            <a:extLst>
              <a:ext uri="{FF2B5EF4-FFF2-40B4-BE49-F238E27FC236}">
                <a16:creationId xmlns:a16="http://schemas.microsoft.com/office/drawing/2014/main" id="{6C522E30-1C2A-3846-8ACF-CF7001F8A8CF}"/>
              </a:ext>
            </a:extLst>
          </p:cNvPr>
          <p:cNvSpPr>
            <a:spLocks noGrp="1"/>
          </p:cNvSpPr>
          <p:nvPr>
            <p:ph idx="1"/>
          </p:nvPr>
        </p:nvSpPr>
        <p:spPr>
          <a:xfrm>
            <a:off x="1134139" y="3061292"/>
            <a:ext cx="9923721" cy="2985976"/>
          </a:xfrm>
        </p:spPr>
        <p:txBody>
          <a:bodyPr>
            <a:normAutofit/>
          </a:bodyPr>
          <a:lstStyle/>
          <a:p>
            <a:pPr marL="571500" indent="-571500">
              <a:buAutoNum type="romanUcPeriod"/>
            </a:pPr>
            <a:r>
              <a:rPr lang="fr-FR" sz="4400">
                <a:latin typeface="Aharoni" panose="02010803020104030203" pitchFamily="2" charset="-79"/>
                <a:cs typeface="Aharoni" panose="02010803020104030203" pitchFamily="2" charset="-79"/>
              </a:rPr>
              <a:t>Un titre polysémique
Un titre symbolique pour l’auteur</a:t>
            </a:r>
            <a:endParaRPr lang="fr-FR" sz="4400"/>
          </a:p>
          <a:p>
            <a:pPr marL="0" indent="0">
              <a:buNone/>
            </a:pPr>
            <a:endParaRPr lang="fr-FR" sz="4400"/>
          </a:p>
        </p:txBody>
      </p:sp>
    </p:spTree>
    <p:extLst>
      <p:ext uri="{BB962C8B-B14F-4D97-AF65-F5344CB8AC3E}">
        <p14:creationId xmlns:p14="http://schemas.microsoft.com/office/powerpoint/2010/main" val="609114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DB627A-59DC-8845-AA51-4B41B17E4A7F}"/>
              </a:ext>
            </a:extLst>
          </p:cNvPr>
          <p:cNvSpPr>
            <a:spLocks noGrp="1"/>
          </p:cNvSpPr>
          <p:nvPr>
            <p:ph type="title"/>
          </p:nvPr>
        </p:nvSpPr>
        <p:spPr>
          <a:xfrm>
            <a:off x="1342361" y="313538"/>
            <a:ext cx="10198393" cy="1317444"/>
          </a:xfrm>
        </p:spPr>
        <p:txBody>
          <a:bodyPr>
            <a:normAutofit fontScale="90000"/>
          </a:bodyPr>
          <a:lstStyle/>
          <a:p>
            <a:r>
              <a:rPr lang="fr-FR" sz="4900">
                <a:latin typeface="Aharoni" panose="02010803020104030203" pitchFamily="2" charset="-79"/>
                <a:cs typeface="Aharoni" panose="02010803020104030203" pitchFamily="2" charset="-79"/>
              </a:rPr>
              <a:t>I.	Un titre polysémique</a:t>
            </a:r>
            <a:r>
              <a:rPr lang="fr-FR" sz="4400">
                <a:latin typeface="Aharoni" panose="02010803020104030203" pitchFamily="2" charset="-79"/>
                <a:cs typeface="Aharoni" panose="02010803020104030203" pitchFamily="2" charset="-79"/>
              </a:rPr>
              <a:t>
</a:t>
            </a:r>
            <a:br>
              <a:rPr lang="fr-FR" sz="4400">
                <a:latin typeface="Aharoni" panose="02010803020104030203" pitchFamily="2" charset="-79"/>
                <a:cs typeface="Aharoni" panose="02010803020104030203" pitchFamily="2" charset="-79"/>
              </a:rPr>
            </a:br>
            <a:r>
              <a:rPr lang="fr-FR" sz="4400">
                <a:latin typeface="Aharoni" panose="02010803020104030203" pitchFamily="2" charset="-79"/>
                <a:cs typeface="Aharoni" panose="02010803020104030203" pitchFamily="2" charset="-79"/>
              </a:rPr>
              <a:t>Lambeaux</a:t>
            </a:r>
            <a:r>
              <a:rPr lang="fr-FR"/>
              <a:t>                         </a:t>
            </a:r>
            <a:r>
              <a:rPr lang="fr-FR" sz="4400">
                <a:latin typeface="Aharoni" panose="02010803020104030203" pitchFamily="2" charset="-79"/>
                <a:cs typeface="Aharoni" panose="02010803020104030203" pitchFamily="2" charset="-79"/>
              </a:rPr>
              <a:t>Sens Premier</a:t>
            </a:r>
          </a:p>
        </p:txBody>
      </p:sp>
      <p:sp>
        <p:nvSpPr>
          <p:cNvPr id="4" name="Flèche : droite 3">
            <a:extLst>
              <a:ext uri="{FF2B5EF4-FFF2-40B4-BE49-F238E27FC236}">
                <a16:creationId xmlns:a16="http://schemas.microsoft.com/office/drawing/2014/main" id="{36CBC2ED-9008-404B-B18A-9CCC7CA689C4}"/>
              </a:ext>
            </a:extLst>
          </p:cNvPr>
          <p:cNvSpPr/>
          <p:nvPr/>
        </p:nvSpPr>
        <p:spPr>
          <a:xfrm>
            <a:off x="4484741" y="1146350"/>
            <a:ext cx="1956816" cy="969264"/>
          </a:xfrm>
          <a:prstGeom prst="rightArrow">
            <a:avLst>
              <a:gd name="adj1" fmla="val 29889"/>
              <a:gd name="adj2" fmla="val 50000"/>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Espace réservé du contenu 8">
            <a:extLst>
              <a:ext uri="{FF2B5EF4-FFF2-40B4-BE49-F238E27FC236}">
                <a16:creationId xmlns:a16="http://schemas.microsoft.com/office/drawing/2014/main" id="{18D2CAB9-DBA7-884A-9EE6-687C8D254291}"/>
              </a:ext>
            </a:extLst>
          </p:cNvPr>
          <p:cNvPicPr>
            <a:picLocks noGrp="1" noChangeAspect="1"/>
          </p:cNvPicPr>
          <p:nvPr>
            <p:ph idx="1"/>
          </p:nvPr>
        </p:nvPicPr>
        <p:blipFill>
          <a:blip r:embed="rId2"/>
          <a:stretch>
            <a:fillRect/>
          </a:stretch>
        </p:blipFill>
        <p:spPr>
          <a:xfrm>
            <a:off x="1317596" y="1831387"/>
            <a:ext cx="2751968" cy="3626624"/>
          </a:xfrm>
          <a:prstGeom prst="rect">
            <a:avLst/>
          </a:prstGeom>
        </p:spPr>
      </p:pic>
      <p:sp>
        <p:nvSpPr>
          <p:cNvPr id="10" name="ZoneTexte 9">
            <a:extLst>
              <a:ext uri="{FF2B5EF4-FFF2-40B4-BE49-F238E27FC236}">
                <a16:creationId xmlns:a16="http://schemas.microsoft.com/office/drawing/2014/main" id="{DB662DC0-53C0-E344-B433-52BE03B3FEC3}"/>
              </a:ext>
            </a:extLst>
          </p:cNvPr>
          <p:cNvSpPr txBox="1"/>
          <p:nvPr/>
        </p:nvSpPr>
        <p:spPr>
          <a:xfrm>
            <a:off x="191296" y="5747004"/>
            <a:ext cx="5452822" cy="923330"/>
          </a:xfrm>
          <a:prstGeom prst="rect">
            <a:avLst/>
          </a:prstGeom>
          <a:noFill/>
        </p:spPr>
        <p:txBody>
          <a:bodyPr wrap="square" rtlCol="0">
            <a:spAutoFit/>
          </a:bodyPr>
          <a:lstStyle/>
          <a:p>
            <a:pPr algn="l"/>
            <a:r>
              <a:rPr lang="fr-FR" i="1"/>
              <a:t>CHÂSSIS DE TABLEAU EMBALLÉ DE PAPIER FROISSÉ ET DÉCHIRÉ,</a:t>
            </a:r>
            <a:r>
              <a:rPr lang="fr-FR"/>
              <a:t>16 mars 2005
Paris, France</a:t>
            </a:r>
          </a:p>
        </p:txBody>
      </p:sp>
      <p:sp>
        <p:nvSpPr>
          <p:cNvPr id="11" name="Rectangle 10">
            <a:extLst>
              <a:ext uri="{FF2B5EF4-FFF2-40B4-BE49-F238E27FC236}">
                <a16:creationId xmlns:a16="http://schemas.microsoft.com/office/drawing/2014/main" id="{2AFB1380-788D-EF46-830C-19DC409CDEB6}"/>
              </a:ext>
            </a:extLst>
          </p:cNvPr>
          <p:cNvSpPr/>
          <p:nvPr/>
        </p:nvSpPr>
        <p:spPr>
          <a:xfrm>
            <a:off x="150628" y="5670698"/>
            <a:ext cx="5085905" cy="10455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a:extLst>
              <a:ext uri="{FF2B5EF4-FFF2-40B4-BE49-F238E27FC236}">
                <a16:creationId xmlns:a16="http://schemas.microsoft.com/office/drawing/2014/main" id="{C0156C79-BFB1-7641-A5DF-B65A6A1E2143}"/>
              </a:ext>
            </a:extLst>
          </p:cNvPr>
          <p:cNvPicPr>
            <a:picLocks noChangeAspect="1"/>
          </p:cNvPicPr>
          <p:nvPr/>
        </p:nvPicPr>
        <p:blipFill>
          <a:blip r:embed="rId3"/>
          <a:stretch>
            <a:fillRect/>
          </a:stretch>
        </p:blipFill>
        <p:spPr>
          <a:xfrm>
            <a:off x="6441558" y="2171358"/>
            <a:ext cx="4710132" cy="3297093"/>
          </a:xfrm>
          <a:prstGeom prst="rect">
            <a:avLst/>
          </a:prstGeom>
        </p:spPr>
      </p:pic>
      <p:sp>
        <p:nvSpPr>
          <p:cNvPr id="3" name="Rectangle 2">
            <a:extLst>
              <a:ext uri="{FF2B5EF4-FFF2-40B4-BE49-F238E27FC236}">
                <a16:creationId xmlns:a16="http://schemas.microsoft.com/office/drawing/2014/main" id="{523AF4BC-38C6-034C-8574-FEEF3BD26A50}"/>
              </a:ext>
            </a:extLst>
          </p:cNvPr>
          <p:cNvSpPr/>
          <p:nvPr/>
        </p:nvSpPr>
        <p:spPr>
          <a:xfrm>
            <a:off x="6441558" y="5668856"/>
            <a:ext cx="4710132" cy="10455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BDA8BFC6-2F08-924A-969E-15ED1350DC61}"/>
              </a:ext>
            </a:extLst>
          </p:cNvPr>
          <p:cNvSpPr txBox="1"/>
          <p:nvPr/>
        </p:nvSpPr>
        <p:spPr>
          <a:xfrm>
            <a:off x="7032903" y="5845653"/>
            <a:ext cx="3355458" cy="369332"/>
          </a:xfrm>
          <a:prstGeom prst="rect">
            <a:avLst/>
          </a:prstGeom>
          <a:noFill/>
        </p:spPr>
        <p:txBody>
          <a:bodyPr wrap="square" rtlCol="0">
            <a:spAutoFit/>
          </a:bodyPr>
          <a:lstStyle/>
          <a:p>
            <a:pPr algn="l"/>
            <a:r>
              <a:rPr lang="fr-FR"/>
              <a:t>Morceau de tissu déchiré</a:t>
            </a:r>
          </a:p>
        </p:txBody>
      </p:sp>
    </p:spTree>
    <p:extLst>
      <p:ext uri="{BB962C8B-B14F-4D97-AF65-F5344CB8AC3E}">
        <p14:creationId xmlns:p14="http://schemas.microsoft.com/office/powerpoint/2010/main" val="104227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C4E11A-7601-CF44-B7B9-AFBF87F685AD}"/>
              </a:ext>
            </a:extLst>
          </p:cNvPr>
          <p:cNvSpPr>
            <a:spLocks noGrp="1"/>
          </p:cNvSpPr>
          <p:nvPr>
            <p:ph type="title"/>
          </p:nvPr>
        </p:nvSpPr>
        <p:spPr>
          <a:xfrm>
            <a:off x="874804" y="228600"/>
            <a:ext cx="10439215" cy="1905000"/>
          </a:xfrm>
        </p:spPr>
        <p:txBody>
          <a:bodyPr/>
          <a:lstStyle/>
          <a:p>
            <a:r>
              <a:rPr lang="fr-FR" sz="4400">
                <a:latin typeface="Aharoni" panose="02010803020104030203" pitchFamily="2" charset="-79"/>
                <a:cs typeface="Aharoni" panose="02010803020104030203" pitchFamily="2" charset="-79"/>
              </a:rPr>
              <a:t>Lambeaux</a:t>
            </a:r>
            <a:r>
              <a:rPr lang="fr-FR"/>
              <a:t>                        </a:t>
            </a:r>
            <a:r>
              <a:rPr lang="fr-FR" sz="4400">
                <a:latin typeface="Aharoni" panose="02010803020104030203" pitchFamily="2" charset="-79"/>
                <a:cs typeface="Aharoni" panose="02010803020104030203" pitchFamily="2" charset="-79"/>
              </a:rPr>
              <a:t> Deuxième sens</a:t>
            </a:r>
            <a:r>
              <a:rPr lang="fr-FR"/>
              <a:t> </a:t>
            </a:r>
          </a:p>
        </p:txBody>
      </p:sp>
      <p:sp>
        <p:nvSpPr>
          <p:cNvPr id="3" name="Espace réservé du contenu 2">
            <a:extLst>
              <a:ext uri="{FF2B5EF4-FFF2-40B4-BE49-F238E27FC236}">
                <a16:creationId xmlns:a16="http://schemas.microsoft.com/office/drawing/2014/main" id="{3FE51CC9-C35D-C44A-9D07-1BCBFD4D9195}"/>
              </a:ext>
            </a:extLst>
          </p:cNvPr>
          <p:cNvSpPr>
            <a:spLocks noGrp="1"/>
          </p:cNvSpPr>
          <p:nvPr>
            <p:ph idx="1"/>
          </p:nvPr>
        </p:nvSpPr>
        <p:spPr/>
        <p:txBody>
          <a:bodyPr/>
          <a:lstStyle/>
          <a:p>
            <a:pPr marL="0" indent="0">
              <a:buNone/>
            </a:pPr>
            <a:r>
              <a:rPr lang="fr-FR" sz="3600"/>
              <a:t>Morceau de chair</a:t>
            </a:r>
            <a:r>
              <a:rPr lang="fr-FR"/>
              <a:t>                                              </a:t>
            </a:r>
            <a:r>
              <a:rPr lang="fr-FR" sz="3600"/>
              <a:t>chirurgie</a:t>
            </a:r>
          </a:p>
        </p:txBody>
      </p:sp>
      <p:sp>
        <p:nvSpPr>
          <p:cNvPr id="4" name="Flèche : droite 3">
            <a:extLst>
              <a:ext uri="{FF2B5EF4-FFF2-40B4-BE49-F238E27FC236}">
                <a16:creationId xmlns:a16="http://schemas.microsoft.com/office/drawing/2014/main" id="{2E151A35-C7E2-A342-8F4A-F29BBC1FD624}"/>
              </a:ext>
            </a:extLst>
          </p:cNvPr>
          <p:cNvSpPr/>
          <p:nvPr/>
        </p:nvSpPr>
        <p:spPr>
          <a:xfrm>
            <a:off x="4492015" y="696468"/>
            <a:ext cx="1956816" cy="969264"/>
          </a:xfrm>
          <a:prstGeom prst="rightArrow">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 droite 4">
            <a:extLst>
              <a:ext uri="{FF2B5EF4-FFF2-40B4-BE49-F238E27FC236}">
                <a16:creationId xmlns:a16="http://schemas.microsoft.com/office/drawing/2014/main" id="{EE0B6CE8-CE5B-5B4C-AAAE-DF961FF1281E}"/>
              </a:ext>
            </a:extLst>
          </p:cNvPr>
          <p:cNvSpPr/>
          <p:nvPr/>
        </p:nvSpPr>
        <p:spPr>
          <a:xfrm>
            <a:off x="5782127" y="3744467"/>
            <a:ext cx="1956816" cy="969264"/>
          </a:xfrm>
          <a:prstGeom prst="rightArrow">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63916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678C67-5E40-9D48-AEE7-414AE6F78404}"/>
              </a:ext>
            </a:extLst>
          </p:cNvPr>
          <p:cNvSpPr>
            <a:spLocks noGrp="1"/>
          </p:cNvSpPr>
          <p:nvPr>
            <p:ph type="title"/>
          </p:nvPr>
        </p:nvSpPr>
        <p:spPr>
          <a:xfrm>
            <a:off x="725764" y="299483"/>
            <a:ext cx="10737295" cy="1905000"/>
          </a:xfrm>
        </p:spPr>
        <p:txBody>
          <a:bodyPr/>
          <a:lstStyle/>
          <a:p>
            <a:r>
              <a:rPr lang="fr-FR" sz="4400">
                <a:latin typeface="Aharoni" panose="02010803020104030203" pitchFamily="2" charset="-79"/>
                <a:cs typeface="Aharoni" panose="02010803020104030203" pitchFamily="2" charset="-79"/>
              </a:rPr>
              <a:t>Lambeaux</a:t>
            </a:r>
            <a:r>
              <a:rPr lang="fr-FR"/>
              <a:t>                           </a:t>
            </a:r>
            <a:r>
              <a:rPr lang="fr-FR" sz="4400">
                <a:latin typeface="Aharoni" panose="02010803020104030203" pitchFamily="2" charset="-79"/>
                <a:cs typeface="Aharoni" panose="02010803020104030203" pitchFamily="2" charset="-79"/>
              </a:rPr>
              <a:t>Troisième sens </a:t>
            </a:r>
          </a:p>
        </p:txBody>
      </p:sp>
      <p:pic>
        <p:nvPicPr>
          <p:cNvPr id="6" name="Espace réservé du contenu 5">
            <a:extLst>
              <a:ext uri="{FF2B5EF4-FFF2-40B4-BE49-F238E27FC236}">
                <a16:creationId xmlns:a16="http://schemas.microsoft.com/office/drawing/2014/main" id="{5B2A3167-B168-B541-AE4E-4422A3C41230}"/>
              </a:ext>
            </a:extLst>
          </p:cNvPr>
          <p:cNvPicPr>
            <a:picLocks noGrp="1" noChangeAspect="1"/>
          </p:cNvPicPr>
          <p:nvPr>
            <p:ph idx="1"/>
          </p:nvPr>
        </p:nvPicPr>
        <p:blipFill>
          <a:blip r:embed="rId2"/>
          <a:stretch>
            <a:fillRect/>
          </a:stretch>
        </p:blipFill>
        <p:spPr>
          <a:xfrm>
            <a:off x="629091" y="2250559"/>
            <a:ext cx="3535955" cy="3535955"/>
          </a:xfrm>
          <a:prstGeom prst="rect">
            <a:avLst/>
          </a:prstGeom>
        </p:spPr>
      </p:pic>
      <p:sp>
        <p:nvSpPr>
          <p:cNvPr id="3" name="Flèche : droite 2">
            <a:extLst>
              <a:ext uri="{FF2B5EF4-FFF2-40B4-BE49-F238E27FC236}">
                <a16:creationId xmlns:a16="http://schemas.microsoft.com/office/drawing/2014/main" id="{11D2A98B-0EC1-0A4B-85BA-72FCF3A5CC80}"/>
              </a:ext>
            </a:extLst>
          </p:cNvPr>
          <p:cNvSpPr/>
          <p:nvPr/>
        </p:nvSpPr>
        <p:spPr>
          <a:xfrm>
            <a:off x="4457442" y="767351"/>
            <a:ext cx="1956816" cy="969264"/>
          </a:xfrm>
          <a:prstGeom prst="rightArrow">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9DB5BDAB-E10F-814A-A0F6-AB5D3B2F7DCB}"/>
              </a:ext>
            </a:extLst>
          </p:cNvPr>
          <p:cNvSpPr/>
          <p:nvPr/>
        </p:nvSpPr>
        <p:spPr>
          <a:xfrm>
            <a:off x="629091" y="6007395"/>
            <a:ext cx="3535955" cy="6290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361F40D9-D8D6-9C40-99C7-92C4779E6CD2}"/>
              </a:ext>
            </a:extLst>
          </p:cNvPr>
          <p:cNvSpPr txBox="1"/>
          <p:nvPr/>
        </p:nvSpPr>
        <p:spPr>
          <a:xfrm>
            <a:off x="1548810" y="6172716"/>
            <a:ext cx="1828800" cy="369332"/>
          </a:xfrm>
          <a:prstGeom prst="rect">
            <a:avLst/>
          </a:prstGeom>
          <a:noFill/>
        </p:spPr>
        <p:txBody>
          <a:bodyPr wrap="square" rtlCol="0">
            <a:spAutoFit/>
          </a:bodyPr>
          <a:lstStyle/>
          <a:p>
            <a:pPr algn="l"/>
            <a:r>
              <a:rPr lang="fr-FR" i="1"/>
              <a:t>« lambeaux »</a:t>
            </a:r>
          </a:p>
        </p:txBody>
      </p:sp>
      <p:sp>
        <p:nvSpPr>
          <p:cNvPr id="5" name="ZoneTexte 4">
            <a:extLst>
              <a:ext uri="{FF2B5EF4-FFF2-40B4-BE49-F238E27FC236}">
                <a16:creationId xmlns:a16="http://schemas.microsoft.com/office/drawing/2014/main" id="{6D7DD0F9-0E5C-FC44-84A1-33CCD4A3C266}"/>
              </a:ext>
            </a:extLst>
          </p:cNvPr>
          <p:cNvSpPr txBox="1"/>
          <p:nvPr/>
        </p:nvSpPr>
        <p:spPr>
          <a:xfrm>
            <a:off x="6094411" y="3347483"/>
            <a:ext cx="5273566" cy="1200329"/>
          </a:xfrm>
          <a:prstGeom prst="rect">
            <a:avLst/>
          </a:prstGeom>
          <a:noFill/>
        </p:spPr>
        <p:txBody>
          <a:bodyPr wrap="square" rtlCol="0">
            <a:spAutoFit/>
          </a:bodyPr>
          <a:lstStyle/>
          <a:p>
            <a:pPr algn="l"/>
            <a:r>
              <a:rPr lang="fr-FR" sz="3600">
                <a:effectLst/>
                <a:latin typeface="Aharoni" panose="02010803020104030203" pitchFamily="2" charset="-79"/>
                <a:ea typeface="Times New Roman" panose="02020603050405020304" pitchFamily="18" charset="0"/>
                <a:cs typeface="Aharoni" panose="02010803020104030203" pitchFamily="2" charset="-79"/>
              </a:rPr>
              <a:t>Au sens figuré : les restes d’un tout divisé</a:t>
            </a:r>
            <a:endParaRPr lang="fr-FR" sz="360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1495344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8ED1D0-276F-294B-92B1-6D8CCBCC2494}"/>
              </a:ext>
            </a:extLst>
          </p:cNvPr>
          <p:cNvSpPr>
            <a:spLocks noGrp="1"/>
          </p:cNvSpPr>
          <p:nvPr>
            <p:ph type="title"/>
          </p:nvPr>
        </p:nvSpPr>
        <p:spPr>
          <a:xfrm>
            <a:off x="184482" y="114300"/>
            <a:ext cx="11819860" cy="1905000"/>
          </a:xfrm>
        </p:spPr>
        <p:txBody>
          <a:bodyPr>
            <a:normAutofit/>
          </a:bodyPr>
          <a:lstStyle/>
          <a:p>
            <a:r>
              <a:rPr lang="fr-FR" sz="4400">
                <a:latin typeface="Aharoni" panose="02010803020104030203" pitchFamily="2" charset="-79"/>
                <a:cs typeface="Aharoni" panose="02010803020104030203" pitchFamily="2" charset="-79"/>
              </a:rPr>
              <a:t>II.	Un titre symbolique pour l’auteur</a:t>
            </a:r>
          </a:p>
        </p:txBody>
      </p:sp>
      <p:sp>
        <p:nvSpPr>
          <p:cNvPr id="3" name="Espace réservé du contenu 2">
            <a:extLst>
              <a:ext uri="{FF2B5EF4-FFF2-40B4-BE49-F238E27FC236}">
                <a16:creationId xmlns:a16="http://schemas.microsoft.com/office/drawing/2014/main" id="{C0148B7E-9777-0B41-90A0-175FE65B11A2}"/>
              </a:ext>
            </a:extLst>
          </p:cNvPr>
          <p:cNvSpPr>
            <a:spLocks noGrp="1"/>
          </p:cNvSpPr>
          <p:nvPr>
            <p:ph idx="1"/>
          </p:nvPr>
        </p:nvSpPr>
        <p:spPr>
          <a:xfrm>
            <a:off x="3202265" y="1435620"/>
            <a:ext cx="5607085" cy="882502"/>
          </a:xfrm>
        </p:spPr>
        <p:txBody>
          <a:bodyPr>
            <a:normAutofit fontScale="92500"/>
          </a:bodyPr>
          <a:lstStyle/>
          <a:p>
            <a:pPr marL="0" indent="0">
              <a:buNone/>
            </a:pPr>
            <a:r>
              <a:rPr lang="fr-FR"/>
              <a:t>	</a:t>
            </a:r>
            <a:r>
              <a:rPr lang="fr-FR" sz="4300">
                <a:latin typeface="Aharoni" panose="02010803020104030203" pitchFamily="2" charset="-79"/>
                <a:cs typeface="Aharoni" panose="02010803020104030203" pitchFamily="2" charset="-79"/>
              </a:rPr>
              <a:t>1)</a:t>
            </a:r>
            <a:r>
              <a:rPr lang="fr-FR" sz="3900">
                <a:latin typeface="Aharoni" panose="02010803020104030203" pitchFamily="2" charset="-79"/>
                <a:cs typeface="Aharoni" panose="02010803020104030203" pitchFamily="2" charset="-79"/>
              </a:rPr>
              <a:t> </a:t>
            </a:r>
            <a:r>
              <a:rPr lang="fr-FR" sz="3600">
                <a:latin typeface="Aharoni" panose="02010803020104030203" pitchFamily="2" charset="-79"/>
                <a:cs typeface="Aharoni" panose="02010803020104030203" pitchFamily="2" charset="-79"/>
              </a:rPr>
              <a:t>Une déchirure familiale</a:t>
            </a:r>
          </a:p>
        </p:txBody>
      </p:sp>
      <p:pic>
        <p:nvPicPr>
          <p:cNvPr id="6" name="Image 5">
            <a:extLst>
              <a:ext uri="{FF2B5EF4-FFF2-40B4-BE49-F238E27FC236}">
                <a16:creationId xmlns:a16="http://schemas.microsoft.com/office/drawing/2014/main" id="{228C99EC-75B3-534F-92C8-22FF61C5889F}"/>
              </a:ext>
            </a:extLst>
          </p:cNvPr>
          <p:cNvPicPr>
            <a:picLocks noChangeAspect="1"/>
          </p:cNvPicPr>
          <p:nvPr/>
        </p:nvPicPr>
        <p:blipFill>
          <a:blip r:embed="rId2"/>
          <a:stretch>
            <a:fillRect/>
          </a:stretch>
        </p:blipFill>
        <p:spPr>
          <a:xfrm>
            <a:off x="697709" y="2383764"/>
            <a:ext cx="2538263" cy="3429000"/>
          </a:xfrm>
          <a:prstGeom prst="rect">
            <a:avLst/>
          </a:prstGeom>
        </p:spPr>
      </p:pic>
      <p:sp>
        <p:nvSpPr>
          <p:cNvPr id="7" name="ZoneTexte 6">
            <a:extLst>
              <a:ext uri="{FF2B5EF4-FFF2-40B4-BE49-F238E27FC236}">
                <a16:creationId xmlns:a16="http://schemas.microsoft.com/office/drawing/2014/main" id="{6F80F8A8-8335-AE4D-9D56-AF814C2D4B6C}"/>
              </a:ext>
            </a:extLst>
          </p:cNvPr>
          <p:cNvSpPr txBox="1"/>
          <p:nvPr/>
        </p:nvSpPr>
        <p:spPr>
          <a:xfrm>
            <a:off x="697709" y="6054437"/>
            <a:ext cx="3568063" cy="646331"/>
          </a:xfrm>
          <a:prstGeom prst="rect">
            <a:avLst/>
          </a:prstGeom>
          <a:noFill/>
        </p:spPr>
        <p:txBody>
          <a:bodyPr wrap="square" rtlCol="0">
            <a:spAutoFit/>
          </a:bodyPr>
          <a:lstStyle/>
          <a:p>
            <a:pPr algn="l"/>
            <a:r>
              <a:rPr lang="fr-FR" i="1"/>
              <a:t>L’abandon, tableau de Raymond Bonheur, 1826</a:t>
            </a:r>
          </a:p>
        </p:txBody>
      </p:sp>
      <p:sp>
        <p:nvSpPr>
          <p:cNvPr id="8" name="Rectangle 7">
            <a:extLst>
              <a:ext uri="{FF2B5EF4-FFF2-40B4-BE49-F238E27FC236}">
                <a16:creationId xmlns:a16="http://schemas.microsoft.com/office/drawing/2014/main" id="{98625614-EC06-EC49-9767-FC42A1CCC46E}"/>
              </a:ext>
            </a:extLst>
          </p:cNvPr>
          <p:cNvSpPr/>
          <p:nvPr/>
        </p:nvSpPr>
        <p:spPr>
          <a:xfrm>
            <a:off x="697709" y="6052504"/>
            <a:ext cx="2827672" cy="6463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2D7A5710-43EC-C74B-86D5-F88A50FB73E9}"/>
              </a:ext>
            </a:extLst>
          </p:cNvPr>
          <p:cNvSpPr txBox="1"/>
          <p:nvPr/>
        </p:nvSpPr>
        <p:spPr>
          <a:xfrm>
            <a:off x="5527341" y="3242931"/>
            <a:ext cx="4697818" cy="2031325"/>
          </a:xfrm>
          <a:prstGeom prst="rect">
            <a:avLst/>
          </a:prstGeom>
          <a:noFill/>
        </p:spPr>
        <p:txBody>
          <a:bodyPr wrap="square" rtlCol="0">
            <a:spAutoFit/>
          </a:bodyPr>
          <a:lstStyle/>
          <a:p>
            <a:pPr algn="l"/>
            <a:r>
              <a:rPr lang="fr-FR" dirty="0"/>
              <a:t>« une lecture t‘a appris qu’un bébé retiré à sa mère au cours de ses premières semaines subit un choc effroyable. Il vivait en un état de total fusion avec elle , et coupé de celle-ci, tout se passe pour lui comme s’il avait été littéralement fendu en deux. »</a:t>
            </a:r>
          </a:p>
        </p:txBody>
      </p:sp>
      <p:sp>
        <p:nvSpPr>
          <p:cNvPr id="11" name="Ellipse 10">
            <a:extLst>
              <a:ext uri="{FF2B5EF4-FFF2-40B4-BE49-F238E27FC236}">
                <a16:creationId xmlns:a16="http://schemas.microsoft.com/office/drawing/2014/main" id="{E7D6621E-487A-784B-B1E8-631C657182B0}"/>
              </a:ext>
            </a:extLst>
          </p:cNvPr>
          <p:cNvSpPr/>
          <p:nvPr/>
        </p:nvSpPr>
        <p:spPr>
          <a:xfrm>
            <a:off x="5048876" y="2544093"/>
            <a:ext cx="4988442" cy="3429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48333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15440CF-03EC-5146-AC26-0E7908C488ED}"/>
              </a:ext>
            </a:extLst>
          </p:cNvPr>
          <p:cNvSpPr>
            <a:spLocks noGrp="1"/>
          </p:cNvSpPr>
          <p:nvPr>
            <p:ph idx="1"/>
          </p:nvPr>
        </p:nvSpPr>
        <p:spPr>
          <a:xfrm>
            <a:off x="2333939" y="336697"/>
            <a:ext cx="7524122" cy="762002"/>
          </a:xfrm>
        </p:spPr>
        <p:txBody>
          <a:bodyPr>
            <a:normAutofit fontScale="85000" lnSpcReduction="10000"/>
          </a:bodyPr>
          <a:lstStyle/>
          <a:p>
            <a:pPr marL="0" indent="0">
              <a:buNone/>
            </a:pPr>
            <a:r>
              <a:rPr lang="fr-FR" sz="4400">
                <a:latin typeface="Aharoni" panose="02010803020104030203" pitchFamily="2" charset="-79"/>
                <a:cs typeface="Aharoni" panose="02010803020104030203" pitchFamily="2" charset="-79"/>
              </a:rPr>
              <a:t>2)</a:t>
            </a:r>
            <a:r>
              <a:rPr lang="fr-FR" sz="3900">
                <a:latin typeface="Aharoni" panose="02010803020104030203" pitchFamily="2" charset="-79"/>
                <a:cs typeface="Aharoni" panose="02010803020104030203" pitchFamily="2" charset="-79"/>
              </a:rPr>
              <a:t>Un hommage par</a:t>
            </a:r>
            <a:r>
              <a:rPr lang="fr-FR" sz="3600">
                <a:latin typeface="Aharoni" panose="02010803020104030203" pitchFamily="2" charset="-79"/>
                <a:cs typeface="Aharoni" panose="02010803020104030203" pitchFamily="2" charset="-79"/>
              </a:rPr>
              <a:t> </a:t>
            </a:r>
            <a:r>
              <a:rPr lang="fr-FR" sz="4200">
                <a:latin typeface="Aharoni" panose="02010803020104030203" pitchFamily="2" charset="-79"/>
                <a:cs typeface="Aharoni" panose="02010803020104030203" pitchFamily="2" charset="-79"/>
              </a:rPr>
              <a:t>fragmentations</a:t>
            </a:r>
            <a:r>
              <a:rPr lang="fr-FR" sz="3600">
                <a:latin typeface="Aharoni" panose="02010803020104030203" pitchFamily="2" charset="-79"/>
                <a:cs typeface="Aharoni" panose="02010803020104030203" pitchFamily="2" charset="-79"/>
              </a:rPr>
              <a:t> </a:t>
            </a:r>
          </a:p>
        </p:txBody>
      </p:sp>
      <p:pic>
        <p:nvPicPr>
          <p:cNvPr id="5" name="Image 4">
            <a:extLst>
              <a:ext uri="{FF2B5EF4-FFF2-40B4-BE49-F238E27FC236}">
                <a16:creationId xmlns:a16="http://schemas.microsoft.com/office/drawing/2014/main" id="{41453142-F038-7E40-95DE-053904043B03}"/>
              </a:ext>
            </a:extLst>
          </p:cNvPr>
          <p:cNvPicPr>
            <a:picLocks noChangeAspect="1"/>
          </p:cNvPicPr>
          <p:nvPr/>
        </p:nvPicPr>
        <p:blipFill>
          <a:blip r:embed="rId2"/>
          <a:stretch>
            <a:fillRect/>
          </a:stretch>
        </p:blipFill>
        <p:spPr>
          <a:xfrm>
            <a:off x="296032" y="1286041"/>
            <a:ext cx="3425868" cy="4285918"/>
          </a:xfrm>
          <a:prstGeom prst="rect">
            <a:avLst/>
          </a:prstGeom>
        </p:spPr>
      </p:pic>
      <p:pic>
        <p:nvPicPr>
          <p:cNvPr id="8" name="Image 7">
            <a:extLst>
              <a:ext uri="{FF2B5EF4-FFF2-40B4-BE49-F238E27FC236}">
                <a16:creationId xmlns:a16="http://schemas.microsoft.com/office/drawing/2014/main" id="{C35814C5-373F-D344-BE95-9FD2302CDDDC}"/>
              </a:ext>
            </a:extLst>
          </p:cNvPr>
          <p:cNvPicPr>
            <a:picLocks noChangeAspect="1"/>
          </p:cNvPicPr>
          <p:nvPr/>
        </p:nvPicPr>
        <p:blipFill>
          <a:blip r:embed="rId3"/>
          <a:stretch>
            <a:fillRect/>
          </a:stretch>
        </p:blipFill>
        <p:spPr>
          <a:xfrm>
            <a:off x="8569064" y="1286042"/>
            <a:ext cx="3114433" cy="4285917"/>
          </a:xfrm>
          <a:prstGeom prst="rect">
            <a:avLst/>
          </a:prstGeom>
        </p:spPr>
      </p:pic>
      <p:sp>
        <p:nvSpPr>
          <p:cNvPr id="9" name="ZoneTexte 8">
            <a:extLst>
              <a:ext uri="{FF2B5EF4-FFF2-40B4-BE49-F238E27FC236}">
                <a16:creationId xmlns:a16="http://schemas.microsoft.com/office/drawing/2014/main" id="{0EA692D0-D9F4-7D47-A3F5-742DA4B84FF1}"/>
              </a:ext>
            </a:extLst>
          </p:cNvPr>
          <p:cNvSpPr txBox="1"/>
          <p:nvPr/>
        </p:nvSpPr>
        <p:spPr>
          <a:xfrm>
            <a:off x="7743954" y="5919275"/>
            <a:ext cx="4228214" cy="646331"/>
          </a:xfrm>
          <a:prstGeom prst="rect">
            <a:avLst/>
          </a:prstGeom>
          <a:noFill/>
        </p:spPr>
        <p:txBody>
          <a:bodyPr wrap="square" rtlCol="0">
            <a:spAutoFit/>
          </a:bodyPr>
          <a:lstStyle/>
          <a:p>
            <a:pPr algn="l"/>
            <a:r>
              <a:rPr lang="fr-FR" i="1"/>
              <a:t>Elisabeth SONREL  « Plougastel, Mère et son fils à la pomme »</a:t>
            </a:r>
          </a:p>
        </p:txBody>
      </p:sp>
      <p:sp>
        <p:nvSpPr>
          <p:cNvPr id="10" name="Rectangle 9">
            <a:extLst>
              <a:ext uri="{FF2B5EF4-FFF2-40B4-BE49-F238E27FC236}">
                <a16:creationId xmlns:a16="http://schemas.microsoft.com/office/drawing/2014/main" id="{53F720D4-9608-6F4D-991D-E469FD51502C}"/>
              </a:ext>
            </a:extLst>
          </p:cNvPr>
          <p:cNvSpPr/>
          <p:nvPr/>
        </p:nvSpPr>
        <p:spPr>
          <a:xfrm>
            <a:off x="7540256" y="5830186"/>
            <a:ext cx="4431912" cy="7620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44EDDA1F-1851-1C4A-A294-AE91F36C4D72}"/>
              </a:ext>
            </a:extLst>
          </p:cNvPr>
          <p:cNvSpPr txBox="1"/>
          <p:nvPr/>
        </p:nvSpPr>
        <p:spPr>
          <a:xfrm>
            <a:off x="739847" y="6042746"/>
            <a:ext cx="2179675" cy="369332"/>
          </a:xfrm>
          <a:prstGeom prst="rect">
            <a:avLst/>
          </a:prstGeom>
          <a:noFill/>
        </p:spPr>
        <p:txBody>
          <a:bodyPr wrap="square" rtlCol="0">
            <a:spAutoFit/>
          </a:bodyPr>
          <a:lstStyle/>
          <a:p>
            <a:pPr algn="l"/>
            <a:r>
              <a:rPr lang="fr-FR" i="1"/>
              <a:t>Auteur inconnu</a:t>
            </a:r>
          </a:p>
        </p:txBody>
      </p:sp>
      <p:sp>
        <p:nvSpPr>
          <p:cNvPr id="2" name="Rectangle 1">
            <a:extLst>
              <a:ext uri="{FF2B5EF4-FFF2-40B4-BE49-F238E27FC236}">
                <a16:creationId xmlns:a16="http://schemas.microsoft.com/office/drawing/2014/main" id="{16E458A7-2590-774E-9E84-585CDE912795}"/>
              </a:ext>
            </a:extLst>
          </p:cNvPr>
          <p:cNvSpPr/>
          <p:nvPr/>
        </p:nvSpPr>
        <p:spPr>
          <a:xfrm>
            <a:off x="631307" y="6026521"/>
            <a:ext cx="2108791" cy="3693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DE55751D-BA06-224C-BFBE-737DFAA4011C}"/>
              </a:ext>
            </a:extLst>
          </p:cNvPr>
          <p:cNvSpPr txBox="1"/>
          <p:nvPr/>
        </p:nvSpPr>
        <p:spPr>
          <a:xfrm>
            <a:off x="4680937" y="2570608"/>
            <a:ext cx="2996609" cy="2031325"/>
          </a:xfrm>
          <a:prstGeom prst="rect">
            <a:avLst/>
          </a:prstGeom>
          <a:noFill/>
        </p:spPr>
        <p:txBody>
          <a:bodyPr wrap="square" rtlCol="0">
            <a:spAutoFit/>
          </a:bodyPr>
          <a:lstStyle/>
          <a:p>
            <a:pPr algn="l"/>
            <a:r>
              <a:rPr lang="fr-FR"/>
              <a:t>«  Te ressusciter . Te recréer. Te dire au fil des ans et des hivers avec cette lumière qui te portait, mais qui un jour , pour ton malheur et le mien, s’est déchiré. »</a:t>
            </a:r>
          </a:p>
        </p:txBody>
      </p:sp>
      <p:sp>
        <p:nvSpPr>
          <p:cNvPr id="6" name="Ellipse 5">
            <a:extLst>
              <a:ext uri="{FF2B5EF4-FFF2-40B4-BE49-F238E27FC236}">
                <a16:creationId xmlns:a16="http://schemas.microsoft.com/office/drawing/2014/main" id="{97D5A97D-950D-0C41-B4F2-F6A46E8FCA99}"/>
              </a:ext>
            </a:extLst>
          </p:cNvPr>
          <p:cNvSpPr/>
          <p:nvPr/>
        </p:nvSpPr>
        <p:spPr>
          <a:xfrm>
            <a:off x="4310662" y="2175243"/>
            <a:ext cx="3570675" cy="276889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62727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50FCDC6-9025-C044-8B69-84F140B2E2BB}"/>
              </a:ext>
            </a:extLst>
          </p:cNvPr>
          <p:cNvSpPr>
            <a:spLocks noGrp="1"/>
          </p:cNvSpPr>
          <p:nvPr>
            <p:ph idx="1"/>
          </p:nvPr>
        </p:nvSpPr>
        <p:spPr>
          <a:xfrm>
            <a:off x="913422" y="115186"/>
            <a:ext cx="10365155" cy="1733107"/>
          </a:xfrm>
        </p:spPr>
        <p:txBody>
          <a:bodyPr>
            <a:normAutofit/>
          </a:bodyPr>
          <a:lstStyle/>
          <a:p>
            <a:pPr marL="0" indent="0">
              <a:buNone/>
            </a:pPr>
            <a:r>
              <a:rPr lang="fr-FR" sz="3600">
                <a:latin typeface="Aharoni" panose="02010803020104030203" pitchFamily="2" charset="-79"/>
                <a:cs typeface="Aharoni" panose="02010803020104030203" pitchFamily="2" charset="-79"/>
              </a:rPr>
              <a:t>3) Fragments par fragments vers une réparation</a:t>
            </a:r>
          </a:p>
        </p:txBody>
      </p:sp>
      <p:pic>
        <p:nvPicPr>
          <p:cNvPr id="5" name="Image 4">
            <a:extLst>
              <a:ext uri="{FF2B5EF4-FFF2-40B4-BE49-F238E27FC236}">
                <a16:creationId xmlns:a16="http://schemas.microsoft.com/office/drawing/2014/main" id="{20335C43-59EC-6446-B555-4E1C6D807342}"/>
              </a:ext>
            </a:extLst>
          </p:cNvPr>
          <p:cNvPicPr>
            <a:picLocks noChangeAspect="1"/>
          </p:cNvPicPr>
          <p:nvPr/>
        </p:nvPicPr>
        <p:blipFill>
          <a:blip r:embed="rId2"/>
          <a:stretch>
            <a:fillRect/>
          </a:stretch>
        </p:blipFill>
        <p:spPr>
          <a:xfrm>
            <a:off x="3603993" y="2060058"/>
            <a:ext cx="4984011" cy="3429000"/>
          </a:xfrm>
          <a:prstGeom prst="rect">
            <a:avLst/>
          </a:prstGeom>
        </p:spPr>
      </p:pic>
      <p:sp>
        <p:nvSpPr>
          <p:cNvPr id="6" name="ZoneTexte 5">
            <a:extLst>
              <a:ext uri="{FF2B5EF4-FFF2-40B4-BE49-F238E27FC236}">
                <a16:creationId xmlns:a16="http://schemas.microsoft.com/office/drawing/2014/main" id="{9778D602-A4E4-EC4E-8C29-702829143072}"/>
              </a:ext>
            </a:extLst>
          </p:cNvPr>
          <p:cNvSpPr txBox="1"/>
          <p:nvPr/>
        </p:nvSpPr>
        <p:spPr>
          <a:xfrm>
            <a:off x="5061984" y="5715518"/>
            <a:ext cx="1828800" cy="369332"/>
          </a:xfrm>
          <a:prstGeom prst="rect">
            <a:avLst/>
          </a:prstGeom>
          <a:noFill/>
        </p:spPr>
        <p:txBody>
          <a:bodyPr wrap="square" rtlCol="0">
            <a:spAutoFit/>
          </a:bodyPr>
          <a:lstStyle/>
          <a:p>
            <a:pPr algn="l"/>
            <a:r>
              <a:rPr lang="fr-FR" i="1"/>
              <a:t>Vieilles lettres</a:t>
            </a:r>
          </a:p>
        </p:txBody>
      </p:sp>
      <p:sp>
        <p:nvSpPr>
          <p:cNvPr id="7" name="Rectangle 6">
            <a:extLst>
              <a:ext uri="{FF2B5EF4-FFF2-40B4-BE49-F238E27FC236}">
                <a16:creationId xmlns:a16="http://schemas.microsoft.com/office/drawing/2014/main" id="{733CE06F-7441-BB4A-B9F1-30C23BF1B7D6}"/>
              </a:ext>
            </a:extLst>
          </p:cNvPr>
          <p:cNvSpPr/>
          <p:nvPr/>
        </p:nvSpPr>
        <p:spPr>
          <a:xfrm>
            <a:off x="5022112" y="5615763"/>
            <a:ext cx="1908544" cy="5688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id="{276A01D9-7A1F-734D-9B51-F00652B7FDCE}"/>
              </a:ext>
            </a:extLst>
          </p:cNvPr>
          <p:cNvSpPr txBox="1"/>
          <p:nvPr/>
        </p:nvSpPr>
        <p:spPr>
          <a:xfrm>
            <a:off x="769089" y="3035894"/>
            <a:ext cx="1828800" cy="1477328"/>
          </a:xfrm>
          <a:prstGeom prst="rect">
            <a:avLst/>
          </a:prstGeom>
          <a:noFill/>
        </p:spPr>
        <p:txBody>
          <a:bodyPr wrap="square" rtlCol="0">
            <a:spAutoFit/>
          </a:bodyPr>
          <a:lstStyle/>
          <a:p>
            <a:pPr algn="l"/>
            <a:r>
              <a:rPr lang="fr-FR" dirty="0"/>
              <a:t>« Pardonne, ô mère, à l’enfant qui t’a poussée dans la tombe. »</a:t>
            </a:r>
          </a:p>
        </p:txBody>
      </p:sp>
      <p:sp>
        <p:nvSpPr>
          <p:cNvPr id="4" name="Ellipse 3">
            <a:extLst>
              <a:ext uri="{FF2B5EF4-FFF2-40B4-BE49-F238E27FC236}">
                <a16:creationId xmlns:a16="http://schemas.microsoft.com/office/drawing/2014/main" id="{B389C0DD-B777-A14F-90DC-60CC1DB2FBF0}"/>
              </a:ext>
            </a:extLst>
          </p:cNvPr>
          <p:cNvSpPr/>
          <p:nvPr/>
        </p:nvSpPr>
        <p:spPr>
          <a:xfrm>
            <a:off x="588336" y="2726365"/>
            <a:ext cx="2190306" cy="209638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3FA54F77-36AC-204F-A7A2-E765AE4290C7}"/>
              </a:ext>
            </a:extLst>
          </p:cNvPr>
          <p:cNvSpPr txBox="1"/>
          <p:nvPr/>
        </p:nvSpPr>
        <p:spPr>
          <a:xfrm>
            <a:off x="9117419" y="2726365"/>
            <a:ext cx="2861929" cy="2308324"/>
          </a:xfrm>
          <a:prstGeom prst="rect">
            <a:avLst/>
          </a:prstGeom>
          <a:noFill/>
        </p:spPr>
        <p:txBody>
          <a:bodyPr wrap="square" rtlCol="0">
            <a:spAutoFit/>
          </a:bodyPr>
          <a:lstStyle/>
          <a:p>
            <a:pPr algn="l"/>
            <a:r>
              <a:rPr lang="fr-FR"/>
              <a:t>« Tu es responsable de  son effondrement. Tu as causé sa mort et tu en as toujours porté en toi  l’obscure conscience . Comment peux-tu encore t’accorder le droit de vivre ? »</a:t>
            </a:r>
          </a:p>
        </p:txBody>
      </p:sp>
      <p:sp>
        <p:nvSpPr>
          <p:cNvPr id="9" name="Ellipse 8">
            <a:extLst>
              <a:ext uri="{FF2B5EF4-FFF2-40B4-BE49-F238E27FC236}">
                <a16:creationId xmlns:a16="http://schemas.microsoft.com/office/drawing/2014/main" id="{3B3ECC80-0407-E541-ADEF-F276CB6E1D78}"/>
              </a:ext>
            </a:extLst>
          </p:cNvPr>
          <p:cNvSpPr/>
          <p:nvPr/>
        </p:nvSpPr>
        <p:spPr>
          <a:xfrm>
            <a:off x="8763000" y="2257319"/>
            <a:ext cx="3379601" cy="33584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45951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14DAB81-3710-5F4A-B72C-986BEB97976A}"/>
              </a:ext>
            </a:extLst>
          </p:cNvPr>
          <p:cNvSpPr>
            <a:spLocks noGrp="1"/>
          </p:cNvSpPr>
          <p:nvPr>
            <p:ph idx="1"/>
          </p:nvPr>
        </p:nvSpPr>
        <p:spPr>
          <a:xfrm>
            <a:off x="3078660" y="239233"/>
            <a:ext cx="5805192" cy="1015409"/>
          </a:xfrm>
        </p:spPr>
        <p:txBody>
          <a:bodyPr>
            <a:normAutofit/>
          </a:bodyPr>
          <a:lstStyle/>
          <a:p>
            <a:pPr marL="0" indent="0">
              <a:buNone/>
            </a:pPr>
            <a:r>
              <a:rPr lang="fr-FR" sz="3600">
                <a:latin typeface="Aharoni" panose="02010803020104030203" pitchFamily="2" charset="-79"/>
                <a:cs typeface="Aharoni" panose="02010803020104030203" pitchFamily="2" charset="-79"/>
              </a:rPr>
              <a:t>4)Mais une écriture sincère</a:t>
            </a:r>
          </a:p>
        </p:txBody>
      </p:sp>
      <p:sp>
        <p:nvSpPr>
          <p:cNvPr id="4" name="ZoneTexte 3">
            <a:extLst>
              <a:ext uri="{FF2B5EF4-FFF2-40B4-BE49-F238E27FC236}">
                <a16:creationId xmlns:a16="http://schemas.microsoft.com/office/drawing/2014/main" id="{72D7E461-1F52-444B-919E-ED152BAA32D9}"/>
              </a:ext>
            </a:extLst>
          </p:cNvPr>
          <p:cNvSpPr txBox="1"/>
          <p:nvPr/>
        </p:nvSpPr>
        <p:spPr>
          <a:xfrm rot="10800000" flipV="1">
            <a:off x="2196952" y="2690336"/>
            <a:ext cx="7798095" cy="1477328"/>
          </a:xfrm>
          <a:prstGeom prst="rect">
            <a:avLst/>
          </a:prstGeom>
          <a:noFill/>
        </p:spPr>
        <p:txBody>
          <a:bodyPr wrap="square" rtlCol="0">
            <a:spAutoFit/>
          </a:bodyPr>
          <a:lstStyle/>
          <a:p>
            <a:pPr algn="l"/>
            <a:r>
              <a:rPr lang="fr-FR" dirty="0"/>
              <a:t>“ je n’ai jamais décidé d’employer telle ou telle forme . Cela s’est fait au fur et à mesure de mon cheminement. De toute manière, quel que soit mon mode d’écriture, j’ai le sentiment que je dis  toujours la même chose. Il est sans cesse question de cette même aventure intérieure. Je ne sais rien d’autre.”</a:t>
            </a:r>
          </a:p>
        </p:txBody>
      </p:sp>
      <p:sp>
        <p:nvSpPr>
          <p:cNvPr id="5" name="Rectangle 4">
            <a:extLst>
              <a:ext uri="{FF2B5EF4-FFF2-40B4-BE49-F238E27FC236}">
                <a16:creationId xmlns:a16="http://schemas.microsoft.com/office/drawing/2014/main" id="{D8B4ED5F-5FBD-874B-8493-C7A0E8C3B41E}"/>
              </a:ext>
            </a:extLst>
          </p:cNvPr>
          <p:cNvSpPr/>
          <p:nvPr/>
        </p:nvSpPr>
        <p:spPr>
          <a:xfrm>
            <a:off x="2082209" y="2514600"/>
            <a:ext cx="7798095"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793973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illage">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otalTime>1</TotalTime>
  <Words>433</Words>
  <Application>Microsoft Macintosh PowerPoint</Application>
  <PresentationFormat>Grand écran</PresentationFormat>
  <Paragraphs>39</Paragraphs>
  <Slides>12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Aharoni</vt:lpstr>
      <vt:lpstr>Arial</vt:lpstr>
      <vt:lpstr>Century Gothic</vt:lpstr>
      <vt:lpstr>Times New Roman</vt:lpstr>
      <vt:lpstr>Maillage</vt:lpstr>
      <vt:lpstr>Pourquoi ce Titre</vt:lpstr>
      <vt:lpstr>Problématique : Pourquoi Charles Juliet a-t-il choisi Lambeaux comme titre de son récit autobiographique ?</vt:lpstr>
      <vt:lpstr>I. Un titre polysémique
 Lambeaux                         Sens Premier</vt:lpstr>
      <vt:lpstr>Lambeaux                         Deuxième sens </vt:lpstr>
      <vt:lpstr>Lambeaux                           Troisième sens </vt:lpstr>
      <vt:lpstr>II. Un titre symbolique pour l’auteur</vt:lpstr>
      <vt:lpstr>Présentation PowerPoint</vt:lpstr>
      <vt:lpstr>Présentation PowerPoint</vt:lpstr>
      <vt:lpstr>Présentation PowerPoint</vt:lpstr>
      <vt:lpstr>Conclusion</vt:lpstr>
      <vt:lpstr>Les sources</vt:lpstr>
      <vt:lpstr>Fin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iloah giuge</dc:creator>
  <cp:lastModifiedBy>ghislaine zaneboni</cp:lastModifiedBy>
  <cp:revision>21</cp:revision>
  <dcterms:created xsi:type="dcterms:W3CDTF">2021-04-05T12:21:23Z</dcterms:created>
  <dcterms:modified xsi:type="dcterms:W3CDTF">2021-04-09T14:10:37Z</dcterms:modified>
</cp:coreProperties>
</file>