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150" d="100"/>
          <a:sy n="150" d="100"/>
        </p:scale>
        <p:origin x="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316309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24416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109500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382654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17416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ADFF3A-E8C1-4CE3-8FE2-BD3AD740B053}" type="datetimeFigureOut">
              <a:rPr lang="fr-FR" smtClean="0"/>
              <a:t>07/04/2021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36780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ADFF3A-E8C1-4CE3-8FE2-BD3AD740B053}" type="datetimeFigureOut">
              <a:rPr lang="fr-FR" smtClean="0"/>
              <a:t>07/04/2021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262746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ADFF3A-E8C1-4CE3-8FE2-BD3AD740B053}" type="datetimeFigureOut">
              <a:rPr lang="fr-FR" smtClean="0"/>
              <a:t>07/04/2021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138788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ADFF3A-E8C1-4CE3-8FE2-BD3AD740B053}" type="datetimeFigureOut">
              <a:rPr lang="fr-FR" smtClean="0"/>
              <a:t>07/04/2021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416765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FADFF3A-E8C1-4CE3-8FE2-BD3AD740B053}" type="datetimeFigureOut">
              <a:rPr lang="fr-FR" smtClean="0"/>
              <a:t>07/04/2021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267738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FADFF3A-E8C1-4CE3-8FE2-BD3AD740B053}" type="datetimeFigureOut">
              <a:rPr lang="fr-FR" smtClean="0"/>
              <a:t>07/04/2021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66A86-C7F5-4054-89E0-4D9E8C2F09DF}" type="slidenum">
              <a:rPr lang="fr-FR" smtClean="0"/>
              <a:t>‹N°›</a:t>
            </a:fld>
            <a:endParaRPr lang="fr-FR"/>
          </a:p>
        </p:txBody>
      </p:sp>
    </p:spTree>
    <p:extLst>
      <p:ext uri="{BB962C8B-B14F-4D97-AF65-F5344CB8AC3E}">
        <p14:creationId xmlns:p14="http://schemas.microsoft.com/office/powerpoint/2010/main" val="206001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DFF3A-E8C1-4CE3-8FE2-BD3AD740B053}" type="datetimeFigureOut">
              <a:rPr lang="fr-FR" smtClean="0"/>
              <a:t>07/04/2021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6A86-C7F5-4054-89E0-4D9E8C2F09DF}" type="slidenum">
              <a:rPr lang="fr-FR" smtClean="0"/>
              <a:t>‹N°›</a:t>
            </a:fld>
            <a:endParaRPr lang="fr-FR"/>
          </a:p>
        </p:txBody>
      </p:sp>
    </p:spTree>
    <p:extLst>
      <p:ext uri="{BB962C8B-B14F-4D97-AF65-F5344CB8AC3E}">
        <p14:creationId xmlns:p14="http://schemas.microsoft.com/office/powerpoint/2010/main" val="379541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20" y="351135"/>
            <a:ext cx="12014250" cy="646331"/>
          </a:xfrm>
          <a:prstGeom prst="rect">
            <a:avLst/>
          </a:prstGeom>
          <a:noFill/>
        </p:spPr>
        <p:txBody>
          <a:bodyPr wrap="none" lIns="91440" tIns="45720" rIns="91440" bIns="45720">
            <a:spAutoFit/>
          </a:bodyPr>
          <a:lstStyle/>
          <a:p>
            <a:pPr algn="ctr"/>
            <a:r>
              <a:rPr lang="fr-FR" sz="3600" b="1" cap="none" spc="0" dirty="0">
                <a:ln w="6600">
                  <a:solidFill>
                    <a:schemeClr val="accent2"/>
                  </a:solidFill>
                  <a:prstDash val="solid"/>
                </a:ln>
                <a:solidFill>
                  <a:schemeClr val="bg2">
                    <a:lumMod val="10000"/>
                  </a:schemeClr>
                </a:solidFill>
                <a:effectLst>
                  <a:outerShdw dist="38100" dir="2700000" algn="tl" rotWithShape="0">
                    <a:schemeClr val="accent2"/>
                  </a:outerShdw>
                </a:effectLst>
              </a:rPr>
              <a:t>Lambeaux, une œuvre à la croisée des </a:t>
            </a:r>
            <a:r>
              <a:rPr lang="fr-FR" sz="3600" b="1" cap="none" spc="0" dirty="0">
                <a:ln w="6600">
                  <a:solidFill>
                    <a:schemeClr val="accent2"/>
                  </a:solidFill>
                  <a:prstDash val="solid"/>
                </a:ln>
                <a:solidFill>
                  <a:srgbClr val="FFFF00"/>
                </a:solidFill>
                <a:effectLst>
                  <a:outerShdw dist="38100" dir="2700000" algn="tl" rotWithShape="0">
                    <a:schemeClr val="accent2"/>
                  </a:outerShdw>
                </a:effectLst>
              </a:rPr>
              <a:t>genres</a:t>
            </a:r>
            <a:r>
              <a:rPr lang="fr-FR" sz="3600" b="1" cap="none" spc="0" dirty="0">
                <a:ln w="6600">
                  <a:solidFill>
                    <a:schemeClr val="accent2"/>
                  </a:solidFill>
                  <a:prstDash val="solid"/>
                </a:ln>
                <a:solidFill>
                  <a:schemeClr val="bg2">
                    <a:lumMod val="10000"/>
                  </a:schemeClr>
                </a:solidFill>
                <a:effectLst>
                  <a:outerShdw dist="38100" dir="2700000" algn="tl" rotWithShape="0">
                    <a:schemeClr val="accent2"/>
                  </a:outerShdw>
                </a:effectLst>
              </a:rPr>
              <a:t> et des </a:t>
            </a:r>
            <a:r>
              <a:rPr lang="fr-FR" sz="3600" b="1" cap="none" spc="0" dirty="0">
                <a:ln w="6600">
                  <a:solidFill>
                    <a:schemeClr val="accent2"/>
                  </a:solidFill>
                  <a:prstDash val="solid"/>
                </a:ln>
                <a:solidFill>
                  <a:srgbClr val="FFFF00"/>
                </a:solidFill>
                <a:effectLst>
                  <a:outerShdw dist="38100" dir="2700000" algn="tl" rotWithShape="0">
                    <a:schemeClr val="accent2"/>
                  </a:outerShdw>
                </a:effectLst>
              </a:rPr>
              <a:t>tonalités</a:t>
            </a:r>
            <a:r>
              <a:rPr lang="fr-FR" sz="3600" b="1" cap="none" spc="0" dirty="0">
                <a:ln w="6600">
                  <a:solidFill>
                    <a:schemeClr val="accent2"/>
                  </a:solidFill>
                  <a:prstDash val="solid"/>
                </a:ln>
                <a:solidFill>
                  <a:schemeClr val="bg2">
                    <a:lumMod val="10000"/>
                  </a:schemeClr>
                </a:solidFill>
                <a:effectLst>
                  <a:outerShdw dist="38100" dir="2700000" algn="tl" rotWithShape="0">
                    <a:schemeClr val="accent2"/>
                  </a:outerShdw>
                </a:effectLst>
              </a:rPr>
              <a:t>.</a:t>
            </a:r>
          </a:p>
        </p:txBody>
      </p:sp>
      <p:sp>
        <p:nvSpPr>
          <p:cNvPr id="6" name="Rectangle 5"/>
          <p:cNvSpPr/>
          <p:nvPr/>
        </p:nvSpPr>
        <p:spPr>
          <a:xfrm>
            <a:off x="143794" y="1595057"/>
            <a:ext cx="11722137" cy="1704249"/>
          </a:xfrm>
          <a:prstGeom prst="rect">
            <a:avLst/>
          </a:prstGeom>
        </p:spPr>
        <p:txBody>
          <a:bodyPr wrap="square">
            <a:spAutoFit/>
          </a:bodyPr>
          <a:lstStyle/>
          <a:p>
            <a:pPr algn="just">
              <a:lnSpc>
                <a:spcPct val="150000"/>
              </a:lnSpc>
              <a:spcAft>
                <a:spcPts val="0"/>
              </a:spcAft>
            </a:pPr>
            <a:r>
              <a:rPr lang="fr-FR" b="1" u="sng" dirty="0">
                <a:solidFill>
                  <a:srgbClr val="00B050"/>
                </a:solidFill>
                <a:latin typeface="Gorgia"/>
                <a:ea typeface="Times" panose="02020603050405020304" pitchFamily="18" charset="0"/>
                <a:cs typeface="Calibri" panose="020F0502020204030204" pitchFamily="34" charset="0"/>
              </a:rPr>
              <a:t>Problématique :</a:t>
            </a:r>
            <a:r>
              <a:rPr lang="fr-FR" b="1" dirty="0">
                <a:solidFill>
                  <a:srgbClr val="00B050"/>
                </a:solidFill>
                <a:latin typeface="Gorgia"/>
                <a:ea typeface="Times" panose="02020603050405020304" pitchFamily="18" charset="0"/>
                <a:cs typeface="Calibri" panose="020F0502020204030204" pitchFamily="34" charset="0"/>
              </a:rPr>
              <a:t> Comment Juliet exploite-t-il les effets produits, sur le lecteur, par la pluralité des genres et des tonalités qu’il imbrique au sein de son ouvrage afin d’aboutir à une forme singulière pour porter sa voix, sa vie et celle de ses mères ?</a:t>
            </a:r>
            <a:endParaRPr lang="fr-FR" b="1" dirty="0">
              <a:latin typeface="Times" panose="02020603050405020304" pitchFamily="18" charset="0"/>
              <a:ea typeface="Times" panose="02020603050405020304" pitchFamily="18" charset="0"/>
              <a:cs typeface="Times New Roman" panose="02020603050405020304" pitchFamily="18" charset="0"/>
            </a:endParaRPr>
          </a:p>
          <a:p>
            <a:pPr algn="just">
              <a:lnSpc>
                <a:spcPct val="150000"/>
              </a:lnSpc>
              <a:spcAft>
                <a:spcPts val="0"/>
              </a:spcAft>
            </a:pPr>
            <a:r>
              <a:rPr lang="fr-FR" b="1" dirty="0">
                <a:solidFill>
                  <a:srgbClr val="00B050"/>
                </a:solidFill>
                <a:latin typeface="Gorgia"/>
                <a:ea typeface="Times" panose="02020603050405020304" pitchFamily="18" charset="0"/>
                <a:cs typeface="Calibri" panose="020F0502020204030204" pitchFamily="34"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
        <p:nvSpPr>
          <p:cNvPr id="7" name="Rectangle 6"/>
          <p:cNvSpPr/>
          <p:nvPr/>
        </p:nvSpPr>
        <p:spPr>
          <a:xfrm>
            <a:off x="209881" y="3299306"/>
            <a:ext cx="11755328" cy="2308324"/>
          </a:xfrm>
          <a:prstGeom prst="rect">
            <a:avLst/>
          </a:prstGeom>
        </p:spPr>
        <p:txBody>
          <a:bodyPr wrap="square">
            <a:spAutoFit/>
          </a:bodyPr>
          <a:lstStyle/>
          <a:p>
            <a:pPr algn="just">
              <a:spcAft>
                <a:spcPts val="0"/>
              </a:spcAft>
            </a:pPr>
            <a:r>
              <a:rPr lang="fr-FR" b="1" i="1" u="sng" dirty="0">
                <a:solidFill>
                  <a:srgbClr val="0070C0"/>
                </a:solidFill>
                <a:latin typeface="Gorgia"/>
                <a:ea typeface="Times" panose="02020603050405020304" pitchFamily="18" charset="0"/>
                <a:cs typeface="Calibri" panose="020F0502020204030204" pitchFamily="34" charset="0"/>
              </a:rPr>
              <a:t>Plan :</a:t>
            </a:r>
          </a:p>
          <a:p>
            <a:pPr algn="just">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i="1" dirty="0">
                <a:solidFill>
                  <a:srgbClr val="0070C0"/>
                </a:solidFill>
                <a:latin typeface="Gorgia"/>
                <a:ea typeface="Times" panose="02020603050405020304" pitchFamily="18" charset="0"/>
                <a:cs typeface="Calibri" panose="020F0502020204030204" pitchFamily="34"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dirty="0">
                <a:solidFill>
                  <a:srgbClr val="0070C0"/>
                </a:solidFill>
                <a:latin typeface="Gorgia"/>
                <a:ea typeface="Times" panose="02020603050405020304" pitchFamily="18" charset="0"/>
                <a:cs typeface="Calibri" panose="020F0502020204030204" pitchFamily="34" charset="0"/>
              </a:rPr>
              <a:t>I - Le défis commun à tous les (auto)biographes : Trouver le juste équilibre entre réalité et fiction, biographie et Roman.</a:t>
            </a:r>
          </a:p>
          <a:p>
            <a:pPr algn="just">
              <a:spcAft>
                <a:spcPts val="0"/>
              </a:spcAft>
            </a:pPr>
            <a:endParaRPr lang="fr-FR" dirty="0">
              <a:solidFill>
                <a:srgbClr val="0070C0"/>
              </a:solidFill>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dirty="0">
                <a:solidFill>
                  <a:srgbClr val="0070C0"/>
                </a:solidFill>
                <a:latin typeface="Gorgia"/>
                <a:ea typeface="Times" panose="02020603050405020304" pitchFamily="18" charset="0"/>
                <a:cs typeface="Calibri" panose="020F0502020204030204" pitchFamily="34" charset="0"/>
              </a:rPr>
              <a:t> </a:t>
            </a:r>
            <a:endParaRPr lang="fr-FR" dirty="0">
              <a:solidFill>
                <a:srgbClr val="0070C0"/>
              </a:solidFill>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dirty="0">
                <a:solidFill>
                  <a:srgbClr val="0070C0"/>
                </a:solidFill>
                <a:latin typeface="Gorgia"/>
                <a:ea typeface="Times" panose="02020603050405020304" pitchFamily="18" charset="0"/>
                <a:cs typeface="Calibri" panose="020F0502020204030204" pitchFamily="34" charset="0"/>
              </a:rPr>
              <a:t>II – L’influence des autres genres et sous-genres littéraires : Théâtre, Tournure épistolaire et poésie.</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02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73599" y="160437"/>
            <a:ext cx="7004976" cy="6533392"/>
          </a:xfrm>
          <a:prstGeom prst="rect">
            <a:avLst/>
          </a:prstGeom>
        </p:spPr>
      </p:pic>
      <p:pic>
        <p:nvPicPr>
          <p:cNvPr id="7" name="Image 6"/>
          <p:cNvPicPr>
            <a:picLocks noChangeAspect="1"/>
          </p:cNvPicPr>
          <p:nvPr/>
        </p:nvPicPr>
        <p:blipFill>
          <a:blip r:embed="rId3"/>
          <a:stretch>
            <a:fillRect/>
          </a:stretch>
        </p:blipFill>
        <p:spPr>
          <a:xfrm>
            <a:off x="8121760" y="422778"/>
            <a:ext cx="3678051" cy="2754988"/>
          </a:xfrm>
          <a:prstGeom prst="rect">
            <a:avLst/>
          </a:prstGeom>
        </p:spPr>
      </p:pic>
      <p:pic>
        <p:nvPicPr>
          <p:cNvPr id="8" name="Image 7"/>
          <p:cNvPicPr>
            <a:picLocks noChangeAspect="1"/>
          </p:cNvPicPr>
          <p:nvPr/>
        </p:nvPicPr>
        <p:blipFill>
          <a:blip r:embed="rId4"/>
          <a:stretch>
            <a:fillRect/>
          </a:stretch>
        </p:blipFill>
        <p:spPr>
          <a:xfrm>
            <a:off x="8887297" y="3562538"/>
            <a:ext cx="2311840" cy="3082453"/>
          </a:xfrm>
          <a:prstGeom prst="rect">
            <a:avLst/>
          </a:prstGeom>
        </p:spPr>
      </p:pic>
    </p:spTree>
    <p:extLst>
      <p:ext uri="{BB962C8B-B14F-4D97-AF65-F5344CB8AC3E}">
        <p14:creationId xmlns:p14="http://schemas.microsoft.com/office/powerpoint/2010/main" val="162032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2687364" y="4610331"/>
            <a:ext cx="6801793" cy="2756468"/>
          </a:xfrm>
          <a:prstGeom prst="rect">
            <a:avLst/>
          </a:prstGeom>
        </p:spPr>
      </p:pic>
      <p:sp>
        <p:nvSpPr>
          <p:cNvPr id="5" name="Rectangle 4"/>
          <p:cNvSpPr/>
          <p:nvPr/>
        </p:nvSpPr>
        <p:spPr>
          <a:xfrm>
            <a:off x="194734" y="296671"/>
            <a:ext cx="11565466" cy="1754326"/>
          </a:xfrm>
          <a:prstGeom prst="rect">
            <a:avLst/>
          </a:prstGeom>
        </p:spPr>
        <p:txBody>
          <a:bodyPr wrap="square">
            <a:spAutoFit/>
          </a:bodyPr>
          <a:lstStyle/>
          <a:p>
            <a:pPr algn="just">
              <a:spcAft>
                <a:spcPts val="0"/>
              </a:spcAft>
            </a:pPr>
            <a:r>
              <a:rPr lang="fr-FR" b="1" dirty="0">
                <a:solidFill>
                  <a:srgbClr val="FF0000"/>
                </a:solidFill>
                <a:latin typeface="Gorgia"/>
                <a:ea typeface="Times" panose="02020603050405020304" pitchFamily="18" charset="0"/>
                <a:cs typeface="Calibri" panose="020F0502020204030204" pitchFamily="34" charset="0"/>
              </a:rPr>
              <a:t>I - Le défis commun à tous les (auto)biographes : Trouver le juste équilibre entre réalité et fiction, biographie et Roman.</a:t>
            </a: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dirty="0">
                <a:solidFill>
                  <a:srgbClr val="FF0000"/>
                </a:solidFill>
                <a:latin typeface="Gorgia"/>
                <a:ea typeface="Times" panose="02020603050405020304" pitchFamily="18" charset="0"/>
                <a:cs typeface="Calibri" panose="020F0502020204030204" pitchFamily="34" charset="0"/>
              </a:rPr>
              <a:t> </a:t>
            </a:r>
          </a:p>
          <a:p>
            <a:pPr algn="just">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b="1" dirty="0">
                <a:solidFill>
                  <a:srgbClr val="C45911"/>
                </a:solidFill>
                <a:latin typeface="Gorgia"/>
                <a:ea typeface="Times" panose="02020603050405020304" pitchFamily="18" charset="0"/>
                <a:cs typeface="Calibri" panose="020F0502020204030204" pitchFamily="34" charset="0"/>
              </a:rPr>
              <a:t>Biographie/Autobiographie </a:t>
            </a:r>
            <a:r>
              <a:rPr lang="fr-FR" b="1" dirty="0">
                <a:latin typeface="Gorgia"/>
                <a:ea typeface="Times" panose="02020603050405020304" pitchFamily="18" charset="0"/>
                <a:cs typeface="Calibri" panose="020F0502020204030204" pitchFamily="34" charset="0"/>
              </a:rPr>
              <a:t>vs </a:t>
            </a:r>
            <a:r>
              <a:rPr lang="fr-FR" b="1" dirty="0">
                <a:solidFill>
                  <a:srgbClr val="1F3864"/>
                </a:solidFill>
                <a:latin typeface="Gorgia"/>
                <a:ea typeface="Times" panose="02020603050405020304" pitchFamily="18" charset="0"/>
                <a:cs typeface="Calibri" panose="020F0502020204030204" pitchFamily="34" charset="0"/>
              </a:rPr>
              <a:t>Roman</a:t>
            </a:r>
            <a:r>
              <a:rPr lang="fr-FR" b="1" dirty="0">
                <a:latin typeface="Gorgia"/>
                <a:ea typeface="Times" panose="02020603050405020304" pitchFamily="18" charset="0"/>
                <a:cs typeface="Calibri" panose="020F0502020204030204" pitchFamily="34" charset="0"/>
              </a:rPr>
              <a:t>.</a:t>
            </a:r>
            <a:endParaRPr lang="fr-FR" dirty="0">
              <a:latin typeface="Times" panose="02020603050405020304" pitchFamily="18" charset="0"/>
              <a:ea typeface="Times" panose="02020603050405020304" pitchFamily="18" charset="0"/>
              <a:cs typeface="Calibri" panose="020F0502020204030204" pitchFamily="34" charset="0"/>
            </a:endParaRPr>
          </a:p>
          <a:p>
            <a:pPr algn="just">
              <a:spcAft>
                <a:spcPts val="0"/>
              </a:spcAft>
            </a:pPr>
            <a:r>
              <a:rPr lang="fr-FR" dirty="0">
                <a:latin typeface="Gorgia"/>
                <a:ea typeface="Times" panose="02020603050405020304" pitchFamily="18" charset="0"/>
                <a:cs typeface="Calibri" panose="020F0502020204030204" pitchFamily="34"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
        <p:nvSpPr>
          <p:cNvPr id="6" name="Rectangle 5"/>
          <p:cNvSpPr/>
          <p:nvPr/>
        </p:nvSpPr>
        <p:spPr>
          <a:xfrm>
            <a:off x="319425" y="2535384"/>
            <a:ext cx="4610022" cy="297303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45911"/>
                </a:solidFill>
                <a:latin typeface="Gorgia"/>
                <a:ea typeface="Times" panose="02020603050405020304" pitchFamily="18" charset="0"/>
                <a:cs typeface="Calibri" panose="020F0502020204030204" pitchFamily="34" charset="0"/>
              </a:rPr>
              <a:t>Biographie/Autobiographie :</a:t>
            </a:r>
          </a:p>
          <a:p>
            <a:pPr algn="ctr"/>
            <a:endParaRPr lang="fr-FR" b="1" dirty="0">
              <a:solidFill>
                <a:srgbClr val="C45911"/>
              </a:solidFill>
              <a:latin typeface="Gorgia"/>
              <a:ea typeface="Times" panose="02020603050405020304" pitchFamily="18" charset="0"/>
              <a:cs typeface="Calibri" panose="020F0502020204030204" pitchFamily="34" charset="0"/>
            </a:endParaRPr>
          </a:p>
          <a:p>
            <a:pPr algn="ctr"/>
            <a:r>
              <a:rPr lang="fr-FR" dirty="0">
                <a:solidFill>
                  <a:schemeClr val="tx1"/>
                </a:solidFill>
              </a:rPr>
              <a:t>= Retranscrire de manière exhaustive (=tout retranscrire) tous les faits et dates en sa possession.</a:t>
            </a:r>
          </a:p>
          <a:p>
            <a:pPr algn="ctr"/>
            <a:endParaRPr lang="fr-FR" dirty="0">
              <a:solidFill>
                <a:schemeClr val="tx1"/>
              </a:solidFill>
            </a:endParaRPr>
          </a:p>
          <a:p>
            <a:pPr algn="ctr"/>
            <a:r>
              <a:rPr lang="fr-FR" dirty="0">
                <a:solidFill>
                  <a:schemeClr val="tx1"/>
                </a:solidFill>
              </a:rPr>
              <a:t>-- Risque de noyer le lecteur dans un océan de faits qui ne seraient pas liés ni compréhensibles, sans intérêt dans le meilleur des cas.</a:t>
            </a:r>
          </a:p>
        </p:txBody>
      </p:sp>
      <p:sp>
        <p:nvSpPr>
          <p:cNvPr id="7" name="Rectangle 6"/>
          <p:cNvSpPr/>
          <p:nvPr/>
        </p:nvSpPr>
        <p:spPr>
          <a:xfrm>
            <a:off x="7297386" y="2535384"/>
            <a:ext cx="4673378" cy="297303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1F3864"/>
                </a:solidFill>
                <a:latin typeface="Gorgia"/>
                <a:ea typeface="Times" panose="02020603050405020304" pitchFamily="18" charset="0"/>
                <a:cs typeface="Calibri" panose="020F0502020204030204" pitchFamily="34" charset="0"/>
              </a:rPr>
              <a:t>Roman :</a:t>
            </a:r>
          </a:p>
          <a:p>
            <a:pPr algn="ctr"/>
            <a:endParaRPr lang="fr-FR" b="1" dirty="0">
              <a:solidFill>
                <a:srgbClr val="1F3864"/>
              </a:solidFill>
              <a:latin typeface="Gorgia"/>
              <a:ea typeface="Times" panose="02020603050405020304" pitchFamily="18" charset="0"/>
              <a:cs typeface="Calibri" panose="020F0502020204030204" pitchFamily="34" charset="0"/>
            </a:endParaRPr>
          </a:p>
          <a:p>
            <a:pPr algn="ctr"/>
            <a:r>
              <a:rPr lang="fr-FR" dirty="0">
                <a:solidFill>
                  <a:schemeClr val="tx1"/>
                </a:solidFill>
                <a:cs typeface="Calibri" panose="020F0502020204030204" pitchFamily="34" charset="0"/>
              </a:rPr>
              <a:t>= A</a:t>
            </a:r>
            <a:r>
              <a:rPr lang="fr-FR" dirty="0">
                <a:solidFill>
                  <a:schemeClr val="tx1"/>
                </a:solidFill>
              </a:rPr>
              <a:t>jouter à son récit sa propre subjectivité, en procédant de manière inductive (il part des faits pour leur trouver une logique rationnelle, liens).</a:t>
            </a:r>
          </a:p>
          <a:p>
            <a:pPr algn="ctr"/>
            <a:endParaRPr lang="fr-FR" dirty="0">
              <a:solidFill>
                <a:schemeClr val="tx1"/>
              </a:solidFill>
            </a:endParaRPr>
          </a:p>
          <a:p>
            <a:pPr algn="ctr"/>
            <a:r>
              <a:rPr lang="fr-FR" dirty="0">
                <a:solidFill>
                  <a:schemeClr val="tx1"/>
                </a:solidFill>
              </a:rPr>
              <a:t>--</a:t>
            </a:r>
            <a:r>
              <a:rPr lang="fr-FR" dirty="0"/>
              <a:t> </a:t>
            </a:r>
            <a:r>
              <a:rPr lang="fr-FR" dirty="0">
                <a:solidFill>
                  <a:schemeClr val="tx1"/>
                </a:solidFill>
              </a:rPr>
              <a:t>Son récit risque de devenir fictif, et de glisser vers le genre Romanesque ( =Roman).</a:t>
            </a:r>
          </a:p>
        </p:txBody>
      </p:sp>
      <p:pic>
        <p:nvPicPr>
          <p:cNvPr id="9" name="Image 8"/>
          <p:cNvPicPr>
            <a:picLocks noChangeAspect="1"/>
          </p:cNvPicPr>
          <p:nvPr/>
        </p:nvPicPr>
        <p:blipFill>
          <a:blip r:embed="rId3"/>
          <a:stretch>
            <a:fillRect/>
          </a:stretch>
        </p:blipFill>
        <p:spPr>
          <a:xfrm>
            <a:off x="5228935" y="2770782"/>
            <a:ext cx="1718650" cy="2376857"/>
          </a:xfrm>
          <a:prstGeom prst="rect">
            <a:avLst/>
          </a:prstGeom>
        </p:spPr>
      </p:pic>
      <p:sp>
        <p:nvSpPr>
          <p:cNvPr id="10" name="Rectangle 9"/>
          <p:cNvSpPr/>
          <p:nvPr/>
        </p:nvSpPr>
        <p:spPr>
          <a:xfrm>
            <a:off x="4207625" y="2050997"/>
            <a:ext cx="3961213" cy="461665"/>
          </a:xfrm>
          <a:prstGeom prst="rect">
            <a:avLst/>
          </a:prstGeom>
          <a:noFill/>
        </p:spPr>
        <p:txBody>
          <a:bodyPr wrap="none" lIns="91440" tIns="45720" rIns="91440" bIns="45720">
            <a:spAutoFit/>
          </a:bodyPr>
          <a:lstStyle/>
          <a:p>
            <a:pPr algn="ctr"/>
            <a:r>
              <a:rPr lang="fr-FR" sz="24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rPr>
              <a:t>Dilemme du (auto)biographe.</a:t>
            </a:r>
          </a:p>
        </p:txBody>
      </p:sp>
      <p:pic>
        <p:nvPicPr>
          <p:cNvPr id="11" name="Image 10"/>
          <p:cNvPicPr>
            <a:picLocks noChangeAspect="1"/>
          </p:cNvPicPr>
          <p:nvPr/>
        </p:nvPicPr>
        <p:blipFill>
          <a:blip r:embed="rId4"/>
          <a:stretch>
            <a:fillRect/>
          </a:stretch>
        </p:blipFill>
        <p:spPr>
          <a:xfrm>
            <a:off x="108861" y="1832850"/>
            <a:ext cx="825347" cy="1359624"/>
          </a:xfrm>
          <a:prstGeom prst="rect">
            <a:avLst/>
          </a:prstGeom>
        </p:spPr>
      </p:pic>
      <p:pic>
        <p:nvPicPr>
          <p:cNvPr id="12" name="Image 11"/>
          <p:cNvPicPr>
            <a:picLocks noChangeAspect="1"/>
          </p:cNvPicPr>
          <p:nvPr/>
        </p:nvPicPr>
        <p:blipFill>
          <a:blip r:embed="rId5"/>
          <a:stretch>
            <a:fillRect/>
          </a:stretch>
        </p:blipFill>
        <p:spPr>
          <a:xfrm>
            <a:off x="11252225" y="1852182"/>
            <a:ext cx="939775" cy="1340292"/>
          </a:xfrm>
          <a:prstGeom prst="rect">
            <a:avLst/>
          </a:prstGeom>
        </p:spPr>
      </p:pic>
    </p:spTree>
    <p:extLst>
      <p:ext uri="{BB962C8B-B14F-4D97-AF65-F5344CB8AC3E}">
        <p14:creationId xmlns:p14="http://schemas.microsoft.com/office/powerpoint/2010/main" val="209704233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673" y="623146"/>
            <a:ext cx="11790218" cy="880369"/>
          </a:xfrm>
          <a:prstGeom prst="rect">
            <a:avLst/>
          </a:prstGeom>
        </p:spPr>
        <p:txBody>
          <a:bodyPr wrap="square">
            <a:spAutoFit/>
          </a:bodyPr>
          <a:lstStyle/>
          <a:p>
            <a:pPr>
              <a:lnSpc>
                <a:spcPct val="150000"/>
              </a:lnSpc>
            </a:pPr>
            <a:r>
              <a:rPr lang="fr-FR" b="1" dirty="0">
                <a:solidFill>
                  <a:srgbClr val="FFC000"/>
                </a:solidFill>
              </a:rPr>
              <a:t>Définition de l’autobiographie de Lejeune </a:t>
            </a:r>
            <a:r>
              <a:rPr lang="fr-FR" dirty="0"/>
              <a:t>: Récit rétrospectif en prose qu'une personne fait de </a:t>
            </a:r>
            <a:r>
              <a:rPr lang="fr-FR" dirty="0">
                <a:solidFill>
                  <a:srgbClr val="FF0000"/>
                </a:solidFill>
              </a:rPr>
              <a:t>sa propre vie </a:t>
            </a:r>
            <a:r>
              <a:rPr lang="fr-FR" dirty="0"/>
              <a:t>en mettant l'accent sur la formation de sa personnalité.</a:t>
            </a:r>
          </a:p>
        </p:txBody>
      </p:sp>
      <p:sp>
        <p:nvSpPr>
          <p:cNvPr id="7" name="Rectangle 6"/>
          <p:cNvSpPr/>
          <p:nvPr/>
        </p:nvSpPr>
        <p:spPr>
          <a:xfrm>
            <a:off x="221673" y="1786927"/>
            <a:ext cx="8880764" cy="878574"/>
          </a:xfrm>
          <a:prstGeom prst="rect">
            <a:avLst/>
          </a:prstGeom>
        </p:spPr>
        <p:txBody>
          <a:bodyPr wrap="square">
            <a:spAutoFit/>
          </a:bodyPr>
          <a:lstStyle/>
          <a:p>
            <a:pPr>
              <a:lnSpc>
                <a:spcPct val="150000"/>
              </a:lnSpc>
            </a:pPr>
            <a:r>
              <a:rPr lang="fr-FR" dirty="0">
                <a:latin typeface="Gorgia"/>
                <a:ea typeface="Times New Roman" panose="02020603050405020304" pitchFamily="18" charset="0"/>
                <a:cs typeface="Arial" panose="020B0604020202020204" pitchFamily="34" charset="0"/>
              </a:rPr>
              <a:t>En d’autres termes : L’auteur promet de dire </a:t>
            </a:r>
            <a:r>
              <a:rPr lang="fr-FR" dirty="0">
                <a:solidFill>
                  <a:srgbClr val="FF0000"/>
                </a:solidFill>
                <a:latin typeface="Gorgia"/>
                <a:ea typeface="Times New Roman" panose="02020603050405020304" pitchFamily="18" charset="0"/>
                <a:cs typeface="Arial" panose="020B0604020202020204" pitchFamily="34" charset="0"/>
              </a:rPr>
              <a:t>la vérité</a:t>
            </a:r>
            <a:r>
              <a:rPr lang="fr-FR" dirty="0">
                <a:latin typeface="Gorgia"/>
                <a:ea typeface="Times New Roman" panose="02020603050405020304" pitchFamily="18" charset="0"/>
                <a:cs typeface="Arial" panose="020B0604020202020204" pitchFamily="34" charset="0"/>
              </a:rPr>
              <a:t>, toute la vérité et rien que la vérité, devant son juge, le lecteur, qui, lui, s’engage à croire en sa </a:t>
            </a:r>
            <a:r>
              <a:rPr lang="fr-FR" dirty="0">
                <a:solidFill>
                  <a:srgbClr val="FF0000"/>
                </a:solidFill>
                <a:latin typeface="Gorgia"/>
                <a:ea typeface="Times New Roman" panose="02020603050405020304" pitchFamily="18" charset="0"/>
                <a:cs typeface="Arial" panose="020B0604020202020204" pitchFamily="34" charset="0"/>
              </a:rPr>
              <a:t>sincérité</a:t>
            </a:r>
            <a:r>
              <a:rPr lang="fr-FR" dirty="0">
                <a:latin typeface="Gorgia"/>
                <a:ea typeface="Times New Roman" panose="02020603050405020304" pitchFamily="18" charset="0"/>
                <a:cs typeface="Arial" panose="020B0604020202020204" pitchFamily="34" charset="0"/>
              </a:rPr>
              <a:t>.</a:t>
            </a:r>
            <a:endParaRPr lang="fr-FR" dirty="0"/>
          </a:p>
        </p:txBody>
      </p:sp>
      <p:sp>
        <p:nvSpPr>
          <p:cNvPr id="8" name="Ellipse 7"/>
          <p:cNvSpPr/>
          <p:nvPr/>
        </p:nvSpPr>
        <p:spPr>
          <a:xfrm>
            <a:off x="9235439" y="1357790"/>
            <a:ext cx="2468880" cy="150460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200" dirty="0">
                <a:ln w="0"/>
                <a:solidFill>
                  <a:srgbClr val="002060"/>
                </a:solidFill>
                <a:effectLst>
                  <a:outerShdw blurRad="38100" dist="19050" dir="2700000" algn="tl" rotWithShape="0">
                    <a:schemeClr val="dk1">
                      <a:alpha val="40000"/>
                    </a:schemeClr>
                  </a:outerShdw>
                </a:effectLst>
              </a:rPr>
              <a:t>Vérité</a:t>
            </a:r>
          </a:p>
        </p:txBody>
      </p:sp>
      <p:sp>
        <p:nvSpPr>
          <p:cNvPr id="9" name="Rectangle 8"/>
          <p:cNvSpPr/>
          <p:nvPr/>
        </p:nvSpPr>
        <p:spPr>
          <a:xfrm>
            <a:off x="221673" y="4458131"/>
            <a:ext cx="10052858" cy="1294072"/>
          </a:xfrm>
          <a:prstGeom prst="rect">
            <a:avLst/>
          </a:prstGeom>
        </p:spPr>
        <p:txBody>
          <a:bodyPr wrap="square">
            <a:spAutoFit/>
          </a:bodyPr>
          <a:lstStyle/>
          <a:p>
            <a:pPr>
              <a:lnSpc>
                <a:spcPct val="150000"/>
              </a:lnSpc>
            </a:pPr>
            <a:r>
              <a:rPr lang="fr-FR" dirty="0">
                <a:latin typeface="Gorgia"/>
                <a:ea typeface="Times New Roman" panose="02020603050405020304" pitchFamily="18" charset="0"/>
                <a:cs typeface="Arial" panose="020B0604020202020204" pitchFamily="34" charset="0"/>
              </a:rPr>
              <a:t>« Tu viens d’écrire. Tu penses à cet adolescent que tu as été. Ou plus exactement, en cet instant, il vit en toi. Il est là, </a:t>
            </a:r>
            <a:r>
              <a:rPr lang="fr-FR" dirty="0">
                <a:solidFill>
                  <a:srgbClr val="FF0000"/>
                </a:solidFill>
                <a:latin typeface="Gorgia"/>
                <a:ea typeface="Times New Roman" panose="02020603050405020304" pitchFamily="18" charset="0"/>
                <a:cs typeface="Arial" panose="020B0604020202020204" pitchFamily="34" charset="0"/>
              </a:rPr>
              <a:t>aussi réel que tu peux l’être</a:t>
            </a:r>
            <a:r>
              <a:rPr lang="fr-FR" dirty="0">
                <a:latin typeface="Gorgia"/>
                <a:ea typeface="Times New Roman" panose="02020603050405020304" pitchFamily="18" charset="0"/>
                <a:cs typeface="Arial" panose="020B0604020202020204" pitchFamily="34" charset="0"/>
              </a:rPr>
              <a:t>, avec sa peur, ses blessures, ses frustrations, ses avidités… » (extrait p. 152).</a:t>
            </a:r>
            <a:endParaRPr lang="fr-FR" dirty="0"/>
          </a:p>
        </p:txBody>
      </p:sp>
    </p:spTree>
    <p:extLst>
      <p:ext uri="{BB962C8B-B14F-4D97-AF65-F5344CB8AC3E}">
        <p14:creationId xmlns:p14="http://schemas.microsoft.com/office/powerpoint/2010/main" val="330706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217" y="584261"/>
            <a:ext cx="5970417" cy="369332"/>
          </a:xfrm>
          <a:prstGeom prst="rect">
            <a:avLst/>
          </a:prstGeom>
        </p:spPr>
        <p:txBody>
          <a:bodyPr wrap="none">
            <a:spAutoFit/>
          </a:bodyPr>
          <a:lstStyle/>
          <a:p>
            <a:pPr marL="342900" lvl="0" indent="-342900">
              <a:spcAft>
                <a:spcPts val="0"/>
              </a:spcAft>
              <a:buFont typeface="Symbol" panose="05050102010706020507" pitchFamily="18" charset="2"/>
              <a:buChar char=""/>
            </a:pPr>
            <a:r>
              <a:rPr lang="fr-FR" b="1" dirty="0">
                <a:solidFill>
                  <a:srgbClr val="C45911"/>
                </a:solidFill>
                <a:latin typeface="Gorgia"/>
                <a:ea typeface="Times" panose="02020603050405020304" pitchFamily="18" charset="0"/>
                <a:cs typeface="Times New Roman" panose="02020603050405020304" pitchFamily="18" charset="0"/>
              </a:rPr>
              <a:t>Tonalité</a:t>
            </a:r>
            <a:r>
              <a:rPr lang="fr-FR" b="1" dirty="0">
                <a:latin typeface="Gorgia"/>
                <a:ea typeface="Times" panose="02020603050405020304" pitchFamily="18" charset="0"/>
                <a:cs typeface="Times New Roman" panose="02020603050405020304" pitchFamily="18" charset="0"/>
              </a:rPr>
              <a:t> (= effet produit sur le lecteur) </a:t>
            </a:r>
            <a:r>
              <a:rPr lang="fr-FR" b="1" dirty="0">
                <a:solidFill>
                  <a:srgbClr val="C45911"/>
                </a:solidFill>
                <a:latin typeface="Gorgia"/>
                <a:ea typeface="Times" panose="02020603050405020304" pitchFamily="18" charset="0"/>
                <a:cs typeface="Times New Roman" panose="02020603050405020304" pitchFamily="18" charset="0"/>
              </a:rPr>
              <a:t>Didactique</a:t>
            </a:r>
            <a:r>
              <a:rPr lang="fr-FR" b="1" dirty="0">
                <a:latin typeface="Gorgia"/>
                <a:ea typeface="Times" panose="02020603050405020304" pitchFamily="18" charset="0"/>
                <a:cs typeface="Times New Roman" panose="02020603050405020304" pitchFamily="18" charset="0"/>
              </a:rPr>
              <a:t>.</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
        <p:nvSpPr>
          <p:cNvPr id="5" name="Rectangle 4"/>
          <p:cNvSpPr/>
          <p:nvPr/>
        </p:nvSpPr>
        <p:spPr>
          <a:xfrm>
            <a:off x="258634" y="1967969"/>
            <a:ext cx="11582400" cy="307777"/>
          </a:xfrm>
          <a:prstGeom prst="rect">
            <a:avLst/>
          </a:prstGeom>
        </p:spPr>
        <p:txBody>
          <a:bodyPr wrap="square">
            <a:spAutoFit/>
          </a:bodyPr>
          <a:lstStyle/>
          <a:p>
            <a:r>
              <a:rPr lang="fr-FR" sz="1400" dirty="0">
                <a:latin typeface="Gorgia"/>
                <a:ea typeface="Times" panose="02020603050405020304" pitchFamily="18" charset="0"/>
                <a:cs typeface="Times New Roman" panose="02020603050405020304" pitchFamily="18" charset="0"/>
              </a:rPr>
              <a:t>(« </a:t>
            </a:r>
            <a:r>
              <a:rPr lang="fr-FR" sz="1400" dirty="0">
                <a:solidFill>
                  <a:srgbClr val="00B0F0"/>
                </a:solidFill>
                <a:latin typeface="Gorgia"/>
                <a:ea typeface="Times" panose="02020603050405020304" pitchFamily="18" charset="0"/>
                <a:cs typeface="Times New Roman" panose="02020603050405020304" pitchFamily="18" charset="0"/>
              </a:rPr>
              <a:t>Hélas ! Quand je vous parle de moi, je vous parle de vous</a:t>
            </a:r>
            <a:r>
              <a:rPr lang="fr-FR" sz="1400" dirty="0">
                <a:latin typeface="Gorgia"/>
                <a:ea typeface="Times" panose="02020603050405020304" pitchFamily="18" charset="0"/>
                <a:cs typeface="Times New Roman" panose="02020603050405020304" pitchFamily="18" charset="0"/>
              </a:rPr>
              <a:t> », V. Hugo – Préface des </a:t>
            </a:r>
            <a:r>
              <a:rPr lang="fr-FR" sz="1400" i="1" u="sng" dirty="0">
                <a:latin typeface="Gorgia"/>
                <a:ea typeface="Times" panose="02020603050405020304" pitchFamily="18" charset="0"/>
                <a:cs typeface="Times New Roman" panose="02020603050405020304" pitchFamily="18" charset="0"/>
              </a:rPr>
              <a:t>Contemplations</a:t>
            </a:r>
            <a:r>
              <a:rPr lang="fr-FR" sz="1400" dirty="0">
                <a:latin typeface="Gorgia"/>
                <a:ea typeface="Times" panose="02020603050405020304" pitchFamily="18" charset="0"/>
                <a:cs typeface="Times New Roman" panose="02020603050405020304" pitchFamily="18" charset="0"/>
              </a:rPr>
              <a:t>). </a:t>
            </a:r>
            <a:endParaRPr lang="fr-FR" sz="1400" dirty="0"/>
          </a:p>
        </p:txBody>
      </p:sp>
      <p:pic>
        <p:nvPicPr>
          <p:cNvPr id="6" name="Image 5"/>
          <p:cNvPicPr>
            <a:picLocks noChangeAspect="1"/>
          </p:cNvPicPr>
          <p:nvPr/>
        </p:nvPicPr>
        <p:blipFill>
          <a:blip r:embed="rId2"/>
          <a:stretch>
            <a:fillRect/>
          </a:stretch>
        </p:blipFill>
        <p:spPr>
          <a:xfrm>
            <a:off x="10348453" y="185414"/>
            <a:ext cx="1550770" cy="2062525"/>
          </a:xfrm>
          <a:prstGeom prst="rect">
            <a:avLst/>
          </a:prstGeom>
        </p:spPr>
      </p:pic>
      <p:cxnSp>
        <p:nvCxnSpPr>
          <p:cNvPr id="8" name="Connecteur droit avec flèche 7"/>
          <p:cNvCxnSpPr/>
          <p:nvPr/>
        </p:nvCxnSpPr>
        <p:spPr>
          <a:xfrm>
            <a:off x="498764" y="1567980"/>
            <a:ext cx="507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97280" y="1383314"/>
            <a:ext cx="2643481" cy="338554"/>
          </a:xfrm>
          <a:prstGeom prst="rect">
            <a:avLst/>
          </a:prstGeom>
          <a:noFill/>
        </p:spPr>
        <p:txBody>
          <a:bodyPr wrap="none" rtlCol="0">
            <a:spAutoFit/>
          </a:bodyPr>
          <a:lstStyle/>
          <a:p>
            <a:r>
              <a:rPr lang="fr-FR" sz="1600" dirty="0"/>
              <a:t>L’auteur vise l’</a:t>
            </a:r>
            <a:r>
              <a:rPr lang="fr-FR" sz="1600" dirty="0">
                <a:solidFill>
                  <a:srgbClr val="FF0000"/>
                </a:solidFill>
              </a:rPr>
              <a:t>universalisme</a:t>
            </a:r>
            <a:r>
              <a:rPr lang="fr-FR" sz="1600" dirty="0"/>
              <a:t> : </a:t>
            </a:r>
          </a:p>
        </p:txBody>
      </p:sp>
      <p:sp>
        <p:nvSpPr>
          <p:cNvPr id="13" name="Rectangle 12"/>
          <p:cNvSpPr/>
          <p:nvPr/>
        </p:nvSpPr>
        <p:spPr>
          <a:xfrm>
            <a:off x="212468" y="2527721"/>
            <a:ext cx="10135985" cy="792781"/>
          </a:xfrm>
          <a:prstGeom prst="rect">
            <a:avLst/>
          </a:prstGeom>
        </p:spPr>
        <p:txBody>
          <a:bodyPr wrap="square">
            <a:spAutoFit/>
          </a:bodyPr>
          <a:lstStyle/>
          <a:p>
            <a:pPr>
              <a:lnSpc>
                <a:spcPct val="150000"/>
              </a:lnSpc>
              <a:spcAft>
                <a:spcPts val="0"/>
              </a:spcAft>
            </a:pPr>
            <a:r>
              <a:rPr lang="fr-FR" sz="1600" dirty="0">
                <a:solidFill>
                  <a:srgbClr val="FF0000"/>
                </a:solidFill>
                <a:ea typeface="Times" panose="02020603050405020304" pitchFamily="18" charset="0"/>
                <a:cs typeface="Times New Roman" panose="02020603050405020304" pitchFamily="18" charset="0"/>
              </a:rPr>
              <a:t>-- L’auteur est le porte parole du lecteur </a:t>
            </a:r>
            <a:r>
              <a:rPr lang="fr-FR" sz="1600" dirty="0">
                <a:ea typeface="Times" panose="02020603050405020304" pitchFamily="18" charset="0"/>
                <a:cs typeface="Times New Roman" panose="02020603050405020304" pitchFamily="18" charset="0"/>
              </a:rPr>
              <a:t>: « Lorsqu’elles se lèvent en toi, que tu leur parles, tu vois s’avancer à leur suite la cohorte des bâillonnés, des mutiques, des exilés des mots » (p. 151).</a:t>
            </a:r>
          </a:p>
        </p:txBody>
      </p:sp>
      <p:sp>
        <p:nvSpPr>
          <p:cNvPr id="14" name="Rectangle 13"/>
          <p:cNvSpPr/>
          <p:nvPr/>
        </p:nvSpPr>
        <p:spPr>
          <a:xfrm>
            <a:off x="258634" y="3496700"/>
            <a:ext cx="9138459" cy="792781"/>
          </a:xfrm>
          <a:prstGeom prst="rect">
            <a:avLst/>
          </a:prstGeom>
        </p:spPr>
        <p:txBody>
          <a:bodyPr wrap="square">
            <a:spAutoFit/>
          </a:bodyPr>
          <a:lstStyle/>
          <a:p>
            <a:pPr lvl="0">
              <a:lnSpc>
                <a:spcPct val="150000"/>
              </a:lnSpc>
              <a:spcAft>
                <a:spcPts val="0"/>
              </a:spcAft>
            </a:pPr>
            <a:r>
              <a:rPr lang="fr-FR" sz="1600" dirty="0">
                <a:solidFill>
                  <a:srgbClr val="FF0000"/>
                </a:solidFill>
                <a:ea typeface="Times" panose="02020603050405020304" pitchFamily="18" charset="0"/>
                <a:cs typeface="Times New Roman" panose="02020603050405020304" pitchFamily="18" charset="0"/>
              </a:rPr>
              <a:t>-- L’auteur prête aux lecteur les mots qui l’aideront à s’exprimer </a:t>
            </a:r>
            <a:r>
              <a:rPr lang="fr-FR" sz="1600" dirty="0">
                <a:ea typeface="Times" panose="02020603050405020304" pitchFamily="18" charset="0"/>
                <a:cs typeface="Times New Roman" panose="02020603050405020304" pitchFamily="18" charset="0"/>
              </a:rPr>
              <a:t>: « Prêter à autrui les mots dont il a besoin pour avoir accès à lui-même et formuler éventuellement ce qu'il vit. ».</a:t>
            </a:r>
          </a:p>
        </p:txBody>
      </p:sp>
      <p:sp>
        <p:nvSpPr>
          <p:cNvPr id="16" name="Rectangle 15"/>
          <p:cNvSpPr/>
          <p:nvPr/>
        </p:nvSpPr>
        <p:spPr>
          <a:xfrm>
            <a:off x="906087" y="4686978"/>
            <a:ext cx="7075911" cy="338554"/>
          </a:xfrm>
          <a:prstGeom prst="rect">
            <a:avLst/>
          </a:prstGeom>
        </p:spPr>
        <p:txBody>
          <a:bodyPr wrap="none">
            <a:spAutoFit/>
          </a:bodyPr>
          <a:lstStyle/>
          <a:p>
            <a:r>
              <a:rPr lang="fr-FR" sz="1600" dirty="0"/>
              <a:t>Apprentissage mœurs et comportements d’une époque / évènements historiques :</a:t>
            </a:r>
          </a:p>
        </p:txBody>
      </p:sp>
      <p:cxnSp>
        <p:nvCxnSpPr>
          <p:cNvPr id="18" name="Connecteur droit avec flèche 17"/>
          <p:cNvCxnSpPr/>
          <p:nvPr/>
        </p:nvCxnSpPr>
        <p:spPr>
          <a:xfrm>
            <a:off x="384217" y="4883830"/>
            <a:ext cx="521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2468" y="5239025"/>
            <a:ext cx="11832674" cy="1169551"/>
          </a:xfrm>
          <a:prstGeom prst="rect">
            <a:avLst/>
          </a:prstGeom>
        </p:spPr>
        <p:txBody>
          <a:bodyPr wrap="square">
            <a:spAutoFit/>
          </a:bodyPr>
          <a:lstStyle/>
          <a:p>
            <a:pPr>
              <a:spcAft>
                <a:spcPts val="0"/>
              </a:spcAft>
            </a:pPr>
            <a:r>
              <a:rPr lang="fr-FR" sz="1400" dirty="0">
                <a:solidFill>
                  <a:srgbClr val="FF0000"/>
                </a:solidFill>
                <a:effectLst/>
                <a:ea typeface="Times" panose="02020603050405020304" pitchFamily="18" charset="0"/>
                <a:cs typeface="Times New Roman" panose="02020603050405020304" pitchFamily="18" charset="0"/>
              </a:rPr>
              <a:t>.</a:t>
            </a:r>
            <a:r>
              <a:rPr lang="fr-FR" sz="1400" dirty="0">
                <a:effectLst/>
                <a:ea typeface="Times" panose="02020603050405020304" pitchFamily="18" charset="0"/>
                <a:cs typeface="Times New Roman" panose="02020603050405020304" pitchFamily="18" charset="0"/>
              </a:rPr>
              <a:t> Le </a:t>
            </a:r>
            <a:r>
              <a:rPr lang="fr-FR" sz="1400" dirty="0">
                <a:solidFill>
                  <a:srgbClr val="FF0000"/>
                </a:solidFill>
                <a:effectLst/>
                <a:ea typeface="Times" panose="02020603050405020304" pitchFamily="18" charset="0"/>
                <a:cs typeface="Times New Roman" panose="02020603050405020304" pitchFamily="18" charset="0"/>
              </a:rPr>
              <a:t>fatalisme social. </a:t>
            </a:r>
          </a:p>
          <a:p>
            <a:pPr>
              <a:spcAft>
                <a:spcPts val="0"/>
              </a:spcAft>
            </a:pPr>
            <a:endParaRPr lang="fr-FR" sz="1400" dirty="0">
              <a:solidFill>
                <a:srgbClr val="FF0000"/>
              </a:solidFill>
              <a:ea typeface="Times" panose="02020603050405020304" pitchFamily="18" charset="0"/>
              <a:cs typeface="Times New Roman" panose="02020603050405020304" pitchFamily="18" charset="0"/>
            </a:endParaRPr>
          </a:p>
          <a:p>
            <a:pPr>
              <a:spcAft>
                <a:spcPts val="0"/>
              </a:spcAft>
            </a:pPr>
            <a:r>
              <a:rPr lang="fr-FR" sz="1400" dirty="0">
                <a:solidFill>
                  <a:srgbClr val="FF0000"/>
                </a:solidFill>
                <a:effectLst/>
                <a:ea typeface="Times" panose="02020603050405020304" pitchFamily="18" charset="0"/>
                <a:cs typeface="Times New Roman" panose="02020603050405020304" pitchFamily="18" charset="0"/>
              </a:rPr>
              <a:t>. </a:t>
            </a:r>
            <a:r>
              <a:rPr lang="fr-FR" sz="1400" dirty="0">
                <a:effectLst/>
                <a:ea typeface="Times" panose="02020603050405020304" pitchFamily="18" charset="0"/>
                <a:cs typeface="Times New Roman" panose="02020603050405020304" pitchFamily="18" charset="0"/>
              </a:rPr>
              <a:t>Les </a:t>
            </a:r>
            <a:r>
              <a:rPr lang="fr-FR" sz="1400" dirty="0">
                <a:solidFill>
                  <a:srgbClr val="FF0000"/>
                </a:solidFill>
                <a:effectLst/>
                <a:ea typeface="Times" panose="02020603050405020304" pitchFamily="18" charset="0"/>
                <a:cs typeface="Times New Roman" panose="02020603050405020304" pitchFamily="18" charset="0"/>
              </a:rPr>
              <a:t>hôpitaux psychiatriques</a:t>
            </a:r>
            <a:r>
              <a:rPr lang="fr-FR" sz="1400" dirty="0">
                <a:ea typeface="Times" panose="02020603050405020304" pitchFamily="18" charset="0"/>
                <a:cs typeface="Times New Roman" panose="02020603050405020304" pitchFamily="18" charset="0"/>
              </a:rPr>
              <a:t>.</a:t>
            </a:r>
            <a:endParaRPr lang="fr-FR" sz="1400" dirty="0">
              <a:effectLst/>
              <a:ea typeface="Times" panose="02020603050405020304" pitchFamily="18" charset="0"/>
              <a:cs typeface="Times New Roman" panose="02020603050405020304" pitchFamily="18" charset="0"/>
            </a:endParaRPr>
          </a:p>
          <a:p>
            <a:pPr>
              <a:spcAft>
                <a:spcPts val="0"/>
              </a:spcAft>
            </a:pPr>
            <a:endParaRPr lang="fr-FR" sz="1400" dirty="0">
              <a:effectLst/>
              <a:ea typeface="Times" panose="02020603050405020304" pitchFamily="18" charset="0"/>
              <a:cs typeface="Times New Roman" panose="02020603050405020304" pitchFamily="18" charset="0"/>
            </a:endParaRPr>
          </a:p>
          <a:p>
            <a:pPr>
              <a:spcAft>
                <a:spcPts val="0"/>
              </a:spcAft>
            </a:pPr>
            <a:r>
              <a:rPr lang="fr-FR" sz="1400" dirty="0">
                <a:solidFill>
                  <a:srgbClr val="FF0000"/>
                </a:solidFill>
                <a:effectLst/>
                <a:ea typeface="Times" panose="02020603050405020304" pitchFamily="18" charset="0"/>
                <a:cs typeface="Times New Roman" panose="02020603050405020304" pitchFamily="18" charset="0"/>
              </a:rPr>
              <a:t>. </a:t>
            </a:r>
            <a:r>
              <a:rPr lang="fr-FR" sz="1400" i="1" dirty="0">
                <a:solidFill>
                  <a:srgbClr val="FF0000"/>
                </a:solidFill>
                <a:effectLst/>
                <a:ea typeface="Times" panose="02020603050405020304" pitchFamily="18" charset="0"/>
                <a:cs typeface="Times New Roman" panose="02020603050405020304" pitchFamily="18" charset="0"/>
              </a:rPr>
              <a:t>L’extermination douce</a:t>
            </a:r>
            <a:r>
              <a:rPr lang="fr-FR" sz="1400" dirty="0">
                <a:effectLst/>
                <a:ea typeface="Times" panose="02020603050405020304" pitchFamily="18" charset="0"/>
                <a:cs typeface="Times New Roman" panose="02020603050405020304" pitchFamily="18" charset="0"/>
              </a:rPr>
              <a:t> pratiquée par les Nazis</a:t>
            </a:r>
            <a:r>
              <a:rPr lang="fr-FR" sz="1400" dirty="0">
                <a:ea typeface="Times" panose="02020603050405020304" pitchFamily="18" charset="0"/>
                <a:cs typeface="Times New Roman" panose="02020603050405020304" pitchFamily="18" charset="0"/>
              </a:rPr>
              <a:t>.</a:t>
            </a:r>
            <a:endParaRPr lang="fr-FR" sz="1400" dirty="0">
              <a:effectLs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609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512" y="327381"/>
            <a:ext cx="11253458" cy="1200329"/>
          </a:xfrm>
          <a:prstGeom prst="rect">
            <a:avLst/>
          </a:prstGeom>
        </p:spPr>
        <p:txBody>
          <a:bodyPr wrap="square">
            <a:spAutoFit/>
          </a:bodyPr>
          <a:lstStyle/>
          <a:p>
            <a:pPr algn="just">
              <a:spcAft>
                <a:spcPts val="0"/>
              </a:spcAft>
            </a:pPr>
            <a:r>
              <a:rPr lang="fr-FR" b="1" dirty="0">
                <a:solidFill>
                  <a:srgbClr val="FF0000"/>
                </a:solidFill>
                <a:latin typeface="Gorgia"/>
                <a:ea typeface="Times" panose="02020603050405020304" pitchFamily="18" charset="0"/>
                <a:cs typeface="Calibri" panose="020F0502020204030204" pitchFamily="34" charset="0"/>
              </a:rPr>
              <a:t>II – L’influence des autres genres et sous-genres littéraires : Théâtre, Tournure épistolaire et poésie.</a:t>
            </a: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b="1" dirty="0">
                <a:solidFill>
                  <a:srgbClr val="FF0000"/>
                </a:solidFill>
                <a:latin typeface="Gorgia"/>
                <a:ea typeface="Times" panose="02020603050405020304" pitchFamily="18" charset="0"/>
                <a:cs typeface="Calibri" panose="020F0502020204030204" pitchFamily="34"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dirty="0">
                <a:latin typeface="Gorgia"/>
                <a:ea typeface="Times" panose="02020603050405020304" pitchFamily="18" charset="0"/>
                <a:cs typeface="Calibri" panose="020F0502020204030204" pitchFamily="34"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b="1" dirty="0">
                <a:solidFill>
                  <a:srgbClr val="222A35"/>
                </a:solidFill>
                <a:latin typeface="Gorgia"/>
                <a:ea typeface="Times" panose="02020603050405020304" pitchFamily="18" charset="0"/>
                <a:cs typeface="Calibri" panose="020F0502020204030204" pitchFamily="34" charset="0"/>
              </a:rPr>
              <a:t>Tournure Epistolaire (lettre)</a:t>
            </a:r>
            <a:r>
              <a:rPr lang="fr-FR" b="1" dirty="0">
                <a:latin typeface="Gorgia"/>
                <a:ea typeface="Times" panose="02020603050405020304" pitchFamily="18" charset="0"/>
                <a:cs typeface="Calibri" panose="020F0502020204030204" pitchFamily="34" charset="0"/>
              </a:rPr>
              <a:t>.</a:t>
            </a:r>
            <a:endParaRPr lang="fr-FR" dirty="0">
              <a:latin typeface="Times" panose="02020603050405020304" pitchFamily="18" charset="0"/>
              <a:ea typeface="Times" panose="02020603050405020304" pitchFamily="18" charset="0"/>
              <a:cs typeface="Calibri" panose="020F0502020204030204" pitchFamily="34" charset="0"/>
            </a:endParaRPr>
          </a:p>
        </p:txBody>
      </p:sp>
      <p:sp>
        <p:nvSpPr>
          <p:cNvPr id="5" name="Rectangle 4"/>
          <p:cNvSpPr/>
          <p:nvPr/>
        </p:nvSpPr>
        <p:spPr>
          <a:xfrm>
            <a:off x="244444" y="1690890"/>
            <a:ext cx="11081442" cy="1754326"/>
          </a:xfrm>
          <a:prstGeom prst="rect">
            <a:avLst/>
          </a:prstGeom>
        </p:spPr>
        <p:txBody>
          <a:bodyPr wrap="square">
            <a:spAutoFit/>
          </a:bodyPr>
          <a:lstStyle/>
          <a:p>
            <a:pPr algn="just">
              <a:spcAft>
                <a:spcPts val="0"/>
              </a:spcAft>
            </a:pPr>
            <a:r>
              <a:rPr lang="fr-FR" dirty="0">
                <a:latin typeface="Gorgia"/>
                <a:ea typeface="Times" panose="02020603050405020304" pitchFamily="18" charset="0"/>
                <a:cs typeface="Calibri" panose="020F0502020204030204" pitchFamily="34" charset="0"/>
              </a:rPr>
              <a:t>Le texte est l’occasion de communiquer avec sa mère : </a:t>
            </a:r>
          </a:p>
          <a:p>
            <a:pPr algn="just">
              <a:spcAft>
                <a:spcPts val="0"/>
              </a:spcAft>
            </a:pPr>
            <a:endParaRPr lang="fr-FR" dirty="0">
              <a:latin typeface="Gorgia"/>
              <a:ea typeface="Times" panose="02020603050405020304" pitchFamily="18" charset="0"/>
              <a:cs typeface="Calibri" panose="020F0502020204030204" pitchFamily="34" charset="0"/>
            </a:endParaRPr>
          </a:p>
          <a:p>
            <a:pPr algn="just">
              <a:spcAft>
                <a:spcPts val="0"/>
              </a:spcAft>
            </a:pPr>
            <a:r>
              <a:rPr lang="fr-FR" dirty="0">
                <a:latin typeface="Gorgia"/>
                <a:ea typeface="Times" panose="02020603050405020304" pitchFamily="18" charset="0"/>
                <a:cs typeface="Calibri" panose="020F0502020204030204" pitchFamily="34" charset="0"/>
              </a:rPr>
              <a:t>. « Dire ce que tu leur dois. Entretenir leur mémoire. </a:t>
            </a:r>
            <a:r>
              <a:rPr lang="fr-FR" b="1" dirty="0">
                <a:latin typeface="Gorgia"/>
                <a:ea typeface="Times" panose="02020603050405020304" pitchFamily="18" charset="0"/>
                <a:cs typeface="Calibri" panose="020F0502020204030204" pitchFamily="34" charset="0"/>
              </a:rPr>
              <a:t>Leur</a:t>
            </a:r>
            <a:r>
              <a:rPr lang="fr-FR" dirty="0">
                <a:latin typeface="Gorgia"/>
                <a:ea typeface="Times" panose="02020603050405020304" pitchFamily="18" charset="0"/>
                <a:cs typeface="Calibri" panose="020F0502020204030204" pitchFamily="34" charset="0"/>
              </a:rPr>
              <a:t> exprimer ton amour. » (p. 150)</a:t>
            </a:r>
          </a:p>
          <a:p>
            <a:pPr algn="just">
              <a:spcAft>
                <a:spcPts val="0"/>
              </a:spcAft>
            </a:pPr>
            <a:r>
              <a:rPr lang="fr-FR" dirty="0">
                <a:latin typeface="Gorgia"/>
                <a:ea typeface="Times" panose="02020603050405020304" pitchFamily="18" charset="0"/>
                <a:cs typeface="Calibri" panose="020F0502020204030204" pitchFamily="34" charset="0"/>
              </a:rPr>
              <a:t> </a:t>
            </a:r>
          </a:p>
          <a:p>
            <a:pPr algn="just">
              <a:spcAft>
                <a:spcPts val="0"/>
              </a:spcAft>
            </a:pPr>
            <a:r>
              <a:rPr lang="fr-FR" dirty="0">
                <a:latin typeface="Gorgia"/>
                <a:ea typeface="Times" panose="02020603050405020304" pitchFamily="18" charset="0"/>
                <a:cs typeface="Calibri" panose="020F0502020204030204" pitchFamily="34" charset="0"/>
              </a:rPr>
              <a:t>. « Lorsqu’elles se lèvent en toi, que </a:t>
            </a:r>
            <a:r>
              <a:rPr lang="fr-FR" b="1" dirty="0">
                <a:latin typeface="Gorgia"/>
                <a:ea typeface="Times" panose="02020603050405020304" pitchFamily="18" charset="0"/>
                <a:cs typeface="Calibri" panose="020F0502020204030204" pitchFamily="34" charset="0"/>
              </a:rPr>
              <a:t>tu leur parles</a:t>
            </a:r>
            <a:r>
              <a:rPr lang="fr-FR" dirty="0">
                <a:latin typeface="Gorgia"/>
                <a:ea typeface="Times" panose="02020603050405020304" pitchFamily="18" charset="0"/>
                <a:cs typeface="Calibri" panose="020F0502020204030204" pitchFamily="34" charset="0"/>
              </a:rPr>
              <a:t> » (p.151)</a:t>
            </a:r>
          </a:p>
          <a:p>
            <a:pPr algn="just">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7986855" y="3608396"/>
            <a:ext cx="4099521" cy="3074641"/>
          </a:xfrm>
          <a:prstGeom prst="rect">
            <a:avLst/>
          </a:prstGeom>
        </p:spPr>
      </p:pic>
      <p:pic>
        <p:nvPicPr>
          <p:cNvPr id="7" name="Image 6"/>
          <p:cNvPicPr>
            <a:picLocks noChangeAspect="1"/>
          </p:cNvPicPr>
          <p:nvPr/>
        </p:nvPicPr>
        <p:blipFill>
          <a:blip r:embed="rId3"/>
          <a:stretch>
            <a:fillRect/>
          </a:stretch>
        </p:blipFill>
        <p:spPr>
          <a:xfrm>
            <a:off x="543208" y="3608396"/>
            <a:ext cx="2546019" cy="3074641"/>
          </a:xfrm>
          <a:prstGeom prst="rect">
            <a:avLst/>
          </a:prstGeom>
        </p:spPr>
      </p:pic>
    </p:spTree>
    <p:extLst>
      <p:ext uri="{BB962C8B-B14F-4D97-AF65-F5344CB8AC3E}">
        <p14:creationId xmlns:p14="http://schemas.microsoft.com/office/powerpoint/2010/main" val="18619925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105" y="442380"/>
            <a:ext cx="11618614" cy="2154436"/>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fr-FR" b="1" dirty="0">
                <a:solidFill>
                  <a:srgbClr val="BF8F00"/>
                </a:solidFill>
                <a:latin typeface="Gorgia"/>
                <a:ea typeface="Times" panose="02020603050405020304" pitchFamily="18" charset="0"/>
                <a:cs typeface="Calibri" panose="020F0502020204030204" pitchFamily="34" charset="0"/>
              </a:rPr>
              <a:t>Tonalité Poétique</a:t>
            </a: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dirty="0">
                <a:latin typeface="Gorgia"/>
                <a:ea typeface="Times" panose="02020603050405020304" pitchFamily="18" charset="0"/>
                <a:cs typeface="Calibri" panose="020F0502020204030204" pitchFamily="34" charset="0"/>
              </a:rPr>
              <a:t> </a:t>
            </a:r>
          </a:p>
          <a:p>
            <a:pPr algn="just">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a:p>
            <a:pPr algn="just">
              <a:spcAft>
                <a:spcPts val="0"/>
              </a:spcAft>
            </a:pPr>
            <a:r>
              <a:rPr lang="fr-FR" sz="1600" dirty="0">
                <a:ea typeface="Times" panose="02020603050405020304" pitchFamily="18" charset="0"/>
                <a:cs typeface="Calibri" panose="020F0502020204030204" pitchFamily="34" charset="0"/>
              </a:rPr>
              <a:t>1 : </a:t>
            </a:r>
            <a:r>
              <a:rPr lang="fr-FR" sz="1600" dirty="0">
                <a:solidFill>
                  <a:srgbClr val="FF0000"/>
                </a:solidFill>
                <a:ea typeface="Times" panose="02020603050405020304" pitchFamily="18" charset="0"/>
                <a:cs typeface="Calibri" panose="020F0502020204030204" pitchFamily="34" charset="0"/>
              </a:rPr>
              <a:t>Transfigure le réel </a:t>
            </a:r>
            <a:r>
              <a:rPr lang="fr-FR" sz="1600" dirty="0">
                <a:ea typeface="Times" panose="02020603050405020304" pitchFamily="18" charset="0"/>
                <a:cs typeface="Calibri" panose="020F0502020204030204" pitchFamily="34" charset="0"/>
              </a:rPr>
              <a:t>à l’aide de </a:t>
            </a:r>
            <a:r>
              <a:rPr lang="fr-FR" sz="1600" dirty="0">
                <a:solidFill>
                  <a:srgbClr val="00B050"/>
                </a:solidFill>
                <a:ea typeface="Times" panose="02020603050405020304" pitchFamily="18" charset="0"/>
                <a:cs typeface="Calibri" panose="020F0502020204030204" pitchFamily="34" charset="0"/>
              </a:rPr>
              <a:t>figures de style</a:t>
            </a:r>
            <a:r>
              <a:rPr lang="fr-FR" sz="1600" dirty="0">
                <a:ea typeface="Times" panose="02020603050405020304" pitchFamily="18" charset="0"/>
                <a:cs typeface="Calibri" panose="020F0502020204030204" pitchFamily="34" charset="0"/>
              </a:rPr>
              <a:t> : </a:t>
            </a:r>
          </a:p>
          <a:p>
            <a:pPr algn="just">
              <a:spcAft>
                <a:spcPts val="0"/>
              </a:spcAft>
            </a:pPr>
            <a:endParaRPr lang="fr-FR" sz="1600" dirty="0">
              <a:ea typeface="Times" panose="02020603050405020304" pitchFamily="18" charset="0"/>
              <a:cs typeface="Calibri" panose="020F0502020204030204" pitchFamily="34" charset="0"/>
            </a:endParaRPr>
          </a:p>
          <a:p>
            <a:pPr algn="just">
              <a:spcAft>
                <a:spcPts val="0"/>
              </a:spcAft>
            </a:pPr>
            <a:r>
              <a:rPr lang="fr-FR" sz="1600" dirty="0">
                <a:ea typeface="Times" panose="02020603050405020304" pitchFamily="18" charset="0"/>
                <a:cs typeface="Calibri" panose="020F0502020204030204" pitchFamily="34" charset="0"/>
              </a:rPr>
              <a:t>. </a:t>
            </a:r>
            <a:r>
              <a:rPr lang="fr-FR" sz="1600" dirty="0">
                <a:solidFill>
                  <a:srgbClr val="00B050"/>
                </a:solidFill>
                <a:ea typeface="Times" panose="02020603050405020304" pitchFamily="18" charset="0"/>
                <a:cs typeface="Calibri" panose="020F0502020204030204" pitchFamily="34" charset="0"/>
              </a:rPr>
              <a:t>Métaphores</a:t>
            </a:r>
            <a:r>
              <a:rPr lang="fr-FR" sz="1600" dirty="0">
                <a:ea typeface="Times" panose="02020603050405020304" pitchFamily="18" charset="0"/>
                <a:cs typeface="Calibri" panose="020F0502020204030204" pitchFamily="34" charset="0"/>
              </a:rPr>
              <a:t> : « Ton regard doux et patient où brule ce feu qui te consume ».</a:t>
            </a:r>
          </a:p>
          <a:p>
            <a:pPr algn="just">
              <a:spcAft>
                <a:spcPts val="0"/>
              </a:spcAft>
            </a:pPr>
            <a:endParaRPr lang="fr-FR" sz="1600" dirty="0">
              <a:ea typeface="Times" panose="02020603050405020304" pitchFamily="18" charset="0"/>
              <a:cs typeface="Calibri" panose="020F0502020204030204" pitchFamily="34" charset="0"/>
            </a:endParaRPr>
          </a:p>
          <a:p>
            <a:pPr algn="just">
              <a:spcAft>
                <a:spcPts val="0"/>
              </a:spcAft>
            </a:pPr>
            <a:r>
              <a:rPr lang="fr-FR" sz="1600" dirty="0">
                <a:ea typeface="Times" panose="02020603050405020304" pitchFamily="18" charset="0"/>
                <a:cs typeface="Calibri" panose="020F0502020204030204" pitchFamily="34" charset="0"/>
              </a:rPr>
              <a:t>. </a:t>
            </a:r>
            <a:r>
              <a:rPr lang="fr-FR" sz="1600" dirty="0">
                <a:solidFill>
                  <a:srgbClr val="00B050"/>
                </a:solidFill>
                <a:ea typeface="Times" panose="02020603050405020304" pitchFamily="18" charset="0"/>
                <a:cs typeface="Calibri" panose="020F0502020204030204" pitchFamily="34" charset="0"/>
              </a:rPr>
              <a:t>Personnifications </a:t>
            </a:r>
            <a:r>
              <a:rPr lang="fr-FR" sz="1600" dirty="0">
                <a:ea typeface="Times" panose="02020603050405020304" pitchFamily="18" charset="0"/>
                <a:cs typeface="Calibri" panose="020F0502020204030204" pitchFamily="34" charset="0"/>
              </a:rPr>
              <a:t>« Dans l’âtre, le feu qui ronfle ».</a:t>
            </a:r>
            <a:endParaRPr lang="fr-FR" sz="1600" dirty="0">
              <a:ea typeface="Times" panose="02020603050405020304" pitchFamily="18" charset="0"/>
              <a:cs typeface="Times New Roman" panose="02020603050405020304" pitchFamily="18" charset="0"/>
            </a:endParaRPr>
          </a:p>
        </p:txBody>
      </p:sp>
      <p:sp>
        <p:nvSpPr>
          <p:cNvPr id="5" name="Rectangle 4"/>
          <p:cNvSpPr/>
          <p:nvPr/>
        </p:nvSpPr>
        <p:spPr>
          <a:xfrm>
            <a:off x="187105" y="3315883"/>
            <a:ext cx="11292690" cy="338554"/>
          </a:xfrm>
          <a:prstGeom prst="rect">
            <a:avLst/>
          </a:prstGeom>
        </p:spPr>
        <p:txBody>
          <a:bodyPr wrap="square">
            <a:spAutoFit/>
          </a:bodyPr>
          <a:lstStyle/>
          <a:p>
            <a:r>
              <a:rPr lang="fr-FR" sz="1600" dirty="0">
                <a:ea typeface="Times" panose="02020603050405020304" pitchFamily="18" charset="0"/>
                <a:cs typeface="Calibri" panose="020F0502020204030204" pitchFamily="34" charset="0"/>
              </a:rPr>
              <a:t>2 : </a:t>
            </a:r>
            <a:r>
              <a:rPr lang="fr-FR" sz="1600" dirty="0">
                <a:solidFill>
                  <a:schemeClr val="accent2"/>
                </a:solidFill>
                <a:ea typeface="Times" panose="02020603050405020304" pitchFamily="18" charset="0"/>
                <a:cs typeface="Calibri" panose="020F0502020204030204" pitchFamily="34" charset="0"/>
              </a:rPr>
              <a:t>La poétique du fragment</a:t>
            </a:r>
            <a:r>
              <a:rPr lang="fr-FR" sz="1600" dirty="0">
                <a:ea typeface="Times" panose="02020603050405020304" pitchFamily="18" charset="0"/>
                <a:cs typeface="Calibri" panose="020F0502020204030204" pitchFamily="34" charset="0"/>
              </a:rPr>
              <a:t> = La recherche d’un </a:t>
            </a:r>
            <a:r>
              <a:rPr lang="fr-FR" sz="1600" dirty="0">
                <a:solidFill>
                  <a:schemeClr val="accent2"/>
                </a:solidFill>
                <a:ea typeface="Times" panose="02020603050405020304" pitchFamily="18" charset="0"/>
                <a:cs typeface="Calibri" panose="020F0502020204030204" pitchFamily="34" charset="0"/>
              </a:rPr>
              <a:t>nouveau langage</a:t>
            </a:r>
            <a:r>
              <a:rPr lang="fr-FR" sz="1600" dirty="0">
                <a:ea typeface="Times" panose="02020603050405020304" pitchFamily="18" charset="0"/>
                <a:cs typeface="Calibri" panose="020F0502020204030204" pitchFamily="34" charset="0"/>
              </a:rPr>
              <a:t>, d’une nouvelle voix pour s’exprimer.</a:t>
            </a:r>
            <a:endParaRPr lang="fr-FR" sz="1600" dirty="0"/>
          </a:p>
        </p:txBody>
      </p:sp>
      <p:sp>
        <p:nvSpPr>
          <p:cNvPr id="6" name="Rectangle 5"/>
          <p:cNvSpPr/>
          <p:nvPr/>
        </p:nvSpPr>
        <p:spPr>
          <a:xfrm>
            <a:off x="187105" y="4373504"/>
            <a:ext cx="11935485" cy="2062103"/>
          </a:xfrm>
          <a:prstGeom prst="rect">
            <a:avLst/>
          </a:prstGeom>
        </p:spPr>
        <p:txBody>
          <a:bodyPr wrap="square">
            <a:spAutoFit/>
          </a:bodyPr>
          <a:lstStyle/>
          <a:p>
            <a:pPr algn="just">
              <a:spcAft>
                <a:spcPts val="0"/>
              </a:spcAft>
            </a:pPr>
            <a:r>
              <a:rPr lang="fr-FR" sz="1600" dirty="0">
                <a:ea typeface="Times" panose="02020603050405020304" pitchFamily="18" charset="0"/>
                <a:cs typeface="Calibri" panose="020F0502020204030204" pitchFamily="34" charset="0"/>
              </a:rPr>
              <a:t>3 : </a:t>
            </a:r>
            <a:r>
              <a:rPr lang="fr-FR" sz="1600" dirty="0">
                <a:solidFill>
                  <a:srgbClr val="FFC000"/>
                </a:solidFill>
                <a:ea typeface="Times" panose="02020603050405020304" pitchFamily="18" charset="0"/>
                <a:cs typeface="Calibri" panose="020F0502020204030204" pitchFamily="34" charset="0"/>
              </a:rPr>
              <a:t>Une forme très travaillée :</a:t>
            </a:r>
          </a:p>
          <a:p>
            <a:pPr algn="just">
              <a:spcAft>
                <a:spcPts val="0"/>
              </a:spcAft>
            </a:pPr>
            <a:endParaRPr lang="fr-FR" sz="1600" dirty="0">
              <a:solidFill>
                <a:srgbClr val="FFC000"/>
              </a:solidFill>
              <a:ea typeface="Times" panose="02020603050405020304" pitchFamily="18" charset="0"/>
              <a:cs typeface="Times New Roman" panose="02020603050405020304" pitchFamily="18" charset="0"/>
            </a:endParaRPr>
          </a:p>
          <a:p>
            <a:pPr algn="just">
              <a:spcAft>
                <a:spcPts val="0"/>
              </a:spcAft>
            </a:pPr>
            <a:r>
              <a:rPr lang="fr-FR" sz="1600" dirty="0">
                <a:ea typeface="Times" panose="02020603050405020304" pitchFamily="18" charset="0"/>
                <a:cs typeface="Calibri" panose="020F0502020204030204" pitchFamily="34" charset="0"/>
              </a:rPr>
              <a:t>-  Beaucoup de </a:t>
            </a:r>
            <a:r>
              <a:rPr lang="fr-FR" sz="1600" b="1" dirty="0">
                <a:ea typeface="Times" panose="02020603050405020304" pitchFamily="18" charset="0"/>
                <a:cs typeface="Calibri" panose="020F0502020204030204" pitchFamily="34" charset="0"/>
              </a:rPr>
              <a:t>répétitions</a:t>
            </a:r>
            <a:r>
              <a:rPr lang="fr-FR" sz="1600" dirty="0">
                <a:ea typeface="Times" panose="02020603050405020304" pitchFamily="18" charset="0"/>
                <a:cs typeface="Calibri" panose="020F0502020204030204" pitchFamily="34" charset="0"/>
              </a:rPr>
              <a:t>. Ex : « Pardonne, ô mère, à l’enfant qui t’a poussée dans la tombe ».(*2 p.146-147).</a:t>
            </a:r>
            <a:endParaRPr lang="fr-FR" sz="1600" dirty="0">
              <a:ea typeface="Times" panose="02020603050405020304" pitchFamily="18" charset="0"/>
              <a:cs typeface="Times New Roman" panose="02020603050405020304" pitchFamily="18" charset="0"/>
            </a:endParaRPr>
          </a:p>
          <a:p>
            <a:pPr algn="just">
              <a:spcAft>
                <a:spcPts val="0"/>
              </a:spcAft>
            </a:pPr>
            <a:r>
              <a:rPr lang="fr-FR" sz="1600" dirty="0">
                <a:ea typeface="Times" panose="02020603050405020304" pitchFamily="18" charset="0"/>
                <a:cs typeface="Calibri" panose="020F0502020204030204" pitchFamily="34" charset="0"/>
              </a:rPr>
              <a:t> </a:t>
            </a:r>
            <a:endParaRPr lang="fr-FR" sz="1600" dirty="0">
              <a:ea typeface="Times" panose="02020603050405020304" pitchFamily="18" charset="0"/>
              <a:cs typeface="Times New Roman" panose="02020603050405020304" pitchFamily="18" charset="0"/>
            </a:endParaRPr>
          </a:p>
          <a:p>
            <a:pPr algn="just">
              <a:spcAft>
                <a:spcPts val="0"/>
              </a:spcAft>
            </a:pPr>
            <a:r>
              <a:rPr lang="fr-FR" sz="1600" dirty="0">
                <a:ea typeface="Times" panose="02020603050405020304" pitchFamily="18" charset="0"/>
                <a:cs typeface="Calibri" panose="020F0502020204030204" pitchFamily="34" charset="0"/>
              </a:rPr>
              <a:t>-  Phrases </a:t>
            </a:r>
            <a:r>
              <a:rPr lang="fr-FR" sz="1600" b="1" dirty="0">
                <a:ea typeface="Times" panose="02020603050405020304" pitchFamily="18" charset="0"/>
                <a:cs typeface="Calibri" panose="020F0502020204030204" pitchFamily="34" charset="0"/>
              </a:rPr>
              <a:t>nominales</a:t>
            </a:r>
            <a:r>
              <a:rPr lang="fr-FR" sz="1600" dirty="0">
                <a:ea typeface="Times" panose="02020603050405020304" pitchFamily="18" charset="0"/>
                <a:cs typeface="Calibri" panose="020F0502020204030204" pitchFamily="34" charset="0"/>
              </a:rPr>
              <a:t>, très courtes, comme le blanc typographique en poésie : laisser des pauses, des non-dits, laisser résonner les mots.</a:t>
            </a:r>
            <a:endParaRPr lang="fr-FR" sz="1600" dirty="0">
              <a:ea typeface="Times" panose="02020603050405020304" pitchFamily="18" charset="0"/>
              <a:cs typeface="Times New Roman" panose="02020603050405020304" pitchFamily="18" charset="0"/>
            </a:endParaRPr>
          </a:p>
          <a:p>
            <a:pPr algn="just">
              <a:spcAft>
                <a:spcPts val="0"/>
              </a:spcAft>
            </a:pPr>
            <a:r>
              <a:rPr lang="fr-FR" sz="1600" b="1" dirty="0">
                <a:ea typeface="Times" panose="02020603050405020304" pitchFamily="18" charset="0"/>
                <a:cs typeface="Calibri" panose="020F0502020204030204" pitchFamily="34" charset="0"/>
              </a:rPr>
              <a:t> </a:t>
            </a:r>
            <a:endParaRPr lang="fr-FR" sz="1600" dirty="0">
              <a:ea typeface="Times" panose="02020603050405020304" pitchFamily="18" charset="0"/>
              <a:cs typeface="Times New Roman" panose="02020603050405020304" pitchFamily="18" charset="0"/>
            </a:endParaRPr>
          </a:p>
          <a:p>
            <a:pPr lvl="0" algn="just">
              <a:spcAft>
                <a:spcPts val="0"/>
              </a:spcAft>
            </a:pPr>
            <a:r>
              <a:rPr lang="fr-FR" sz="1600" b="1" dirty="0">
                <a:ea typeface="Times" panose="02020603050405020304" pitchFamily="18" charset="0"/>
                <a:cs typeface="Calibri" panose="020F0502020204030204" pitchFamily="34" charset="0"/>
              </a:rPr>
              <a:t>- Procédés poétiques</a:t>
            </a:r>
            <a:r>
              <a:rPr lang="fr-FR" sz="1600" dirty="0">
                <a:ea typeface="Times" panose="02020603050405020304" pitchFamily="18" charset="0"/>
                <a:cs typeface="Calibri" panose="020F0502020204030204" pitchFamily="34" charset="0"/>
              </a:rPr>
              <a:t> : Anaphore (répétition du même mot ou groupe de mots au début de plusieurs phrases/vers successifs). En l’occurrence : « ceux et celles » répété 7 fois (p. 151).</a:t>
            </a:r>
            <a:endParaRPr lang="fr-FR" sz="1600" dirty="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63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566" y="519241"/>
            <a:ext cx="2595647" cy="369332"/>
          </a:xfrm>
          <a:prstGeom prst="rect">
            <a:avLst/>
          </a:prstGeom>
        </p:spPr>
        <p:txBody>
          <a:bodyPr wrap="none">
            <a:spAutoFit/>
          </a:bodyPr>
          <a:lstStyle/>
          <a:p>
            <a:pPr marL="342900" lvl="0" indent="-342900">
              <a:spcAft>
                <a:spcPts val="0"/>
              </a:spcAft>
              <a:buFont typeface="Symbol" panose="05050102010706020507" pitchFamily="18" charset="2"/>
              <a:buChar char=""/>
            </a:pPr>
            <a:r>
              <a:rPr lang="fr-FR" b="1" dirty="0">
                <a:solidFill>
                  <a:srgbClr val="00B050"/>
                </a:solidFill>
                <a:latin typeface="Gorgia"/>
                <a:ea typeface="Times" panose="02020603050405020304" pitchFamily="18" charset="0"/>
                <a:cs typeface="Times New Roman" panose="02020603050405020304" pitchFamily="18" charset="0"/>
              </a:rPr>
              <a:t>Théâtre : Tragique.</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
        <p:nvSpPr>
          <p:cNvPr id="5" name="Rectangle 4"/>
          <p:cNvSpPr/>
          <p:nvPr/>
        </p:nvSpPr>
        <p:spPr>
          <a:xfrm>
            <a:off x="289550" y="1875523"/>
            <a:ext cx="11579543" cy="3416320"/>
          </a:xfrm>
          <a:prstGeom prst="rect">
            <a:avLst/>
          </a:prstGeom>
        </p:spPr>
        <p:txBody>
          <a:bodyPr wrap="square">
            <a:spAutoFit/>
          </a:bodyPr>
          <a:lstStyle/>
          <a:p>
            <a:r>
              <a:rPr lang="fr-FR" dirty="0">
                <a:latin typeface="Gorgia"/>
                <a:ea typeface="Times" panose="02020603050405020304" pitchFamily="18" charset="0"/>
                <a:cs typeface="Times New Roman" panose="02020603050405020304" pitchFamily="18" charset="0"/>
              </a:rPr>
              <a:t>-- Prologue = annonce d’une </a:t>
            </a:r>
            <a:r>
              <a:rPr lang="fr-FR" dirty="0">
                <a:solidFill>
                  <a:srgbClr val="FF0000"/>
                </a:solidFill>
                <a:latin typeface="Gorgia"/>
                <a:ea typeface="Times" panose="02020603050405020304" pitchFamily="18" charset="0"/>
                <a:cs typeface="Times New Roman" panose="02020603050405020304" pitchFamily="18" charset="0"/>
              </a:rPr>
              <a:t>tragédie</a:t>
            </a:r>
            <a:r>
              <a:rPr lang="fr-FR" dirty="0">
                <a:latin typeface="Gorgia"/>
                <a:ea typeface="Times" panose="02020603050405020304" pitchFamily="18" charset="0"/>
                <a:cs typeface="Times New Roman" panose="02020603050405020304" pitchFamily="18" charset="0"/>
              </a:rPr>
              <a:t> : « Puis comme un coup qui t’aurais brisé la nuque, ce brutal retour au quotidien, à la solitude, à la nuit qui n’en finissait pas. » On comprend que la mère mourra de solitude et d’ennuis. </a:t>
            </a:r>
          </a:p>
          <a:p>
            <a:r>
              <a:rPr lang="fr-FR" dirty="0">
                <a:latin typeface="Gorgia"/>
                <a:ea typeface="Times" panose="02020603050405020304" pitchFamily="18" charset="0"/>
                <a:cs typeface="Times New Roman" panose="02020603050405020304" pitchFamily="18" charset="0"/>
              </a:rPr>
              <a:t>Mais </a:t>
            </a:r>
            <a:r>
              <a:rPr lang="fr-FR" dirty="0">
                <a:solidFill>
                  <a:srgbClr val="FF0000"/>
                </a:solidFill>
              </a:rPr>
              <a:t>l’intrigue ne réside pas dans son issue mais dans son déroulement</a:t>
            </a:r>
            <a:r>
              <a:rPr lang="fr-FR" dirty="0"/>
              <a:t> = </a:t>
            </a:r>
            <a:r>
              <a:rPr lang="fr-FR" dirty="0">
                <a:solidFill>
                  <a:srgbClr val="FF0000"/>
                </a:solidFill>
              </a:rPr>
              <a:t>Caractéristique des pièces théâtrale.</a:t>
            </a:r>
          </a:p>
          <a:p>
            <a:endParaRPr lang="fr-FR" dirty="0">
              <a:solidFill>
                <a:srgbClr val="FF0000"/>
              </a:solidFill>
            </a:endParaRPr>
          </a:p>
          <a:p>
            <a:endParaRPr lang="fr-FR" dirty="0">
              <a:solidFill>
                <a:srgbClr val="FF0000"/>
              </a:solidFill>
            </a:endParaRPr>
          </a:p>
          <a:p>
            <a:r>
              <a:rPr lang="fr-FR" dirty="0"/>
              <a:t>-- </a:t>
            </a:r>
            <a:r>
              <a:rPr lang="fr-FR" dirty="0">
                <a:solidFill>
                  <a:srgbClr val="FF0000"/>
                </a:solidFill>
              </a:rPr>
              <a:t>Fatalité</a:t>
            </a:r>
            <a:r>
              <a:rPr lang="fr-FR" dirty="0"/>
              <a:t> tout au long de la 1° partie.</a:t>
            </a:r>
          </a:p>
          <a:p>
            <a:endParaRPr lang="fr-FR" dirty="0">
              <a:solidFill>
                <a:srgbClr val="FF0000"/>
              </a:solidFill>
            </a:endParaRPr>
          </a:p>
          <a:p>
            <a:endParaRPr lang="fr-FR" dirty="0">
              <a:solidFill>
                <a:srgbClr val="FF0000"/>
              </a:solidFill>
            </a:endParaRPr>
          </a:p>
          <a:p>
            <a:r>
              <a:rPr lang="fr-FR" dirty="0"/>
              <a:t>--</a:t>
            </a:r>
            <a:r>
              <a:rPr lang="fr-FR" dirty="0">
                <a:solidFill>
                  <a:srgbClr val="FF0000"/>
                </a:solidFill>
              </a:rPr>
              <a:t> </a:t>
            </a:r>
            <a:r>
              <a:rPr lang="fr-FR" dirty="0"/>
              <a:t>Les deux composantes de la tragédie sont présentes : La </a:t>
            </a:r>
            <a:r>
              <a:rPr lang="fr-FR" dirty="0">
                <a:solidFill>
                  <a:srgbClr val="C00000"/>
                </a:solidFill>
              </a:rPr>
              <a:t>pitié</a:t>
            </a:r>
            <a:r>
              <a:rPr lang="fr-FR" dirty="0"/>
              <a:t> / l’</a:t>
            </a:r>
            <a:r>
              <a:rPr lang="fr-FR" dirty="0">
                <a:solidFill>
                  <a:srgbClr val="C00000"/>
                </a:solidFill>
              </a:rPr>
              <a:t>effroi</a:t>
            </a:r>
            <a:r>
              <a:rPr lang="fr-FR" dirty="0"/>
              <a:t>, ressentis par le lecteur.</a:t>
            </a:r>
          </a:p>
          <a:p>
            <a:endParaRPr lang="fr-FR" dirty="0">
              <a:solidFill>
                <a:srgbClr val="FF0000"/>
              </a:solidFill>
            </a:endParaRPr>
          </a:p>
          <a:p>
            <a:endParaRPr lang="fr-FR" dirty="0"/>
          </a:p>
        </p:txBody>
      </p:sp>
    </p:spTree>
    <p:extLst>
      <p:ext uri="{BB962C8B-B14F-4D97-AF65-F5344CB8AC3E}">
        <p14:creationId xmlns:p14="http://schemas.microsoft.com/office/powerpoint/2010/main" val="3953805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067" y="581840"/>
            <a:ext cx="11446598" cy="5355312"/>
          </a:xfrm>
          <a:prstGeom prst="rect">
            <a:avLst/>
          </a:prstGeom>
        </p:spPr>
        <p:txBody>
          <a:bodyPr wrap="square">
            <a:spAutoFit/>
          </a:bodyPr>
          <a:lstStyle/>
          <a:p>
            <a:pPr marL="342900" lvl="0" indent="-342900">
              <a:spcAft>
                <a:spcPts val="0"/>
              </a:spcAft>
              <a:buFont typeface="Symbol" panose="05050102010706020507" pitchFamily="18" charset="2"/>
              <a:buChar char=""/>
            </a:pPr>
            <a:r>
              <a:rPr lang="fr-FR" b="1" dirty="0">
                <a:solidFill>
                  <a:srgbClr val="00B050"/>
                </a:solidFill>
                <a:latin typeface="Gorgia"/>
                <a:ea typeface="Times" panose="02020603050405020304" pitchFamily="18" charset="0"/>
                <a:cs typeface="Times New Roman" panose="02020603050405020304" pitchFamily="18" charset="0"/>
              </a:rPr>
              <a:t>Théâtre : Pathétique.</a:t>
            </a:r>
          </a:p>
          <a:p>
            <a:pPr marL="342900" lvl="0" indent="-342900">
              <a:spcAft>
                <a:spcPts val="0"/>
              </a:spcAft>
              <a:buFont typeface="Symbol" panose="05050102010706020507" pitchFamily="18" charset="2"/>
              <a:buChar char=""/>
            </a:pPr>
            <a:endParaRPr lang="fr-FR" dirty="0">
              <a:latin typeface="Times" panose="02020603050405020304" pitchFamily="18" charset="0"/>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a:p>
            <a:pPr>
              <a:spcAft>
                <a:spcPts val="0"/>
              </a:spcAft>
            </a:pPr>
            <a:r>
              <a:rPr lang="fr-FR" sz="1600" b="1" dirty="0">
                <a:ea typeface="Times" panose="02020603050405020304" pitchFamily="18" charset="0"/>
                <a:cs typeface="Times New Roman" panose="02020603050405020304" pitchFamily="18" charset="0"/>
              </a:rPr>
              <a:t>L’histoire des deux « personnages » suscite la </a:t>
            </a:r>
            <a:r>
              <a:rPr lang="fr-FR" sz="1600" b="1" dirty="0">
                <a:solidFill>
                  <a:srgbClr val="FF0000"/>
                </a:solidFill>
                <a:ea typeface="Times" panose="02020603050405020304" pitchFamily="18" charset="0"/>
                <a:cs typeface="Times New Roman" panose="02020603050405020304" pitchFamily="18" charset="0"/>
              </a:rPr>
              <a:t>compassion du lecteur</a:t>
            </a:r>
            <a:r>
              <a:rPr lang="fr-FR" sz="1600" b="1" dirty="0">
                <a:ea typeface="Times" panose="02020603050405020304" pitchFamily="18" charset="0"/>
                <a:cs typeface="Times New Roman" panose="02020603050405020304" pitchFamily="18" charset="0"/>
              </a:rPr>
              <a:t>.</a:t>
            </a:r>
          </a:p>
          <a:p>
            <a:pPr>
              <a:spcAft>
                <a:spcPts val="0"/>
              </a:spcAft>
            </a:pPr>
            <a:r>
              <a:rPr lang="fr-FR" sz="1600" dirty="0">
                <a:ea typeface="Times" panose="02020603050405020304" pitchFamily="18" charset="0"/>
                <a:cs typeface="Times New Roman" panose="02020603050405020304" pitchFamily="18" charset="0"/>
              </a:rPr>
              <a:t> </a:t>
            </a:r>
          </a:p>
          <a:p>
            <a:pPr>
              <a:spcAft>
                <a:spcPts val="0"/>
              </a:spcAft>
            </a:pPr>
            <a:r>
              <a:rPr lang="fr-FR" sz="1600" b="1" dirty="0">
                <a:ea typeface="Times" panose="02020603050405020304" pitchFamily="18" charset="0"/>
                <a:cs typeface="Times New Roman" panose="02020603050405020304" pitchFamily="18" charset="0"/>
              </a:rPr>
              <a:t>Le narrateur, dès l’incipit, propose un </a:t>
            </a:r>
            <a:r>
              <a:rPr lang="fr-FR" sz="1600" b="1" dirty="0">
                <a:solidFill>
                  <a:srgbClr val="FF0000"/>
                </a:solidFill>
                <a:ea typeface="Times" panose="02020603050405020304" pitchFamily="18" charset="0"/>
                <a:cs typeface="Times New Roman" panose="02020603050405020304" pitchFamily="18" charset="0"/>
              </a:rPr>
              <a:t>portrait compatissant de la mère</a:t>
            </a:r>
            <a:r>
              <a:rPr lang="fr-FR" sz="1600" b="1" dirty="0">
                <a:ea typeface="Times" panose="02020603050405020304" pitchFamily="18" charset="0"/>
                <a:cs typeface="Times New Roman" panose="02020603050405020304" pitchFamily="18" charset="0"/>
              </a:rPr>
              <a:t> </a:t>
            </a:r>
            <a:r>
              <a:rPr lang="fr-FR" sz="1600" dirty="0">
                <a:ea typeface="Times" panose="02020603050405020304" pitchFamily="18" charset="0"/>
                <a:cs typeface="Times New Roman" panose="02020603050405020304" pitchFamily="18" charset="0"/>
              </a:rPr>
              <a:t>:</a:t>
            </a:r>
          </a:p>
          <a:p>
            <a:pPr>
              <a:spcAft>
                <a:spcPts val="0"/>
              </a:spcAft>
            </a:pPr>
            <a:endParaRPr lang="fr-FR" sz="1600" dirty="0">
              <a:ea typeface="Times" panose="02020603050405020304" pitchFamily="18" charset="0"/>
              <a:cs typeface="Times New Roman" panose="02020603050405020304" pitchFamily="18" charset="0"/>
            </a:endParaRPr>
          </a:p>
          <a:p>
            <a:pPr>
              <a:spcAft>
                <a:spcPts val="0"/>
              </a:spcAft>
            </a:pPr>
            <a:endParaRPr lang="fr-FR" sz="1600" dirty="0">
              <a:ea typeface="Times" panose="02020603050405020304" pitchFamily="18" charset="0"/>
              <a:cs typeface="Times New Roman" panose="02020603050405020304" pitchFamily="18" charset="0"/>
            </a:endParaRPr>
          </a:p>
          <a:p>
            <a:r>
              <a:rPr lang="fr-FR" sz="1600" dirty="0"/>
              <a:t>. Il la décrit comme une sainte, qui a souffert un martyre en silence. Il insiste sur son abnégation : « Au fond de toi, cette plainte, ce cri rauque qui est allé s’amplifiant, mais que tu réprimais, refusais, niais ».</a:t>
            </a:r>
          </a:p>
          <a:p>
            <a:endParaRPr lang="fr-FR" sz="1600" dirty="0"/>
          </a:p>
          <a:p>
            <a:endParaRPr lang="fr-FR" sz="1600" dirty="0"/>
          </a:p>
          <a:p>
            <a:r>
              <a:rPr lang="fr-FR" sz="1600" dirty="0"/>
              <a:t>. Il adopte une écriture qui lui rend </a:t>
            </a:r>
            <a:r>
              <a:rPr lang="fr-FR" sz="1600" dirty="0">
                <a:solidFill>
                  <a:srgbClr val="FF0000"/>
                </a:solidFill>
              </a:rPr>
              <a:t>hommage</a:t>
            </a:r>
            <a:r>
              <a:rPr lang="fr-FR" sz="1600" dirty="0"/>
              <a:t>.</a:t>
            </a:r>
          </a:p>
          <a:p>
            <a:endParaRPr lang="fr-FR" sz="1600" dirty="0"/>
          </a:p>
          <a:p>
            <a:endParaRPr lang="fr-FR" sz="1600" dirty="0"/>
          </a:p>
          <a:p>
            <a:r>
              <a:rPr lang="fr-FR" sz="1600" dirty="0"/>
              <a:t>. Il utilise des </a:t>
            </a:r>
            <a:r>
              <a:rPr lang="fr-FR" sz="1600" dirty="0">
                <a:solidFill>
                  <a:srgbClr val="FF0000"/>
                </a:solidFill>
              </a:rPr>
              <a:t>adjectifs mélioratifs</a:t>
            </a:r>
            <a:r>
              <a:rPr lang="fr-FR" sz="1600" dirty="0"/>
              <a:t> : « ton regard doux et patient » « tes yeux immenses ». On peut rappeler que les yeux sont le miroir de l’âme, c’est donc en réalité un portrait moral que dresse le narrateur. La mère est douce et patiente, travailleuse et intelligente.</a:t>
            </a:r>
          </a:p>
          <a:p>
            <a:endParaRPr lang="fr-FR" sz="1600" dirty="0"/>
          </a:p>
          <a:p>
            <a:endParaRPr lang="fr-FR" sz="1600" dirty="0"/>
          </a:p>
          <a:p>
            <a:r>
              <a:rPr lang="fr-FR" sz="1600" dirty="0">
                <a:effectLst>
                  <a:outerShdw blurRad="38100" dist="38100" dir="2700000" algn="tl">
                    <a:srgbClr val="000000">
                      <a:alpha val="43137"/>
                    </a:srgbClr>
                  </a:outerShdw>
                </a:effectLst>
              </a:rPr>
              <a:t> ---Ce point de vue du narrateur est adopté par le lecteur.</a:t>
            </a:r>
            <a:endParaRPr lang="fr-FR" sz="1600" dirty="0">
              <a:effectLst>
                <a:outerShdw blurRad="38100" dist="38100" dir="2700000" algn="tl">
                  <a:srgbClr val="000000">
                    <a:alpha val="43137"/>
                  </a:srgbClr>
                </a:outerShdw>
              </a:effectLst>
              <a:ea typeface="Times" panose="02020603050405020304" pitchFamily="18" charset="0"/>
              <a:cs typeface="Times New Roman" panose="02020603050405020304" pitchFamily="18" charset="0"/>
            </a:endParaRPr>
          </a:p>
          <a:p>
            <a:pPr>
              <a:spcAft>
                <a:spcPts val="0"/>
              </a:spcAft>
            </a:pPr>
            <a:r>
              <a:rPr lang="fr-FR" sz="1600" dirty="0">
                <a:ea typeface="Times"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39209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564" y="530402"/>
            <a:ext cx="10993925" cy="5078313"/>
          </a:xfrm>
          <a:prstGeom prst="rect">
            <a:avLst/>
          </a:prstGeom>
        </p:spPr>
        <p:txBody>
          <a:bodyPr wrap="square">
            <a:spAutoFit/>
          </a:bodyPr>
          <a:lstStyle/>
          <a:p>
            <a:pPr>
              <a:spcAft>
                <a:spcPts val="0"/>
              </a:spcAft>
            </a:pPr>
            <a:r>
              <a:rPr lang="fr-FR" b="1" u="sng" dirty="0">
                <a:solidFill>
                  <a:srgbClr val="FF0000"/>
                </a:solidFill>
                <a:latin typeface="Gorgia"/>
                <a:ea typeface="Times" panose="02020603050405020304" pitchFamily="18" charset="0"/>
                <a:cs typeface="Times New Roman" panose="02020603050405020304" pitchFamily="18" charset="0"/>
              </a:rPr>
              <a:t>Conclusion :</a:t>
            </a:r>
          </a:p>
          <a:p>
            <a:pPr>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a:p>
            <a:pPr>
              <a:spcAft>
                <a:spcPts val="0"/>
              </a:spcAft>
            </a:pPr>
            <a:r>
              <a:rPr lang="fr-FR" b="1" dirty="0">
                <a:solidFill>
                  <a:srgbClr val="FF0000"/>
                </a:solidFill>
                <a:latin typeface="Gorgia"/>
                <a:ea typeface="Times" panose="02020603050405020304" pitchFamily="18" charset="0"/>
                <a:cs typeface="Times New Roman" panose="02020603050405020304" pitchFamily="18" charset="0"/>
              </a:rPr>
              <a:t> </a:t>
            </a:r>
            <a:endParaRPr lang="fr-FR" dirty="0">
              <a:latin typeface="Times" panose="02020603050405020304" pitchFamily="18" charset="0"/>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Ainsi, la forme de l’ouvrage, </a:t>
            </a:r>
            <a:r>
              <a:rPr lang="fr-FR" b="1" dirty="0">
                <a:solidFill>
                  <a:srgbClr val="FFC000"/>
                </a:solidFill>
                <a:latin typeface="Gorgia"/>
                <a:ea typeface="Times" panose="02020603050405020304" pitchFamily="18" charset="0"/>
                <a:cs typeface="Times New Roman" panose="02020603050405020304" pitchFamily="18" charset="0"/>
              </a:rPr>
              <a:t>les genres et les tonalités </a:t>
            </a:r>
            <a:r>
              <a:rPr lang="fr-FR" dirty="0">
                <a:latin typeface="Gorgia"/>
                <a:ea typeface="Times" panose="02020603050405020304" pitchFamily="18" charset="0"/>
                <a:cs typeface="Times New Roman" panose="02020603050405020304" pitchFamily="18" charset="0"/>
              </a:rPr>
              <a:t>qui y sont utilisés ont bien pour objectif d’être les moyens, les outils littéraires utilisés par Juliet afin d’écrire ce qu’il ressent. Leur utilisation ne répond donc aucunement à une logique préétablie. </a:t>
            </a:r>
          </a:p>
          <a:p>
            <a:pPr>
              <a:spcAft>
                <a:spcPts val="0"/>
              </a:spcAft>
            </a:pPr>
            <a:endParaRPr lang="fr-FR" dirty="0">
              <a:latin typeface="Gorgia"/>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Là où Juliet souhaitait conter sa vie et celle de sa mère, il a rédigé une </a:t>
            </a:r>
            <a:r>
              <a:rPr lang="fr-FR" dirty="0">
                <a:solidFill>
                  <a:srgbClr val="0070C0"/>
                </a:solidFill>
                <a:latin typeface="Gorgia"/>
                <a:ea typeface="Times" panose="02020603050405020304" pitchFamily="18" charset="0"/>
                <a:cs typeface="Times New Roman" panose="02020603050405020304" pitchFamily="18" charset="0"/>
              </a:rPr>
              <a:t>(auto)biographie</a:t>
            </a:r>
            <a:r>
              <a:rPr lang="fr-FR" dirty="0">
                <a:latin typeface="Gorgia"/>
                <a:ea typeface="Times" panose="02020603050405020304" pitchFamily="18" charset="0"/>
                <a:cs typeface="Times New Roman" panose="02020603050405020304" pitchFamily="18" charset="0"/>
              </a:rPr>
              <a:t>. </a:t>
            </a:r>
          </a:p>
          <a:p>
            <a:pPr>
              <a:spcAft>
                <a:spcPts val="0"/>
              </a:spcAft>
            </a:pPr>
            <a:endParaRPr lang="fr-FR" dirty="0">
              <a:latin typeface="Gorgia"/>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Là où il voulait doter son récit d’une dimension </a:t>
            </a:r>
            <a:r>
              <a:rPr lang="fr-FR" dirty="0">
                <a:solidFill>
                  <a:srgbClr val="0070C0"/>
                </a:solidFill>
                <a:latin typeface="Gorgia"/>
                <a:ea typeface="Times" panose="02020603050405020304" pitchFamily="18" charset="0"/>
                <a:cs typeface="Times New Roman" panose="02020603050405020304" pitchFamily="18" charset="0"/>
              </a:rPr>
              <a:t>tragique et didactique</a:t>
            </a:r>
            <a:r>
              <a:rPr lang="fr-FR" dirty="0">
                <a:latin typeface="Gorgia"/>
                <a:ea typeface="Times" panose="02020603050405020304" pitchFamily="18" charset="0"/>
                <a:cs typeface="Times New Roman" panose="02020603050405020304" pitchFamily="18" charset="0"/>
              </a:rPr>
              <a:t>, il s’est inspiré du </a:t>
            </a:r>
            <a:r>
              <a:rPr lang="fr-FR" dirty="0">
                <a:solidFill>
                  <a:srgbClr val="0070C0"/>
                </a:solidFill>
                <a:latin typeface="Gorgia"/>
                <a:ea typeface="Times" panose="02020603050405020304" pitchFamily="18" charset="0"/>
                <a:cs typeface="Times New Roman" panose="02020603050405020304" pitchFamily="18" charset="0"/>
              </a:rPr>
              <a:t>genre théâtral</a:t>
            </a:r>
            <a:r>
              <a:rPr lang="fr-FR" dirty="0">
                <a:latin typeface="Gorgia"/>
                <a:ea typeface="Times" panose="02020603050405020304" pitchFamily="18" charset="0"/>
                <a:cs typeface="Times New Roman" panose="02020603050405020304" pitchFamily="18" charset="0"/>
              </a:rPr>
              <a:t>.</a:t>
            </a:r>
          </a:p>
          <a:p>
            <a:pPr>
              <a:spcAft>
                <a:spcPts val="0"/>
              </a:spcAft>
            </a:pPr>
            <a:endParaRPr lang="fr-FR" dirty="0">
              <a:latin typeface="Gorgia"/>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Là où il a tenu à inventer une langue qui lui est propre pour porter son message, la forme du texte s’est rapproché de la </a:t>
            </a:r>
            <a:r>
              <a:rPr lang="fr-FR" dirty="0">
                <a:solidFill>
                  <a:srgbClr val="0070C0"/>
                </a:solidFill>
                <a:latin typeface="Gorgia"/>
                <a:ea typeface="Times" panose="02020603050405020304" pitchFamily="18" charset="0"/>
                <a:cs typeface="Times New Roman" panose="02020603050405020304" pitchFamily="18" charset="0"/>
              </a:rPr>
              <a:t>poésie</a:t>
            </a:r>
            <a:r>
              <a:rPr lang="fr-FR" dirty="0">
                <a:latin typeface="Gorgia"/>
                <a:ea typeface="Times" panose="02020603050405020304" pitchFamily="18" charset="0"/>
                <a:cs typeface="Times New Roman" panose="02020603050405020304" pitchFamily="18" charset="0"/>
              </a:rPr>
              <a:t>. </a:t>
            </a:r>
          </a:p>
          <a:p>
            <a:pPr>
              <a:spcAft>
                <a:spcPts val="0"/>
              </a:spcAft>
            </a:pPr>
            <a:endParaRPr lang="fr-FR" dirty="0">
              <a:latin typeface="Gorgia"/>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Enfin, par le monologue qu’il tenait à adresser à sa mère, son ouvrage a pris une </a:t>
            </a:r>
            <a:r>
              <a:rPr lang="fr-FR" dirty="0">
                <a:solidFill>
                  <a:srgbClr val="0070C0"/>
                </a:solidFill>
                <a:latin typeface="Gorgia"/>
                <a:ea typeface="Times" panose="02020603050405020304" pitchFamily="18" charset="0"/>
                <a:cs typeface="Times New Roman" panose="02020603050405020304" pitchFamily="18" charset="0"/>
              </a:rPr>
              <a:t>dimension épistolaire</a:t>
            </a:r>
            <a:r>
              <a:rPr lang="fr-FR" dirty="0">
                <a:latin typeface="Gorgia"/>
                <a:ea typeface="Times" panose="02020603050405020304" pitchFamily="18" charset="0"/>
                <a:cs typeface="Times New Roman" panose="02020603050405020304" pitchFamily="18" charset="0"/>
              </a:rPr>
              <a:t>.</a:t>
            </a:r>
          </a:p>
          <a:p>
            <a:pPr>
              <a:spcAft>
                <a:spcPts val="0"/>
              </a:spcAft>
            </a:pPr>
            <a:endParaRPr lang="fr-FR" dirty="0">
              <a:latin typeface="Times" panose="02020603050405020304" pitchFamily="18" charset="0"/>
              <a:ea typeface="Times" panose="02020603050405020304" pitchFamily="18" charset="0"/>
              <a:cs typeface="Times New Roman" panose="02020603050405020304" pitchFamily="18" charset="0"/>
            </a:endParaRPr>
          </a:p>
          <a:p>
            <a:pPr>
              <a:spcAft>
                <a:spcPts val="0"/>
              </a:spcAft>
            </a:pPr>
            <a:r>
              <a:rPr lang="fr-FR" dirty="0">
                <a:latin typeface="Gorgia"/>
                <a:ea typeface="Times" panose="02020603050405020304" pitchFamily="18" charset="0"/>
                <a:cs typeface="Times New Roman" panose="02020603050405020304" pitchFamily="18" charset="0"/>
              </a:rPr>
              <a:t>C’est sans doute la singularité de son projet littéraire qui rend la forme </a:t>
            </a:r>
            <a:r>
              <a:rPr lang="fr-FR">
                <a:latin typeface="Gorgia"/>
                <a:ea typeface="Times" panose="02020603050405020304" pitchFamily="18" charset="0"/>
                <a:cs typeface="Times New Roman" panose="02020603050405020304" pitchFamily="18" charset="0"/>
              </a:rPr>
              <a:t>de ce dernier </a:t>
            </a:r>
            <a:r>
              <a:rPr lang="fr-FR" dirty="0">
                <a:latin typeface="Gorgia"/>
                <a:ea typeface="Times" panose="02020603050405020304" pitchFamily="18" charset="0"/>
                <a:cs typeface="Times New Roman" panose="02020603050405020304" pitchFamily="18" charset="0"/>
              </a:rPr>
              <a:t>si extraordinaire, tellement unique et pourtant si universel.</a:t>
            </a:r>
            <a:endParaRPr lang="fr-FR" dirty="0">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57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1240</Words>
  <Application>Microsoft Macintosh PowerPoint</Application>
  <PresentationFormat>Grand écran</PresentationFormat>
  <Paragraphs>108</Paragraphs>
  <Slides>10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Calibri</vt:lpstr>
      <vt:lpstr>Calibri Light</vt:lpstr>
      <vt:lpstr>Gorgia</vt:lpstr>
      <vt:lpstr>Symbol</vt:lpstr>
      <vt:lpstr>Times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flesch marie</dc:creator>
  <cp:lastModifiedBy>ghislaine zaneboni</cp:lastModifiedBy>
  <cp:revision>66</cp:revision>
  <dcterms:created xsi:type="dcterms:W3CDTF">2021-04-05T16:31:06Z</dcterms:created>
  <dcterms:modified xsi:type="dcterms:W3CDTF">2021-04-07T12:12:16Z</dcterms:modified>
</cp:coreProperties>
</file>