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handoutMasterIdLst>
    <p:handoutMasterId r:id="rId12"/>
  </p:handoutMasterIdLst>
  <p:sldIdLst>
    <p:sldId id="256" r:id="rId2"/>
    <p:sldId id="257" r:id="rId3"/>
    <p:sldId id="258" r:id="rId4"/>
    <p:sldId id="260" r:id="rId5"/>
    <p:sldId id="261" r:id="rId6"/>
    <p:sldId id="262" r:id="rId7"/>
    <p:sldId id="263" r:id="rId8"/>
    <p:sldId id="264" r:id="rId9"/>
    <p:sldId id="265" r:id="rId1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9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1" autoAdjust="0"/>
    <p:restoredTop sz="94682" autoAdjust="0"/>
  </p:normalViewPr>
  <p:slideViewPr>
    <p:cSldViewPr>
      <p:cViewPr varScale="1">
        <p:scale>
          <a:sx n="144" d="100"/>
          <a:sy n="144" d="100"/>
        </p:scale>
        <p:origin x="1856" y="184"/>
      </p:cViewPr>
      <p:guideLst>
        <p:guide orient="horz" pos="2198"/>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1" d="2"/>
          <a:sy n="1" d="2"/>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a:lvl1pPr>
          </a:lstStyle>
          <a:p>
            <a:endParaRPr lang="ru-RU"/>
          </a:p>
        </p:txBody>
      </p:sp>
      <p:sp>
        <p:nvSpPr>
          <p:cNvPr id="69635"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a:lvl1pPr>
          </a:lstStyle>
          <a:p>
            <a:endParaRPr lang="ru-RU"/>
          </a:p>
        </p:txBody>
      </p:sp>
      <p:sp>
        <p:nvSpPr>
          <p:cNvPr id="696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ffectLst/>
        </p:spPr>
      </p:sp>
      <p:sp>
        <p:nvSpPr>
          <p:cNvPr id="69637"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lvl="0"/>
            <a:r>
              <a:rPr lang="ru-RU"/>
              <a:t>Click to edit Master text styles</a:t>
            </a:r>
          </a:p>
          <a:p>
            <a:pPr lvl="1"/>
            <a:r>
              <a:rPr lang="ru-RU"/>
              <a:t>Second level</a:t>
            </a:r>
          </a:p>
          <a:p>
            <a:pPr lvl="2"/>
            <a:r>
              <a:rPr lang="ru-RU"/>
              <a:t>Third level</a:t>
            </a:r>
          </a:p>
          <a:p>
            <a:pPr lvl="3"/>
            <a:r>
              <a:rPr lang="ru-RU"/>
              <a:t>Fourth level</a:t>
            </a:r>
          </a:p>
          <a:p>
            <a:pPr lvl="4"/>
            <a:r>
              <a:rPr lang="ru-RU"/>
              <a:t>Fifth level</a:t>
            </a:r>
          </a:p>
        </p:txBody>
      </p:sp>
      <p:sp>
        <p:nvSpPr>
          <p:cNvPr id="69638"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a:lvl1pPr>
          </a:lstStyle>
          <a:p>
            <a:endParaRPr lang="ru-RU"/>
          </a:p>
        </p:txBody>
      </p:sp>
      <p:sp>
        <p:nvSpPr>
          <p:cNvPr id="69639"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a:defRPr sz="1200"/>
            </a:lvl1pPr>
          </a:lstStyle>
          <a:p>
            <a:fld id="{E86563EF-1016-429A-A1D1-352E41DAE704}" type="slidenum">
              <a:rPr lang="ru-RU"/>
              <a:t>‹N°›</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55650" y="4581525"/>
            <a:ext cx="6227763" cy="1109663"/>
          </a:xfrm>
        </p:spPr>
        <p:txBody>
          <a:bodyPr/>
          <a:lstStyle>
            <a:lvl1pPr>
              <a:defRPr sz="3200" b="1"/>
            </a:lvl1pPr>
          </a:lstStyle>
          <a:p>
            <a:r>
              <a:rPr lang="ru-RU"/>
              <a:t>Click to edit Master title style</a:t>
            </a:r>
          </a:p>
        </p:txBody>
      </p:sp>
      <p:sp>
        <p:nvSpPr>
          <p:cNvPr id="5123" name="Rectangle 3"/>
          <p:cNvSpPr>
            <a:spLocks noGrp="1" noChangeArrowheads="1"/>
          </p:cNvSpPr>
          <p:nvPr>
            <p:ph type="subTitle" idx="1"/>
          </p:nvPr>
        </p:nvSpPr>
        <p:spPr>
          <a:xfrm>
            <a:off x="755650" y="5467350"/>
            <a:ext cx="6227763" cy="696913"/>
          </a:xfrm>
        </p:spPr>
        <p:txBody>
          <a:bodyPr/>
          <a:lstStyle>
            <a:lvl1pPr marL="0" indent="0">
              <a:buFontTx/>
              <a:buNone/>
              <a:defRPr sz="2400" b="1"/>
            </a:lvl1pPr>
          </a:lstStyle>
          <a:p>
            <a:r>
              <a:rPr lang="ru-RU"/>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910388" y="2420938"/>
            <a:ext cx="1909762" cy="410527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1176338" y="2420938"/>
            <a:ext cx="5581650" cy="41052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1176338" y="3068638"/>
            <a:ext cx="3744912" cy="3457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5073650" y="3068638"/>
            <a:ext cx="3746500" cy="3457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63713" y="2420938"/>
            <a:ext cx="6553200" cy="508000"/>
          </a:xfrm>
          <a:prstGeom prst="rect">
            <a:avLst/>
          </a:prstGeom>
          <a:noFill/>
          <a:ln w="9525">
            <a:noFill/>
            <a:miter lim="800000"/>
          </a:ln>
          <a:effectLst/>
        </p:spPr>
        <p:txBody>
          <a:bodyPr vert="horz" wrap="square" lIns="91440" tIns="45720" rIns="91440" bIns="45720" numCol="1" anchor="ctr" anchorCtr="0" compatLnSpc="1"/>
          <a:lstStyle/>
          <a:p>
            <a:pPr lvl="0"/>
            <a:r>
              <a:rPr lang="ru-RU"/>
              <a:t>Click to edit Master title style</a:t>
            </a:r>
          </a:p>
        </p:txBody>
      </p:sp>
      <p:sp>
        <p:nvSpPr>
          <p:cNvPr id="1032" name="Rectangle 8"/>
          <p:cNvSpPr>
            <a:spLocks noChangeArrowheads="1"/>
          </p:cNvSpPr>
          <p:nvPr/>
        </p:nvSpPr>
        <p:spPr bwMode="auto">
          <a:xfrm>
            <a:off x="0" y="5516563"/>
            <a:ext cx="9144000" cy="1341437"/>
          </a:xfrm>
          <a:prstGeom prst="rect">
            <a:avLst/>
          </a:prstGeom>
          <a:gradFill rotWithShape="1">
            <a:gsLst>
              <a:gs pos="0">
                <a:srgbClr val="765E2F">
                  <a:alpha val="0"/>
                </a:srgbClr>
              </a:gs>
              <a:gs pos="100000">
                <a:schemeClr val="folHlink"/>
              </a:gs>
            </a:gsLst>
            <a:lin ang="5400000" scaled="1"/>
          </a:gradFill>
          <a:ln w="9525">
            <a:noFill/>
            <a:miter lim="800000"/>
          </a:ln>
          <a:effectLst/>
        </p:spPr>
        <p:txBody>
          <a:bodyPr wrap="none" anchor="ctr"/>
          <a:lstStyle/>
          <a:p>
            <a:pPr algn="ctr"/>
            <a:endParaRPr lang="uk-UA"/>
          </a:p>
        </p:txBody>
      </p:sp>
      <p:sp>
        <p:nvSpPr>
          <p:cNvPr id="1027" name="Rectangle 3"/>
          <p:cNvSpPr>
            <a:spLocks noGrp="1" noChangeArrowheads="1"/>
          </p:cNvSpPr>
          <p:nvPr>
            <p:ph type="body" idx="1"/>
          </p:nvPr>
        </p:nvSpPr>
        <p:spPr bwMode="auto">
          <a:xfrm>
            <a:off x="1176338" y="3068638"/>
            <a:ext cx="7643812" cy="3457575"/>
          </a:xfrm>
          <a:prstGeom prst="rect">
            <a:avLst/>
          </a:prstGeom>
          <a:noFill/>
          <a:ln w="9525">
            <a:noFill/>
            <a:miter lim="800000"/>
          </a:ln>
          <a:effectLst/>
        </p:spPr>
        <p:txBody>
          <a:bodyPr vert="horz" wrap="square" lIns="91440" tIns="45720" rIns="91440" bIns="45720" numCol="1" anchor="t" anchorCtr="0" compatLnSpc="1"/>
          <a:lstStyle/>
          <a:p>
            <a:pPr lvl="0"/>
            <a:r>
              <a:rPr lang="ru-RU"/>
              <a:t>Click to edit Master text styles</a:t>
            </a:r>
          </a:p>
          <a:p>
            <a:pPr lvl="1"/>
            <a:r>
              <a:rPr lang="ru-RU"/>
              <a:t>Second level</a:t>
            </a:r>
          </a:p>
          <a:p>
            <a:pPr lvl="2"/>
            <a:r>
              <a:rPr lang="ru-RU"/>
              <a:t>Third level</a:t>
            </a:r>
          </a:p>
          <a:p>
            <a:pPr lvl="3"/>
            <a:r>
              <a:rPr lang="ru-RU"/>
              <a:t>Fourth level</a:t>
            </a:r>
          </a:p>
          <a:p>
            <a:pPr lvl="4"/>
            <a:r>
              <a:rPr lang="ru-RU"/>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3600">
          <a:solidFill>
            <a:schemeClr val="bg2"/>
          </a:solidFill>
          <a:latin typeface="+mj-lt"/>
          <a:ea typeface="+mj-ea"/>
          <a:cs typeface="+mj-cs"/>
        </a:defRPr>
      </a:lvl1pPr>
      <a:lvl2pPr algn="l" rtl="0" fontAlgn="base">
        <a:spcBef>
          <a:spcPct val="0"/>
        </a:spcBef>
        <a:spcAft>
          <a:spcPct val="0"/>
        </a:spcAft>
        <a:defRPr sz="3600">
          <a:solidFill>
            <a:schemeClr val="bg2"/>
          </a:solidFill>
          <a:latin typeface="Arial" panose="020B0604020202020204" pitchFamily="34" charset="0"/>
        </a:defRPr>
      </a:lvl2pPr>
      <a:lvl3pPr algn="l" rtl="0" fontAlgn="base">
        <a:spcBef>
          <a:spcPct val="0"/>
        </a:spcBef>
        <a:spcAft>
          <a:spcPct val="0"/>
        </a:spcAft>
        <a:defRPr sz="3600">
          <a:solidFill>
            <a:schemeClr val="bg2"/>
          </a:solidFill>
          <a:latin typeface="Arial" panose="020B0604020202020204" pitchFamily="34" charset="0"/>
        </a:defRPr>
      </a:lvl3pPr>
      <a:lvl4pPr algn="l" rtl="0" fontAlgn="base">
        <a:spcBef>
          <a:spcPct val="0"/>
        </a:spcBef>
        <a:spcAft>
          <a:spcPct val="0"/>
        </a:spcAft>
        <a:defRPr sz="3600">
          <a:solidFill>
            <a:schemeClr val="bg2"/>
          </a:solidFill>
          <a:latin typeface="Arial" panose="020B0604020202020204" pitchFamily="34" charset="0"/>
        </a:defRPr>
      </a:lvl4pPr>
      <a:lvl5pPr algn="l" rtl="0" fontAlgn="base">
        <a:spcBef>
          <a:spcPct val="0"/>
        </a:spcBef>
        <a:spcAft>
          <a:spcPct val="0"/>
        </a:spcAft>
        <a:defRPr sz="3600">
          <a:solidFill>
            <a:schemeClr val="bg2"/>
          </a:solidFill>
          <a:latin typeface="Arial" panose="020B0604020202020204" pitchFamily="34" charset="0"/>
        </a:defRPr>
      </a:lvl5pPr>
      <a:lvl6pPr marL="457200" algn="l" rtl="0" fontAlgn="base">
        <a:spcBef>
          <a:spcPct val="0"/>
        </a:spcBef>
        <a:spcAft>
          <a:spcPct val="0"/>
        </a:spcAft>
        <a:defRPr sz="3600">
          <a:solidFill>
            <a:schemeClr val="bg2"/>
          </a:solidFill>
          <a:latin typeface="Arial" panose="020B0604020202020204" pitchFamily="34" charset="0"/>
        </a:defRPr>
      </a:lvl6pPr>
      <a:lvl7pPr marL="914400" algn="l" rtl="0" fontAlgn="base">
        <a:spcBef>
          <a:spcPct val="0"/>
        </a:spcBef>
        <a:spcAft>
          <a:spcPct val="0"/>
        </a:spcAft>
        <a:defRPr sz="3600">
          <a:solidFill>
            <a:schemeClr val="bg2"/>
          </a:solidFill>
          <a:latin typeface="Arial" panose="020B0604020202020204" pitchFamily="34" charset="0"/>
        </a:defRPr>
      </a:lvl7pPr>
      <a:lvl8pPr marL="1371600" algn="l" rtl="0" fontAlgn="base">
        <a:spcBef>
          <a:spcPct val="0"/>
        </a:spcBef>
        <a:spcAft>
          <a:spcPct val="0"/>
        </a:spcAft>
        <a:defRPr sz="3600">
          <a:solidFill>
            <a:schemeClr val="bg2"/>
          </a:solidFill>
          <a:latin typeface="Arial" panose="020B0604020202020204" pitchFamily="34" charset="0"/>
        </a:defRPr>
      </a:lvl8pPr>
      <a:lvl9pPr marL="1828800" algn="l" rtl="0" fontAlgn="base">
        <a:spcBef>
          <a:spcPct val="0"/>
        </a:spcBef>
        <a:spcAft>
          <a:spcPct val="0"/>
        </a:spcAft>
        <a:defRPr sz="3600">
          <a:solidFill>
            <a:schemeClr val="bg2"/>
          </a:solidFill>
          <a:latin typeface="Arial" panose="020B0604020202020204" pitchFamily="34"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b="1">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683568" y="3789040"/>
            <a:ext cx="5040560" cy="1656184"/>
          </a:xfrm>
          <a:noFill/>
        </p:spPr>
        <p:txBody>
          <a:bodyPr/>
          <a:lstStyle/>
          <a:p>
            <a:r>
              <a:rPr lang="fr-FR" sz="1800" dirty="0">
                <a:latin typeface="Tahoma" panose="020B0604030504040204" pitchFamily="34" charset="0"/>
              </a:rPr>
              <a:t>Le détour par l’Autre est-il pour Montaigne, dans « Des Cannibales » et « Des Coches », un moyen</a:t>
            </a:r>
            <a:br>
              <a:rPr lang="fr-FR" sz="1800" dirty="0">
                <a:latin typeface="Tahoma" panose="020B0604030504040204" pitchFamily="34" charset="0"/>
              </a:rPr>
            </a:br>
            <a:r>
              <a:rPr lang="fr-FR" sz="1800" dirty="0">
                <a:latin typeface="Tahoma" panose="020B0604030504040204" pitchFamily="34" charset="0"/>
              </a:rPr>
              <a:t>adapté à la remise en cause de la société de son temps ?</a:t>
            </a:r>
            <a:endParaRPr lang="uk-UA" sz="1800" dirty="0">
              <a:latin typeface="Tahoma" panose="020B0604030504040204" pitchFamily="34" charset="0"/>
            </a:endParaRPr>
          </a:p>
        </p:txBody>
      </p:sp>
      <p:sp>
        <p:nvSpPr>
          <p:cNvPr id="34819" name="Rectangle 3"/>
          <p:cNvSpPr>
            <a:spLocks noGrp="1" noChangeArrowheads="1"/>
          </p:cNvSpPr>
          <p:nvPr>
            <p:ph type="subTitle" idx="1"/>
          </p:nvPr>
        </p:nvSpPr>
        <p:spPr>
          <a:xfrm>
            <a:off x="215516" y="260648"/>
            <a:ext cx="2880320" cy="1296144"/>
          </a:xfrm>
        </p:spPr>
        <p:txBody>
          <a:bodyPr/>
          <a:lstStyle/>
          <a:p>
            <a:r>
              <a:rPr lang="fr-FR" sz="1600" dirty="0" err="1"/>
              <a:t>Flesh</a:t>
            </a:r>
            <a:r>
              <a:rPr lang="fr-FR" sz="1600" dirty="0"/>
              <a:t> Alexandre             </a:t>
            </a:r>
            <a:r>
              <a:rPr lang="fr-FR" sz="1600" dirty="0" err="1"/>
              <a:t>Guige</a:t>
            </a:r>
            <a:r>
              <a:rPr lang="fr-FR" sz="1600" dirty="0"/>
              <a:t> </a:t>
            </a:r>
            <a:r>
              <a:rPr lang="fr-FR" sz="1600" dirty="0" err="1"/>
              <a:t>Iloah</a:t>
            </a:r>
            <a:r>
              <a:rPr lang="fr-FR" sz="1600" dirty="0"/>
              <a:t>                    Robin Raphaël                     1</a:t>
            </a:r>
            <a:r>
              <a:rPr lang="fr-FR" sz="1600" baseline="30000" dirty="0"/>
              <a:t>ère</a:t>
            </a:r>
            <a:r>
              <a:rPr lang="fr-FR" sz="1600" dirty="0"/>
              <a:t> G7</a:t>
            </a:r>
            <a:endParaRPr lang="uk-UA" sz="1600" dirty="0"/>
          </a:p>
        </p:txBody>
      </p:sp>
      <p:sp>
        <p:nvSpPr>
          <p:cNvPr id="2" name="TextBox 1"/>
          <p:cNvSpPr txBox="1"/>
          <p:nvPr/>
        </p:nvSpPr>
        <p:spPr>
          <a:xfrm>
            <a:off x="683568" y="2428195"/>
            <a:ext cx="5112568" cy="461665"/>
          </a:xfrm>
          <a:prstGeom prst="rect">
            <a:avLst/>
          </a:prstGeom>
          <a:noFill/>
        </p:spPr>
        <p:txBody>
          <a:bodyPr wrap="square" rtlCol="0">
            <a:spAutoFit/>
          </a:bodyPr>
          <a:lstStyle/>
          <a:p>
            <a:r>
              <a:rPr lang="fr-FR" sz="2400" b="1" dirty="0">
                <a:solidFill>
                  <a:schemeClr val="bg2"/>
                </a:solidFill>
                <a:latin typeface="Tahoma" panose="020B0604030504040204" pitchFamily="34" charset="0"/>
                <a:ea typeface="Tahoma" panose="020B0604030504040204" pitchFamily="34" charset="0"/>
                <a:cs typeface="Tahoma" panose="020B0604030504040204" pitchFamily="34" charset="0"/>
              </a:rPr>
              <a:t>Exposé Français LI Montaigne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476375" y="2203450"/>
            <a:ext cx="3889375" cy="649288"/>
          </a:xfrm>
        </p:spPr>
        <p:txBody>
          <a:bodyPr/>
          <a:lstStyle/>
          <a:p>
            <a:r>
              <a:rPr lang="en-US" sz="3200" b="1" dirty="0" err="1">
                <a:latin typeface="Tahoma" panose="020B0604030504040204" pitchFamily="34" charset="0"/>
              </a:rPr>
              <a:t>Problématique</a:t>
            </a:r>
            <a:r>
              <a:rPr lang="en-US" sz="3200" b="1" dirty="0">
                <a:latin typeface="Tahoma" panose="020B0604030504040204" pitchFamily="34" charset="0"/>
              </a:rPr>
              <a:t>:</a:t>
            </a:r>
            <a:endParaRPr lang="uk-UA" sz="3200" b="1" dirty="0">
              <a:latin typeface="Tahoma" panose="020B0604030504040204" pitchFamily="34" charset="0"/>
            </a:endParaRPr>
          </a:p>
        </p:txBody>
      </p:sp>
      <p:sp>
        <p:nvSpPr>
          <p:cNvPr id="2" name="Content Placeholder 1"/>
          <p:cNvSpPr>
            <a:spLocks noGrp="1"/>
          </p:cNvSpPr>
          <p:nvPr>
            <p:ph idx="1"/>
          </p:nvPr>
        </p:nvSpPr>
        <p:spPr>
          <a:xfrm>
            <a:off x="13591" y="3284984"/>
            <a:ext cx="9072686" cy="3457575"/>
          </a:xfrm>
        </p:spPr>
        <p:txBody>
          <a:bodyPr/>
          <a:lstStyle/>
          <a:p>
            <a:pPr marL="0" indent="0">
              <a:buNone/>
            </a:pPr>
            <a:r>
              <a:rPr lang="fr-FR" b="1" dirty="0"/>
              <a:t>Dans « Des cannibales » et « Des coches », Montaigne parvient-il à remettre en question les certitudes des Européens en la supériorité de leur civilisation, leur ethnocentrisme, au travers de la confrontation avec« l’Autre » géographique et temporel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a:t>Plan:</a:t>
            </a:r>
          </a:p>
        </p:txBody>
      </p:sp>
      <p:sp>
        <p:nvSpPr>
          <p:cNvPr id="3" name="Content Placeholder 2"/>
          <p:cNvSpPr>
            <a:spLocks noGrp="1"/>
          </p:cNvSpPr>
          <p:nvPr>
            <p:ph idx="1"/>
          </p:nvPr>
        </p:nvSpPr>
        <p:spPr>
          <a:xfrm>
            <a:off x="1187624" y="3212976"/>
            <a:ext cx="7643812" cy="3457575"/>
          </a:xfrm>
        </p:spPr>
        <p:txBody>
          <a:bodyPr/>
          <a:lstStyle/>
          <a:p>
            <a:r>
              <a:rPr lang="fr-FR" dirty="0">
                <a:latin typeface="Tahoma" panose="020B0604030504040204" pitchFamily="34" charset="0"/>
                <a:ea typeface="Tahoma" panose="020B0604030504040204" pitchFamily="34" charset="0"/>
                <a:cs typeface="Tahoma" panose="020B0604030504040204" pitchFamily="34" charset="0"/>
              </a:rPr>
              <a:t>I – Le détour par l’Autre est un moyen adapté à la remise en cause de la société de son temps.</a:t>
            </a:r>
          </a:p>
          <a:p>
            <a:r>
              <a:rPr lang="fr-FR" dirty="0">
                <a:latin typeface="Tahoma" panose="020B0604030504040204" pitchFamily="34" charset="0"/>
                <a:ea typeface="Tahoma" panose="020B0604030504040204" pitchFamily="34" charset="0"/>
                <a:cs typeface="Tahoma" panose="020B0604030504040204" pitchFamily="34" charset="0"/>
              </a:rPr>
              <a:t>II – Mise en exergue des limites au détour par « L’Autre ».</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6227"/>
            <a:ext cx="8316416" cy="1656184"/>
          </a:xfrm>
          <a:noFill/>
          <a:effectLst>
            <a:outerShdw blurRad="50800" dist="38100" dir="2700000" algn="tl" rotWithShape="0">
              <a:prstClr val="black">
                <a:alpha val="40000"/>
              </a:prstClr>
            </a:outerShdw>
          </a:effectLst>
        </p:spPr>
        <p:txBody>
          <a:bodyPr/>
          <a:lstStyle/>
          <a:p>
            <a:r>
              <a:rPr lang="fr-FR" sz="2800" dirty="0">
                <a:latin typeface="Tahoma" panose="020B0604030504040204" pitchFamily="34" charset="0"/>
                <a:ea typeface="Tahoma" panose="020B0604030504040204" pitchFamily="34" charset="0"/>
                <a:cs typeface="Tahoma" panose="020B0604030504040204" pitchFamily="34" charset="0"/>
              </a:rPr>
              <a:t>   I – Le détour par l’Autre est un moyen adapté à la remise en cause de la société de son temps.</a:t>
            </a:r>
            <a:endParaRPr lang="fr-FR" sz="2800" dirty="0"/>
          </a:p>
        </p:txBody>
      </p:sp>
      <p:sp>
        <p:nvSpPr>
          <p:cNvPr id="3" name="Content Placeholder 2"/>
          <p:cNvSpPr>
            <a:spLocks noGrp="1"/>
          </p:cNvSpPr>
          <p:nvPr>
            <p:ph idx="1"/>
          </p:nvPr>
        </p:nvSpPr>
        <p:spPr>
          <a:xfrm>
            <a:off x="1115616" y="1916833"/>
            <a:ext cx="7488832" cy="1080120"/>
          </a:xfrm>
        </p:spPr>
        <p:txBody>
          <a:bodyPr/>
          <a:lstStyle/>
          <a:p>
            <a:r>
              <a:rPr lang="fr-FR" dirty="0"/>
              <a:t>A) Car il surprend, dépayse, suscite la curiosité et donc plaît au lecteur.</a:t>
            </a:r>
          </a:p>
        </p:txBody>
      </p:sp>
      <p:sp>
        <p:nvSpPr>
          <p:cNvPr id="4" name="Content Placeholder 2"/>
          <p:cNvSpPr txBox="1"/>
          <p:nvPr/>
        </p:nvSpPr>
        <p:spPr bwMode="auto">
          <a:xfrm>
            <a:off x="107315" y="2924810"/>
            <a:ext cx="8971280" cy="4491990"/>
          </a:xfrm>
          <a:prstGeom prst="rect">
            <a:avLst/>
          </a:prstGeom>
          <a:noFill/>
          <a:ln w="9525">
            <a:noFill/>
            <a:miter lim="800000"/>
          </a:ln>
          <a:effectLst/>
        </p:spPr>
        <p:txBody>
          <a:bodyPr vert="horz" wrap="square" lIns="91440" tIns="45720" rIns="91440" bIns="45720" numCol="1" anchor="t" anchorCtr="0" compatLnSpc="1"/>
          <a:lst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b="1">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fr-FR" sz="1800" kern="0" dirty="0"/>
              <a:t> -Civilisation des indigènes : tel que leur pays : </a:t>
            </a:r>
            <a:r>
              <a:rPr lang="fr-FR" sz="1800" kern="0" dirty="0">
                <a:solidFill>
                  <a:srgbClr val="00B050"/>
                </a:solidFill>
              </a:rPr>
              <a:t>« Au demeurant, ils vivent dans un   pays très plaisant et bien tempéré »</a:t>
            </a:r>
            <a:r>
              <a:rPr lang="fr-FR" sz="1800" kern="0" dirty="0"/>
              <a:t>.</a:t>
            </a:r>
          </a:p>
          <a:p>
            <a:pPr marL="0" indent="0">
              <a:buNone/>
            </a:pPr>
            <a:r>
              <a:rPr lang="fr-FR" sz="1800" kern="0" dirty="0"/>
              <a:t> -Lieux de vie : </a:t>
            </a:r>
            <a:r>
              <a:rPr lang="fr-FR" sz="1800" kern="0" dirty="0">
                <a:solidFill>
                  <a:srgbClr val="00B050"/>
                </a:solidFill>
              </a:rPr>
              <a:t>« Leurs cases sont forts longues et peuvent</a:t>
            </a:r>
          </a:p>
          <a:p>
            <a:pPr marL="0" indent="0">
              <a:buFontTx/>
              <a:buNone/>
            </a:pPr>
            <a:r>
              <a:rPr lang="fr-FR" sz="1800" kern="0" dirty="0">
                <a:solidFill>
                  <a:srgbClr val="00B050"/>
                </a:solidFill>
              </a:rPr>
              <a:t> abriter deux ou trois cents âmes »</a:t>
            </a:r>
          </a:p>
          <a:p>
            <a:pPr marL="0" indent="0">
              <a:buFontTx/>
              <a:buNone/>
            </a:pPr>
            <a:r>
              <a:rPr lang="fr-FR" sz="1800" kern="0" dirty="0"/>
              <a:t> -Habitudes : </a:t>
            </a:r>
            <a:r>
              <a:rPr lang="fr-FR" sz="1800" kern="0" dirty="0">
                <a:solidFill>
                  <a:srgbClr val="00B050"/>
                </a:solidFill>
              </a:rPr>
              <a:t>« Toute la journée se passe à danser. Les</a:t>
            </a:r>
          </a:p>
          <a:p>
            <a:pPr marL="0" indent="0">
              <a:buFontTx/>
              <a:buNone/>
            </a:pPr>
            <a:r>
              <a:rPr lang="fr-FR" sz="1800" kern="0" dirty="0">
                <a:solidFill>
                  <a:srgbClr val="00B050"/>
                </a:solidFill>
              </a:rPr>
              <a:t> plus jeunes vont chasser les bêtes sauvages »</a:t>
            </a:r>
          </a:p>
          <a:p>
            <a:pPr marL="0" indent="0">
              <a:buFontTx/>
              <a:buNone/>
            </a:pPr>
            <a:r>
              <a:rPr lang="fr-FR" sz="1800" kern="0" dirty="0"/>
              <a:t> -Vie religieuse : </a:t>
            </a:r>
            <a:r>
              <a:rPr lang="fr-FR" sz="1800" kern="0" dirty="0">
                <a:solidFill>
                  <a:srgbClr val="00B050"/>
                </a:solidFill>
              </a:rPr>
              <a:t>« Ils ont des sortes de prêtres ou de prophètes qui se        </a:t>
            </a:r>
          </a:p>
          <a:p>
            <a:pPr marL="0" indent="0">
              <a:buFontTx/>
              <a:buNone/>
            </a:pPr>
            <a:r>
              <a:rPr lang="fr-FR" sz="1800" kern="0" dirty="0">
                <a:solidFill>
                  <a:srgbClr val="00B050"/>
                </a:solidFill>
              </a:rPr>
              <a:t> montrent rarement en public »</a:t>
            </a:r>
          </a:p>
          <a:p>
            <a:pPr marL="0" indent="0">
              <a:buFontTx/>
              <a:buNone/>
            </a:pPr>
            <a:r>
              <a:rPr lang="fr-FR" sz="1800" kern="0" dirty="0"/>
              <a:t> -Aspects militaires </a:t>
            </a:r>
            <a:r>
              <a:rPr lang="fr-FR" sz="1800" kern="0" dirty="0">
                <a:solidFill>
                  <a:srgbClr val="00B050"/>
                </a:solidFill>
              </a:rPr>
              <a:t>: « Ils font la guerre qui habitent au-delà de leurs               </a:t>
            </a:r>
          </a:p>
          <a:p>
            <a:pPr marL="0" indent="0">
              <a:buFontTx/>
              <a:buNone/>
            </a:pPr>
            <a:r>
              <a:rPr lang="fr-FR" sz="1800" kern="0" dirty="0">
                <a:solidFill>
                  <a:srgbClr val="00B050"/>
                </a:solidFill>
              </a:rPr>
              <a:t> montagnes »</a:t>
            </a:r>
          </a:p>
          <a:p>
            <a:pPr marL="0" indent="0">
              <a:buFontTx/>
              <a:buNone/>
            </a:pPr>
            <a:r>
              <a:rPr lang="fr-FR" sz="1800" kern="0" dirty="0"/>
              <a:t> -Mœurs et organisation sociale : </a:t>
            </a:r>
            <a:r>
              <a:rPr lang="fr-FR" sz="1800" kern="0" dirty="0">
                <a:solidFill>
                  <a:srgbClr val="00B050"/>
                </a:solidFill>
              </a:rPr>
              <a:t>« Pendant ce temps, une partie des     </a:t>
            </a:r>
          </a:p>
          <a:p>
            <a:pPr marL="0" indent="0">
              <a:buFontTx/>
              <a:buNone/>
            </a:pPr>
            <a:r>
              <a:rPr lang="fr-FR" sz="1800" kern="0" dirty="0">
                <a:solidFill>
                  <a:srgbClr val="00B050"/>
                </a:solidFill>
              </a:rPr>
              <a:t> femmes s’occupe à faire chauffer leur boisson, et c’est là leur principale fonction</a:t>
            </a:r>
          </a:p>
          <a:p>
            <a:pPr marL="0" indent="0">
              <a:buFontTx/>
              <a:buNone/>
            </a:pPr>
            <a:endParaRPr lang="fr-FR" sz="1800" kern="0" dirty="0">
              <a:solidFill>
                <a:srgbClr val="00B050"/>
              </a:solidFill>
            </a:endParaRPr>
          </a:p>
        </p:txBody>
      </p:sp>
      <p:sp>
        <p:nvSpPr>
          <p:cNvPr id="6" name="Rectangle à coins arrondi 5"/>
          <p:cNvSpPr/>
          <p:nvPr/>
        </p:nvSpPr>
        <p:spPr>
          <a:xfrm>
            <a:off x="689610" y="441960"/>
            <a:ext cx="8037195" cy="926465"/>
          </a:xfrm>
          <a:prstGeom prst="roundRect">
            <a:avLst/>
          </a:prstGeom>
          <a:solidFill>
            <a:srgbClr val="FFC000">
              <a:alpha val="2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1988840"/>
            <a:ext cx="6625233" cy="940098"/>
          </a:xfrm>
        </p:spPr>
        <p:txBody>
          <a:bodyPr/>
          <a:lstStyle/>
          <a:p>
            <a:r>
              <a:rPr lang="fr-FR" sz="2800" dirty="0">
                <a:solidFill>
                  <a:schemeClr val="tx1"/>
                </a:solidFill>
              </a:rPr>
              <a:t>B - Puisque la confrontation induit une remise en question.</a:t>
            </a:r>
          </a:p>
        </p:txBody>
      </p:sp>
      <p:sp>
        <p:nvSpPr>
          <p:cNvPr id="3" name="Content Placeholder 2"/>
          <p:cNvSpPr>
            <a:spLocks noGrp="1"/>
          </p:cNvSpPr>
          <p:nvPr>
            <p:ph idx="1"/>
          </p:nvPr>
        </p:nvSpPr>
        <p:spPr>
          <a:xfrm>
            <a:off x="179512" y="3212976"/>
            <a:ext cx="7643812" cy="3457575"/>
          </a:xfrm>
        </p:spPr>
        <p:txBody>
          <a:bodyPr/>
          <a:lstStyle/>
          <a:p>
            <a:pPr marL="0" indent="0">
              <a:buNone/>
            </a:pPr>
            <a:r>
              <a:rPr lang="fr-FR" sz="1800" dirty="0"/>
              <a:t>  -Déconstruire la théorie du monde européen parfait </a:t>
            </a:r>
            <a:r>
              <a:rPr lang="fr-FR" sz="1800" dirty="0">
                <a:solidFill>
                  <a:srgbClr val="00B050"/>
                </a:solidFill>
              </a:rPr>
              <a:t>:« C’est là que se trouve, pensons-nous, la religion parfaite, le gouvernement parfait, l’usage parfait et incomparable de toutes choses ».</a:t>
            </a:r>
          </a:p>
          <a:p>
            <a:pPr marL="0" indent="0">
              <a:buNone/>
            </a:pPr>
            <a:r>
              <a:rPr lang="fr-FR" sz="1800" dirty="0">
                <a:solidFill>
                  <a:srgbClr val="00B050"/>
                </a:solidFill>
              </a:rPr>
              <a:t>  </a:t>
            </a:r>
            <a:r>
              <a:rPr lang="fr-FR" sz="1800" dirty="0"/>
              <a:t>-Plaisirs et les valeurs des Autres</a:t>
            </a:r>
            <a:r>
              <a:rPr lang="fr-FR" sz="1800" dirty="0">
                <a:solidFill>
                  <a:srgbClr val="00B050"/>
                </a:solidFill>
              </a:rPr>
              <a:t>, « Les premiers recèlent, vivantes et vigoureuses, les propriétés et les vertus vraies, utiles et naturelles, que nous avons abâtardies dans les autres, en les accommodant pour le plaisir de notre goût corrompu. »</a:t>
            </a:r>
          </a:p>
          <a:p>
            <a:pPr marL="0" indent="0">
              <a:buNone/>
            </a:pPr>
            <a:r>
              <a:rPr lang="fr-FR" sz="1800" dirty="0"/>
              <a:t>  -Inégalités chez les européens:«</a:t>
            </a:r>
            <a:r>
              <a:rPr lang="fr-FR" sz="1800" dirty="0">
                <a:solidFill>
                  <a:srgbClr val="00B050"/>
                </a:solidFill>
              </a:rPr>
              <a:t> Ils dirent qu’ils avaient remarqué qu’il y avait parmi nous des hommes repus et nantis de toutes sortes de commodités, alors que ceux de l’autre moitié mendiaient à leur portes, décharnés par la faim. »</a:t>
            </a:r>
          </a:p>
          <a:p>
            <a:pPr marL="0" indent="0">
              <a:buNone/>
            </a:pPr>
            <a:r>
              <a:rPr lang="fr-FR" sz="1800" dirty="0">
                <a:solidFill>
                  <a:srgbClr val="00B050"/>
                </a:solidFill>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1988840"/>
            <a:ext cx="6625233" cy="940098"/>
          </a:xfrm>
        </p:spPr>
        <p:txBody>
          <a:bodyPr/>
          <a:lstStyle/>
          <a:p>
            <a:r>
              <a:rPr lang="fr-FR" sz="2800" dirty="0">
                <a:solidFill>
                  <a:schemeClr val="tx1"/>
                </a:solidFill>
              </a:rPr>
              <a:t>B - Puisque la confrontation induit une remise en question.</a:t>
            </a:r>
          </a:p>
        </p:txBody>
      </p:sp>
      <p:sp>
        <p:nvSpPr>
          <p:cNvPr id="3" name="Content Placeholder 2"/>
          <p:cNvSpPr>
            <a:spLocks noGrp="1"/>
          </p:cNvSpPr>
          <p:nvPr>
            <p:ph idx="1"/>
          </p:nvPr>
        </p:nvSpPr>
        <p:spPr>
          <a:xfrm>
            <a:off x="179512" y="3212976"/>
            <a:ext cx="7643812" cy="3457575"/>
          </a:xfrm>
        </p:spPr>
        <p:txBody>
          <a:bodyPr/>
          <a:lstStyle/>
          <a:p>
            <a:pPr marL="0" indent="0">
              <a:buNone/>
            </a:pPr>
            <a:r>
              <a:rPr lang="fr-FR" sz="1800" dirty="0"/>
              <a:t>  -Comportement des européens: </a:t>
            </a:r>
            <a:r>
              <a:rPr lang="fr-FR" sz="1800" dirty="0">
                <a:solidFill>
                  <a:srgbClr val="00B050"/>
                </a:solidFill>
              </a:rPr>
              <a:t>« les mots eux-mêmes de mensonge, trahison, dissimulation, avarice, envie, médisance, pardon »</a:t>
            </a:r>
          </a:p>
          <a:p>
            <a:pPr marL="0" indent="0">
              <a:buNone/>
            </a:pPr>
            <a:r>
              <a:rPr lang="fr-FR" sz="1800" dirty="0"/>
              <a:t>   -Vaillance des autres</a:t>
            </a:r>
            <a:r>
              <a:rPr lang="fr-FR" sz="1800" dirty="0">
                <a:solidFill>
                  <a:srgbClr val="00B050"/>
                </a:solidFill>
              </a:rPr>
              <a:t> « la valeur et le prix d’un homme résident dans sa volonté » </a:t>
            </a:r>
            <a:r>
              <a:rPr lang="fr-FR" sz="1800" dirty="0"/>
              <a:t>de ces peuples, critique les Européens qui se servent de</a:t>
            </a:r>
            <a:r>
              <a:rPr lang="fr-FR" sz="1800" dirty="0">
                <a:solidFill>
                  <a:srgbClr val="00B050"/>
                </a:solidFill>
              </a:rPr>
              <a:t> « la valeur de leur cheval », « de leurs armes » //  « Et les plus</a:t>
            </a:r>
          </a:p>
          <a:p>
            <a:pPr marL="0" indent="0">
              <a:buNone/>
            </a:pPr>
            <a:r>
              <a:rPr lang="fr-FR" sz="1800" dirty="0">
                <a:solidFill>
                  <a:srgbClr val="00B050"/>
                </a:solidFill>
              </a:rPr>
              <a:t>vaillants sont parfois le plus infortunés ».</a:t>
            </a:r>
          </a:p>
          <a:p>
            <a:pPr marL="0" indent="0">
              <a:buNone/>
            </a:pPr>
            <a:r>
              <a:rPr lang="fr-FR" sz="1800" dirty="0"/>
              <a:t>   -Monde européen en décadence </a:t>
            </a:r>
            <a:r>
              <a:rPr lang="fr-FR" sz="1800" dirty="0">
                <a:solidFill>
                  <a:srgbClr val="00B050"/>
                </a:solidFill>
              </a:rPr>
              <a:t>« L’univers tombera en paralysie : l’un de ses membres sera perclus et l’autre en pleine vigueur. »</a:t>
            </a:r>
          </a:p>
          <a:p>
            <a:pPr marL="0" indent="0">
              <a:buNone/>
            </a:pPr>
            <a:endParaRPr lang="fr-FR" sz="1800" dirty="0">
              <a:solidFill>
                <a:srgbClr val="00B05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740" y="1628775"/>
            <a:ext cx="7524115" cy="1329055"/>
          </a:xfrm>
        </p:spPr>
        <p:txBody>
          <a:bodyPr/>
          <a:lstStyle/>
          <a:p>
            <a:r>
              <a:rPr lang="fr-FR" altLang="en-US" sz="2800">
                <a:ln/>
                <a:solidFill>
                  <a:schemeClr val="tx1"/>
                </a:solidFill>
                <a:effectLst>
                  <a:outerShdw blurRad="38100" dist="19050" dir="2700000" algn="tl" rotWithShape="0">
                    <a:schemeClr val="dk1">
                      <a:alpha val="40000"/>
                    </a:schemeClr>
                  </a:outerShdw>
                </a:effectLst>
              </a:rPr>
              <a:t>C - Le comportement de l’Européen avec « l’Autre » est un moyen de révéler la vraie nature de ce-dernier</a:t>
            </a:r>
            <a:r>
              <a:rPr lang="fr-FR" altLang="en-US">
                <a:ln/>
                <a:solidFill>
                  <a:schemeClr val="tx1"/>
                </a:solidFill>
                <a:effectLst>
                  <a:outerShdw blurRad="38100" dist="19050" dir="2700000" algn="tl" rotWithShape="0">
                    <a:schemeClr val="dk1">
                      <a:alpha val="40000"/>
                    </a:schemeClr>
                  </a:outerShdw>
                </a:effectLst>
              </a:rPr>
              <a:t>.</a:t>
            </a:r>
          </a:p>
        </p:txBody>
      </p:sp>
      <p:sp>
        <p:nvSpPr>
          <p:cNvPr id="3" name="Espace réservé du contenu 2"/>
          <p:cNvSpPr>
            <a:spLocks noGrp="1"/>
          </p:cNvSpPr>
          <p:nvPr>
            <p:ph idx="1"/>
          </p:nvPr>
        </p:nvSpPr>
        <p:spPr>
          <a:xfrm>
            <a:off x="467043" y="3140393"/>
            <a:ext cx="7643812" cy="3457575"/>
          </a:xfrm>
        </p:spPr>
        <p:txBody>
          <a:bodyPr/>
          <a:lstStyle/>
          <a:p>
            <a:pPr marL="0" indent="0">
              <a:buNone/>
            </a:pPr>
            <a:r>
              <a:rPr lang="fr-FR" altLang="en-US" sz="1800"/>
              <a:t>-Non respect dignité humaine : </a:t>
            </a:r>
            <a:r>
              <a:rPr lang="fr-FR" altLang="en-US" sz="1800">
                <a:solidFill>
                  <a:srgbClr val="00B050"/>
                </a:solidFill>
              </a:rPr>
              <a:t>« On le condamna à être pendu et étranglé publiquement, lui ayant fait racheter le tourment d’être brûlé vif par le baptême qu’on lui donna lors du supplicemême »</a:t>
            </a:r>
          </a:p>
          <a:p>
            <a:pPr marL="0" indent="0">
              <a:buNone/>
            </a:pPr>
            <a:r>
              <a:rPr lang="fr-FR" altLang="en-US" sz="1800">
                <a:solidFill>
                  <a:schemeClr val="tx1"/>
                </a:solidFill>
              </a:rPr>
              <a:t>-La cupidité :</a:t>
            </a:r>
            <a:r>
              <a:rPr lang="fr-FR" altLang="en-US" sz="1800">
                <a:solidFill>
                  <a:srgbClr val="00B050"/>
                </a:solidFill>
              </a:rPr>
              <a:t>« tant de villes rasées, tant de nations exterminées, tant de millions de gens passés au fil de l’épée, et la plus riche et belle partie du monde bouleversée pour la négociation des perles et du poivres ».</a:t>
            </a:r>
          </a:p>
          <a:p>
            <a:pPr marL="0" indent="0">
              <a:buNone/>
            </a:pPr>
            <a:r>
              <a:rPr lang="fr-FR" altLang="en-US" sz="1800">
                <a:ln/>
                <a:solidFill>
                  <a:schemeClr val="tx1"/>
                </a:solidFill>
                <a:effectLst>
                  <a:outerShdw blurRad="38100" dist="19050" dir="2700000" algn="tl" rotWithShape="0">
                    <a:schemeClr val="dk1">
                      <a:alpha val="40000"/>
                    </a:schemeClr>
                  </a:outerShdw>
                </a:effectLst>
              </a:rPr>
              <a:t>-Non intéret par l’or de Amérindiens:</a:t>
            </a:r>
            <a:r>
              <a:rPr lang="fr-FR" altLang="en-US" sz="1800">
                <a:solidFill>
                  <a:srgbClr val="00B050"/>
                </a:solidFill>
              </a:rPr>
              <a:t> (« de l’or, ils en avaient peu et c’était une chose pour laquelle ils n’avaient aucunes estimes, d’autant qu’elle leur était inutile pour leur vie, alors que tout leur soin consistait seulement à la passer heureusement et plaisamment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63395" y="116205"/>
            <a:ext cx="6985635" cy="1477645"/>
          </a:xfrm>
        </p:spPr>
        <p:txBody>
          <a:bodyPr/>
          <a:lstStyle/>
          <a:p>
            <a:r>
              <a:rPr lang="fr-FR" altLang="en-US" sz="2800">
                <a:latin typeface="Tahoma" panose="020B0604030504040204" pitchFamily="34" charset="0"/>
                <a:cs typeface="Tahoma" panose="020B0604030504040204" pitchFamily="34" charset="0"/>
              </a:rPr>
              <a:t>II – Mise en exergue des limites au détour par « L’Autre »</a:t>
            </a:r>
          </a:p>
        </p:txBody>
      </p:sp>
      <p:sp>
        <p:nvSpPr>
          <p:cNvPr id="3" name="Espace réservé du contenu 2"/>
          <p:cNvSpPr>
            <a:spLocks noGrp="1"/>
          </p:cNvSpPr>
          <p:nvPr>
            <p:ph idx="1"/>
          </p:nvPr>
        </p:nvSpPr>
        <p:spPr>
          <a:xfrm>
            <a:off x="467043" y="3068638"/>
            <a:ext cx="7643812" cy="3457575"/>
          </a:xfrm>
        </p:spPr>
        <p:txBody>
          <a:bodyPr/>
          <a:lstStyle/>
          <a:p>
            <a:pPr marL="0" indent="0">
              <a:buNone/>
            </a:pPr>
            <a:r>
              <a:rPr lang="fr-FR" altLang="en-US" sz="1800"/>
              <a:t>-Critique  de l’organisation sociale et politique :</a:t>
            </a:r>
            <a:r>
              <a:rPr lang="fr-FR" altLang="en-US" sz="1800">
                <a:solidFill>
                  <a:srgbClr val="00B050"/>
                </a:solidFill>
              </a:rPr>
              <a:t> « ils dirent qu’ils trouvaient en premier lieu très étrange que tant de grandshommes, barbus, forts et armés qui étaient autour du roi, se soumettent à obéir à un enfant, et qu’on ne choisisse pasplutôt l’un d’entre eux pour commander »</a:t>
            </a:r>
          </a:p>
          <a:p>
            <a:pPr marL="0" indent="0">
              <a:buNone/>
            </a:pPr>
            <a:r>
              <a:rPr lang="fr-FR" altLang="en-US" sz="1800">
                <a:solidFill>
                  <a:srgbClr val="00B050"/>
                </a:solidFill>
              </a:rPr>
              <a:t>-</a:t>
            </a:r>
          </a:p>
        </p:txBody>
      </p:sp>
      <p:sp>
        <p:nvSpPr>
          <p:cNvPr id="6" name="Rectangle à coins arrondi 5"/>
          <p:cNvSpPr/>
          <p:nvPr/>
        </p:nvSpPr>
        <p:spPr>
          <a:xfrm>
            <a:off x="1461770" y="442595"/>
            <a:ext cx="7475220" cy="960120"/>
          </a:xfrm>
          <a:prstGeom prst="roundRect">
            <a:avLst/>
          </a:prstGeom>
          <a:solidFill>
            <a:srgbClr val="FFC000">
              <a:alpha val="2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tLang="en-US"/>
          </a:p>
        </p:txBody>
      </p:sp>
      <p:sp>
        <p:nvSpPr>
          <p:cNvPr id="4" name="Zone de texte 3"/>
          <p:cNvSpPr txBox="1"/>
          <p:nvPr/>
        </p:nvSpPr>
        <p:spPr>
          <a:xfrm>
            <a:off x="1979295" y="1916430"/>
            <a:ext cx="6581775" cy="953135"/>
          </a:xfrm>
          <a:prstGeom prst="rect">
            <a:avLst/>
          </a:prstGeom>
          <a:noFill/>
        </p:spPr>
        <p:txBody>
          <a:bodyPr wrap="square" rtlCol="0" anchor="t">
            <a:spAutoFit/>
          </a:bodyPr>
          <a:lstStyle/>
          <a:p>
            <a:r>
              <a:rPr lang="fr-FR" altLang="en-US" sz="2800"/>
              <a:t>A - Enonciation des arguments moins précis qu’avec le style direct.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63078" y="2060258"/>
            <a:ext cx="6553200" cy="508000"/>
          </a:xfrm>
        </p:spPr>
        <p:txBody>
          <a:bodyPr/>
          <a:lstStyle/>
          <a:p>
            <a:r>
              <a:rPr lang="fr-FR" altLang="en-US" sz="2800">
                <a:solidFill>
                  <a:schemeClr val="tx1"/>
                </a:solidFill>
              </a:rPr>
              <a:t>B-Une idéalisation du « bon sauvage ».</a:t>
            </a:r>
          </a:p>
        </p:txBody>
      </p:sp>
      <p:sp>
        <p:nvSpPr>
          <p:cNvPr id="3" name="Espace réservé du contenu 2"/>
          <p:cNvSpPr>
            <a:spLocks noGrp="1"/>
          </p:cNvSpPr>
          <p:nvPr>
            <p:ph idx="1"/>
          </p:nvPr>
        </p:nvSpPr>
        <p:spPr>
          <a:xfrm>
            <a:off x="539433" y="2996248"/>
            <a:ext cx="7643812" cy="3457575"/>
          </a:xfrm>
        </p:spPr>
        <p:txBody>
          <a:bodyPr/>
          <a:lstStyle/>
          <a:p>
            <a:pPr marL="0" indent="0">
              <a:buNone/>
            </a:pPr>
            <a:r>
              <a:rPr lang="fr-FR" altLang="en-US" sz="1800">
                <a:solidFill>
                  <a:srgbClr val="002060"/>
                </a:solidFill>
              </a:rPr>
              <a:t>Légitime:</a:t>
            </a:r>
          </a:p>
          <a:p>
            <a:pPr marL="0" indent="0">
              <a:buNone/>
            </a:pPr>
            <a:r>
              <a:rPr lang="fr-FR" altLang="en-US" sz="1800">
                <a:solidFill>
                  <a:schemeClr val="tx1"/>
                </a:solidFill>
              </a:rPr>
              <a:t>-Le cannibalisme :</a:t>
            </a:r>
            <a:r>
              <a:rPr lang="fr-FR" altLang="en-US" sz="1800">
                <a:solidFill>
                  <a:srgbClr val="00B050"/>
                </a:solidFill>
              </a:rPr>
              <a:t> « Chrysippe et Zénon, chefs de l’école de Stoïciens, ont estimé qu’il n’y avait aucun mal à utiliser notre charogne à quelque fin que ce soit, en cas de besoin, et en tirer de la nourriture. »</a:t>
            </a:r>
          </a:p>
          <a:p>
            <a:pPr marL="0" indent="0">
              <a:buNone/>
            </a:pPr>
            <a:r>
              <a:rPr lang="fr-FR" altLang="en-US" sz="1800">
                <a:solidFill>
                  <a:schemeClr val="tx1"/>
                </a:solidFill>
              </a:rPr>
              <a:t>-La polygamie :</a:t>
            </a:r>
            <a:r>
              <a:rPr lang="fr-FR" altLang="en-US" sz="1800">
                <a:solidFill>
                  <a:srgbClr val="00B050"/>
                </a:solidFill>
              </a:rPr>
              <a:t> « Les hommes ont dans ce pays plusieurs femmes, et en ont un nombre d’autant plus grand que leur réputation de vaillance est plus grande. C’est une chose vraiment remarquable dans leur mariages. »</a:t>
            </a:r>
          </a:p>
          <a:p>
            <a:pPr marL="0" indent="0">
              <a:buNone/>
            </a:pPr>
            <a:r>
              <a:rPr lang="fr-FR" altLang="en-US" sz="1800">
                <a:solidFill>
                  <a:schemeClr val="tx1"/>
                </a:solidFill>
              </a:rPr>
              <a:t>-Rejet de la connaissance</a:t>
            </a:r>
          </a:p>
          <a:p>
            <a:pPr marL="0" indent="0">
              <a:buNone/>
            </a:pPr>
            <a:endParaRPr lang="fr-FR" altLang="en-US" sz="1800">
              <a:solidFill>
                <a:srgbClr val="00B050"/>
              </a:solidFill>
            </a:endParaRPr>
          </a:p>
          <a:p>
            <a:pPr marL="0" indent="0">
              <a:buNone/>
            </a:pPr>
            <a:endParaRPr lang="fr-FR" altLang="en-US" sz="1800">
              <a:solidFill>
                <a:srgbClr val="00B050"/>
              </a:solidFill>
            </a:endParaRPr>
          </a:p>
        </p:txBody>
      </p:sp>
    </p:spTree>
  </p:cSld>
  <p:clrMapOvr>
    <a:masterClrMapping/>
  </p:clrMapOvr>
</p:sld>
</file>

<file path=ppt/theme/theme1.xml><?xml version="1.0" encoding="utf-8"?>
<a:theme xmlns:a="http://schemas.openxmlformats.org/drawingml/2006/main" name="00001">
  <a:themeElements>
    <a:clrScheme name="00001 3">
      <a:dk1>
        <a:srgbClr val="111111"/>
      </a:dk1>
      <a:lt1>
        <a:srgbClr val="FFFFFF"/>
      </a:lt1>
      <a:dk2>
        <a:srgbClr val="000000"/>
      </a:dk2>
      <a:lt2>
        <a:srgbClr val="800000"/>
      </a:lt2>
      <a:accent1>
        <a:srgbClr val="CC0000"/>
      </a:accent1>
      <a:accent2>
        <a:srgbClr val="FFFF99"/>
      </a:accent2>
      <a:accent3>
        <a:srgbClr val="FFFFFF"/>
      </a:accent3>
      <a:accent4>
        <a:srgbClr val="0D0D0D"/>
      </a:accent4>
      <a:accent5>
        <a:srgbClr val="E2AAAA"/>
      </a:accent5>
      <a:accent6>
        <a:srgbClr val="E7E78A"/>
      </a:accent6>
      <a:hlink>
        <a:srgbClr val="B2B2B2"/>
      </a:hlink>
      <a:folHlink>
        <a:srgbClr val="EAEAEA"/>
      </a:folHlink>
    </a:clrScheme>
    <a:fontScheme name="0000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00001 1">
        <a:dk1>
          <a:srgbClr val="111111"/>
        </a:dk1>
        <a:lt1>
          <a:srgbClr val="FFFFFF"/>
        </a:lt1>
        <a:dk2>
          <a:srgbClr val="000000"/>
        </a:dk2>
        <a:lt2>
          <a:srgbClr val="CC9900"/>
        </a:lt2>
        <a:accent1>
          <a:srgbClr val="FF7C80"/>
        </a:accent1>
        <a:accent2>
          <a:srgbClr val="FF0000"/>
        </a:accent2>
        <a:accent3>
          <a:srgbClr val="FFFFFF"/>
        </a:accent3>
        <a:accent4>
          <a:srgbClr val="0D0D0D"/>
        </a:accent4>
        <a:accent5>
          <a:srgbClr val="FFBFC0"/>
        </a:accent5>
        <a:accent6>
          <a:srgbClr val="E70000"/>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00001 2">
        <a:dk1>
          <a:srgbClr val="111111"/>
        </a:dk1>
        <a:lt1>
          <a:srgbClr val="FFFFFF"/>
        </a:lt1>
        <a:dk2>
          <a:srgbClr val="000000"/>
        </a:dk2>
        <a:lt2>
          <a:srgbClr val="996633"/>
        </a:lt2>
        <a:accent1>
          <a:srgbClr val="FFFF99"/>
        </a:accent1>
        <a:accent2>
          <a:srgbClr val="FF0000"/>
        </a:accent2>
        <a:accent3>
          <a:srgbClr val="FFFFFF"/>
        </a:accent3>
        <a:accent4>
          <a:srgbClr val="0D0D0D"/>
        </a:accent4>
        <a:accent5>
          <a:srgbClr val="FFFFCA"/>
        </a:accent5>
        <a:accent6>
          <a:srgbClr val="E70000"/>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00001 3">
        <a:dk1>
          <a:srgbClr val="111111"/>
        </a:dk1>
        <a:lt1>
          <a:srgbClr val="FFFFFF"/>
        </a:lt1>
        <a:dk2>
          <a:srgbClr val="000000"/>
        </a:dk2>
        <a:lt2>
          <a:srgbClr val="800000"/>
        </a:lt2>
        <a:accent1>
          <a:srgbClr val="CC0000"/>
        </a:accent1>
        <a:accent2>
          <a:srgbClr val="FFFF99"/>
        </a:accent2>
        <a:accent3>
          <a:srgbClr val="FFFFFF"/>
        </a:accent3>
        <a:accent4>
          <a:srgbClr val="0D0D0D"/>
        </a:accent4>
        <a:accent5>
          <a:srgbClr val="E2AAAA"/>
        </a:accent5>
        <a:accent6>
          <a:srgbClr val="E7E78A"/>
        </a:accent6>
        <a:hlink>
          <a:srgbClr val="B2B2B2"/>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969</Words>
  <Application>Microsoft Macintosh PowerPoint</Application>
  <PresentationFormat>Affichage à l'écran (4:3)</PresentationFormat>
  <Paragraphs>44</Paragraphs>
  <Slides>9</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9</vt:i4>
      </vt:variant>
    </vt:vector>
  </HeadingPairs>
  <TitlesOfParts>
    <vt:vector size="12" baseType="lpstr">
      <vt:lpstr>Arial</vt:lpstr>
      <vt:lpstr>Tahoma</vt:lpstr>
      <vt:lpstr>00001</vt:lpstr>
      <vt:lpstr>Le détour par l’Autre est-il pour Montaigne, dans « Des Cannibales » et « Des Coches », un moyen adapté à la remise en cause de la société de son temps ?</vt:lpstr>
      <vt:lpstr>Problématique:</vt:lpstr>
      <vt:lpstr>Plan:</vt:lpstr>
      <vt:lpstr>   I – Le détour par l’Autre est un moyen adapté à la remise en cause de la société de son temps.</vt:lpstr>
      <vt:lpstr>B - Puisque la confrontation induit une remise en question.</vt:lpstr>
      <vt:lpstr>B - Puisque la confrontation induit une remise en question.</vt:lpstr>
      <vt:lpstr>C - Le comportement de l’Européen avec « l’Autre » est un moyen de révéler la vraie nature de ce-dernier.</vt:lpstr>
      <vt:lpstr>II – Mise en exergue des limites au détour par « L’Autre »</vt:lpstr>
      <vt:lpstr>B-Une idéalisation du « bon sauvage ».</vt:lpstr>
    </vt:vector>
  </TitlesOfParts>
  <Compan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dc:creator>
  <cp:lastModifiedBy>ghislaine zaneboni</cp:lastModifiedBy>
  <cp:revision>12</cp:revision>
  <dcterms:created xsi:type="dcterms:W3CDTF">2005-06-02T13:03:00Z</dcterms:created>
  <dcterms:modified xsi:type="dcterms:W3CDTF">2021-05-16T08:08:04Z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1036-11.2.0.10114</vt:lpwstr>
  </property>
</Properties>
</file>