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_rels/presentation.xml.rels" ContentType="application/vnd.openxmlformats-package.relationships+xml"/>
  <Override PartName="/ppt/media/image1.jpeg" ContentType="image/jpeg"/>
  <Override PartName="/ppt/media/image6.png" ContentType="image/png"/>
  <Override PartName="/ppt/media/image3.jpeg" ContentType="image/jpeg"/>
  <Override PartName="/ppt/media/image5.jpeg" ContentType="image/jpeg"/>
  <Override PartName="/ppt/media/image11.jpeg" ContentType="image/jpeg"/>
  <Override PartName="/ppt/media/image4.png" ContentType="image/png"/>
  <Override PartName="/ppt/media/image7.jpeg" ContentType="image/jpeg"/>
  <Override PartName="/ppt/media/image2.png" ContentType="image/png"/>
  <Override PartName="/ppt/media/image8.png" ContentType="image/png"/>
  <Override PartName="/ppt/media/image9.jpeg" ContentType="image/jpeg"/>
  <Override PartName="/ppt/media/image10.png" ContentType="image/png"/>
  <Override PartName="/ppt/media/image12.jpeg" ContentType="image/jpeg"/>
  <Override PartName="/ppt/media/image19.png" ContentType="image/png"/>
  <Override PartName="/ppt/media/image13.png" ContentType="image/png"/>
  <Override PartName="/ppt/media/image21.png" ContentType="image/png"/>
  <Override PartName="/ppt/media/image15.png" ContentType="image/png"/>
  <Override PartName="/ppt/media/image14.jpeg" ContentType="image/jpeg"/>
  <Override PartName="/ppt/media/image20.png" ContentType="image/png"/>
  <Override PartName="/ppt/media/image16.jpeg" ContentType="image/jpeg"/>
  <Override PartName="/ppt/media/image17.png" ContentType="image/png"/>
  <Override PartName="/ppt/media/image18.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160"/>
          </a:xfrm>
          <a:prstGeom prst="rect">
            <a:avLst/>
          </a:prstGeom>
        </p:spPr>
        <p:txBody>
          <a:bodyPr lIns="0" rIns="0" tIns="0" bIns="0" anchor="ctr">
            <a:noAutofit/>
          </a:bodyPr>
          <a:p>
            <a:pPr algn="ctr"/>
            <a:endParaRPr b="0" lang="fr-FR" sz="5870" spc="-1" strike="noStrike">
              <a:latin typeface="Arial"/>
            </a:endParaRPr>
          </a:p>
        </p:txBody>
      </p:sp>
      <p:sp>
        <p:nvSpPr>
          <p:cNvPr id="27" name="PlaceHolder 2"/>
          <p:cNvSpPr>
            <a:spLocks noGrp="1"/>
          </p:cNvSpPr>
          <p:nvPr>
            <p:ph type="body"/>
          </p:nvPr>
        </p:nvSpPr>
        <p:spPr>
          <a:xfrm>
            <a:off x="504000" y="1768680"/>
            <a:ext cx="9071640" cy="2091240"/>
          </a:xfrm>
          <a:prstGeom prst="rect">
            <a:avLst/>
          </a:prstGeom>
        </p:spPr>
        <p:txBody>
          <a:bodyPr lIns="0" rIns="0" tIns="0" bIns="0">
            <a:normAutofit/>
          </a:bodyPr>
          <a:p>
            <a:endParaRPr b="0" lang="fr-FR" sz="4270" spc="-1" strike="noStrike">
              <a:latin typeface="Arial"/>
            </a:endParaRPr>
          </a:p>
        </p:txBody>
      </p:sp>
      <p:sp>
        <p:nvSpPr>
          <p:cNvPr id="28" name="PlaceHolder 3"/>
          <p:cNvSpPr>
            <a:spLocks noGrp="1"/>
          </p:cNvSpPr>
          <p:nvPr>
            <p:ph type="body"/>
          </p:nvPr>
        </p:nvSpPr>
        <p:spPr>
          <a:xfrm>
            <a:off x="504000" y="4059000"/>
            <a:ext cx="9071640" cy="2091240"/>
          </a:xfrm>
          <a:prstGeom prst="rect">
            <a:avLst/>
          </a:prstGeom>
        </p:spPr>
        <p:txBody>
          <a:bodyPr lIns="0" rIns="0" tIns="0" bIns="0">
            <a:normAutofit/>
          </a:bodyPr>
          <a:p>
            <a:endParaRPr b="0" lang="fr-FR" sz="427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160"/>
          </a:xfrm>
          <a:prstGeom prst="rect">
            <a:avLst/>
          </a:prstGeom>
        </p:spPr>
        <p:txBody>
          <a:bodyPr lIns="0" rIns="0" tIns="0" bIns="0" anchor="ctr">
            <a:noAutofit/>
          </a:bodyPr>
          <a:p>
            <a:pPr algn="ctr"/>
            <a:endParaRPr b="0" lang="fr-FR" sz="5870" spc="-1" strike="noStrike">
              <a:latin typeface="Arial"/>
            </a:endParaRPr>
          </a:p>
        </p:txBody>
      </p:sp>
      <p:sp>
        <p:nvSpPr>
          <p:cNvPr id="30" name="PlaceHolder 2"/>
          <p:cNvSpPr>
            <a:spLocks noGrp="1"/>
          </p:cNvSpPr>
          <p:nvPr>
            <p:ph type="body"/>
          </p:nvPr>
        </p:nvSpPr>
        <p:spPr>
          <a:xfrm>
            <a:off x="504000" y="1768680"/>
            <a:ext cx="4426920" cy="2091240"/>
          </a:xfrm>
          <a:prstGeom prst="rect">
            <a:avLst/>
          </a:prstGeom>
        </p:spPr>
        <p:txBody>
          <a:bodyPr lIns="0" rIns="0" tIns="0" bIns="0">
            <a:normAutofit/>
          </a:bodyPr>
          <a:p>
            <a:endParaRPr b="0" lang="fr-FR" sz="4270" spc="-1" strike="noStrike">
              <a:latin typeface="Arial"/>
            </a:endParaRPr>
          </a:p>
        </p:txBody>
      </p:sp>
      <p:sp>
        <p:nvSpPr>
          <p:cNvPr id="31" name="PlaceHolder 3"/>
          <p:cNvSpPr>
            <a:spLocks noGrp="1"/>
          </p:cNvSpPr>
          <p:nvPr>
            <p:ph type="body"/>
          </p:nvPr>
        </p:nvSpPr>
        <p:spPr>
          <a:xfrm>
            <a:off x="5152680" y="1768680"/>
            <a:ext cx="4426920" cy="2091240"/>
          </a:xfrm>
          <a:prstGeom prst="rect">
            <a:avLst/>
          </a:prstGeom>
        </p:spPr>
        <p:txBody>
          <a:bodyPr lIns="0" rIns="0" tIns="0" bIns="0">
            <a:normAutofit/>
          </a:bodyPr>
          <a:p>
            <a:endParaRPr b="0" lang="fr-FR" sz="4270" spc="-1" strike="noStrike">
              <a:latin typeface="Arial"/>
            </a:endParaRPr>
          </a:p>
        </p:txBody>
      </p:sp>
      <p:sp>
        <p:nvSpPr>
          <p:cNvPr id="32" name="PlaceHolder 4"/>
          <p:cNvSpPr>
            <a:spLocks noGrp="1"/>
          </p:cNvSpPr>
          <p:nvPr>
            <p:ph type="body"/>
          </p:nvPr>
        </p:nvSpPr>
        <p:spPr>
          <a:xfrm>
            <a:off x="504000" y="4059000"/>
            <a:ext cx="4426920" cy="2091240"/>
          </a:xfrm>
          <a:prstGeom prst="rect">
            <a:avLst/>
          </a:prstGeom>
        </p:spPr>
        <p:txBody>
          <a:bodyPr lIns="0" rIns="0" tIns="0" bIns="0">
            <a:normAutofit/>
          </a:bodyPr>
          <a:p>
            <a:endParaRPr b="0" lang="fr-FR" sz="4270" spc="-1" strike="noStrike">
              <a:latin typeface="Arial"/>
            </a:endParaRPr>
          </a:p>
        </p:txBody>
      </p:sp>
      <p:sp>
        <p:nvSpPr>
          <p:cNvPr id="33" name="PlaceHolder 5"/>
          <p:cNvSpPr>
            <a:spLocks noGrp="1"/>
          </p:cNvSpPr>
          <p:nvPr>
            <p:ph type="body"/>
          </p:nvPr>
        </p:nvSpPr>
        <p:spPr>
          <a:xfrm>
            <a:off x="5152680" y="4059000"/>
            <a:ext cx="4426920" cy="2091240"/>
          </a:xfrm>
          <a:prstGeom prst="rect">
            <a:avLst/>
          </a:prstGeom>
        </p:spPr>
        <p:txBody>
          <a:bodyPr lIns="0" rIns="0" tIns="0" bIns="0">
            <a:normAutofit/>
          </a:bodyPr>
          <a:p>
            <a:endParaRPr b="0" lang="fr-FR" sz="427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160"/>
          </a:xfrm>
          <a:prstGeom prst="rect">
            <a:avLst/>
          </a:prstGeom>
        </p:spPr>
        <p:txBody>
          <a:bodyPr lIns="0" rIns="0" tIns="0" bIns="0" anchor="ctr">
            <a:noAutofit/>
          </a:bodyPr>
          <a:p>
            <a:pPr algn="ctr"/>
            <a:endParaRPr b="0" lang="fr-FR" sz="5870" spc="-1" strike="noStrike">
              <a:latin typeface="Arial"/>
            </a:endParaRPr>
          </a:p>
        </p:txBody>
      </p:sp>
      <p:sp>
        <p:nvSpPr>
          <p:cNvPr id="35" name="PlaceHolder 2"/>
          <p:cNvSpPr>
            <a:spLocks noGrp="1"/>
          </p:cNvSpPr>
          <p:nvPr>
            <p:ph type="body"/>
          </p:nvPr>
        </p:nvSpPr>
        <p:spPr>
          <a:xfrm>
            <a:off x="504000" y="1768680"/>
            <a:ext cx="2920680" cy="2091240"/>
          </a:xfrm>
          <a:prstGeom prst="rect">
            <a:avLst/>
          </a:prstGeom>
        </p:spPr>
        <p:txBody>
          <a:bodyPr lIns="0" rIns="0" tIns="0" bIns="0">
            <a:normAutofit/>
          </a:bodyPr>
          <a:p>
            <a:endParaRPr b="0" lang="fr-FR" sz="4270" spc="-1" strike="noStrike">
              <a:latin typeface="Arial"/>
            </a:endParaRPr>
          </a:p>
        </p:txBody>
      </p:sp>
      <p:sp>
        <p:nvSpPr>
          <p:cNvPr id="36" name="PlaceHolder 3"/>
          <p:cNvSpPr>
            <a:spLocks noGrp="1"/>
          </p:cNvSpPr>
          <p:nvPr>
            <p:ph type="body"/>
          </p:nvPr>
        </p:nvSpPr>
        <p:spPr>
          <a:xfrm>
            <a:off x="3571200" y="1768680"/>
            <a:ext cx="2920680" cy="2091240"/>
          </a:xfrm>
          <a:prstGeom prst="rect">
            <a:avLst/>
          </a:prstGeom>
        </p:spPr>
        <p:txBody>
          <a:bodyPr lIns="0" rIns="0" tIns="0" bIns="0">
            <a:normAutofit/>
          </a:bodyPr>
          <a:p>
            <a:endParaRPr b="0" lang="fr-FR" sz="4270" spc="-1" strike="noStrike">
              <a:latin typeface="Arial"/>
            </a:endParaRPr>
          </a:p>
        </p:txBody>
      </p:sp>
      <p:sp>
        <p:nvSpPr>
          <p:cNvPr id="37" name="PlaceHolder 4"/>
          <p:cNvSpPr>
            <a:spLocks noGrp="1"/>
          </p:cNvSpPr>
          <p:nvPr>
            <p:ph type="body"/>
          </p:nvPr>
        </p:nvSpPr>
        <p:spPr>
          <a:xfrm>
            <a:off x="6638040" y="1768680"/>
            <a:ext cx="2920680" cy="2091240"/>
          </a:xfrm>
          <a:prstGeom prst="rect">
            <a:avLst/>
          </a:prstGeom>
        </p:spPr>
        <p:txBody>
          <a:bodyPr lIns="0" rIns="0" tIns="0" bIns="0">
            <a:normAutofit/>
          </a:bodyPr>
          <a:p>
            <a:endParaRPr b="0" lang="fr-FR" sz="4270" spc="-1" strike="noStrike">
              <a:latin typeface="Arial"/>
            </a:endParaRPr>
          </a:p>
        </p:txBody>
      </p:sp>
      <p:sp>
        <p:nvSpPr>
          <p:cNvPr id="38" name="PlaceHolder 5"/>
          <p:cNvSpPr>
            <a:spLocks noGrp="1"/>
          </p:cNvSpPr>
          <p:nvPr>
            <p:ph type="body"/>
          </p:nvPr>
        </p:nvSpPr>
        <p:spPr>
          <a:xfrm>
            <a:off x="504000" y="4059000"/>
            <a:ext cx="2920680" cy="2091240"/>
          </a:xfrm>
          <a:prstGeom prst="rect">
            <a:avLst/>
          </a:prstGeom>
        </p:spPr>
        <p:txBody>
          <a:bodyPr lIns="0" rIns="0" tIns="0" bIns="0">
            <a:normAutofit/>
          </a:bodyPr>
          <a:p>
            <a:endParaRPr b="0" lang="fr-FR" sz="4270" spc="-1" strike="noStrike">
              <a:latin typeface="Arial"/>
            </a:endParaRPr>
          </a:p>
        </p:txBody>
      </p:sp>
      <p:sp>
        <p:nvSpPr>
          <p:cNvPr id="39" name="PlaceHolder 6"/>
          <p:cNvSpPr>
            <a:spLocks noGrp="1"/>
          </p:cNvSpPr>
          <p:nvPr>
            <p:ph type="body"/>
          </p:nvPr>
        </p:nvSpPr>
        <p:spPr>
          <a:xfrm>
            <a:off x="3571200" y="4059000"/>
            <a:ext cx="2920680" cy="2091240"/>
          </a:xfrm>
          <a:prstGeom prst="rect">
            <a:avLst/>
          </a:prstGeom>
        </p:spPr>
        <p:txBody>
          <a:bodyPr lIns="0" rIns="0" tIns="0" bIns="0">
            <a:normAutofit/>
          </a:bodyPr>
          <a:p>
            <a:endParaRPr b="0" lang="fr-FR" sz="4270" spc="-1" strike="noStrike">
              <a:latin typeface="Arial"/>
            </a:endParaRPr>
          </a:p>
        </p:txBody>
      </p:sp>
      <p:sp>
        <p:nvSpPr>
          <p:cNvPr id="40" name="PlaceHolder 7"/>
          <p:cNvSpPr>
            <a:spLocks noGrp="1"/>
          </p:cNvSpPr>
          <p:nvPr>
            <p:ph type="body"/>
          </p:nvPr>
        </p:nvSpPr>
        <p:spPr>
          <a:xfrm>
            <a:off x="6638040" y="4059000"/>
            <a:ext cx="2920680" cy="2091240"/>
          </a:xfrm>
          <a:prstGeom prst="rect">
            <a:avLst/>
          </a:prstGeom>
        </p:spPr>
        <p:txBody>
          <a:bodyPr lIns="0" rIns="0" tIns="0" bIns="0">
            <a:normAutofit/>
          </a:bodyPr>
          <a:p>
            <a:endParaRPr b="0" lang="fr-FR" sz="427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rIns="0" tIns="0" bIns="0" anchor="ctr">
            <a:noAutofit/>
          </a:bodyPr>
          <a:p>
            <a:pPr algn="ctr"/>
            <a:endParaRPr b="0" lang="fr-FR" sz="5870" spc="-1" strike="noStrike">
              <a:latin typeface="Arial"/>
            </a:endParaRPr>
          </a:p>
        </p:txBody>
      </p:sp>
      <p:sp>
        <p:nvSpPr>
          <p:cNvPr id="6" name="PlaceHolder 2"/>
          <p:cNvSpPr>
            <a:spLocks noGrp="1"/>
          </p:cNvSpPr>
          <p:nvPr>
            <p:ph type="subTitle"/>
          </p:nvPr>
        </p:nvSpPr>
        <p:spPr>
          <a:xfrm>
            <a:off x="504000" y="1768680"/>
            <a:ext cx="9071640" cy="43844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p:spPr>
        <p:txBody>
          <a:bodyPr lIns="0" rIns="0" tIns="0" bIns="0" anchor="ctr">
            <a:noAutofit/>
          </a:bodyPr>
          <a:p>
            <a:pPr algn="ctr"/>
            <a:endParaRPr b="0" lang="fr-FR" sz="5870" spc="-1" strike="noStrike">
              <a:latin typeface="Arial"/>
            </a:endParaRPr>
          </a:p>
        </p:txBody>
      </p:sp>
      <p:sp>
        <p:nvSpPr>
          <p:cNvPr id="8" name="PlaceHolder 2"/>
          <p:cNvSpPr>
            <a:spLocks noGrp="1"/>
          </p:cNvSpPr>
          <p:nvPr>
            <p:ph type="body"/>
          </p:nvPr>
        </p:nvSpPr>
        <p:spPr>
          <a:xfrm>
            <a:off x="504000" y="1768680"/>
            <a:ext cx="9071640" cy="4384440"/>
          </a:xfrm>
          <a:prstGeom prst="rect">
            <a:avLst/>
          </a:prstGeom>
        </p:spPr>
        <p:txBody>
          <a:bodyPr lIns="0" rIns="0" tIns="0" bIns="0">
            <a:normAutofit/>
          </a:bodyPr>
          <a:p>
            <a:endParaRPr b="0" lang="fr-FR" sz="427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160"/>
          </a:xfrm>
          <a:prstGeom prst="rect">
            <a:avLst/>
          </a:prstGeom>
        </p:spPr>
        <p:txBody>
          <a:bodyPr lIns="0" rIns="0" tIns="0" bIns="0" anchor="ctr">
            <a:noAutofit/>
          </a:bodyPr>
          <a:p>
            <a:pPr algn="ctr"/>
            <a:endParaRPr b="0" lang="fr-FR" sz="5870" spc="-1" strike="noStrike">
              <a:latin typeface="Arial"/>
            </a:endParaRPr>
          </a:p>
        </p:txBody>
      </p:sp>
      <p:sp>
        <p:nvSpPr>
          <p:cNvPr id="10" name="PlaceHolder 2"/>
          <p:cNvSpPr>
            <a:spLocks noGrp="1"/>
          </p:cNvSpPr>
          <p:nvPr>
            <p:ph type="body"/>
          </p:nvPr>
        </p:nvSpPr>
        <p:spPr>
          <a:xfrm>
            <a:off x="504000" y="1768680"/>
            <a:ext cx="4426920" cy="4384440"/>
          </a:xfrm>
          <a:prstGeom prst="rect">
            <a:avLst/>
          </a:prstGeom>
        </p:spPr>
        <p:txBody>
          <a:bodyPr lIns="0" rIns="0" tIns="0" bIns="0">
            <a:normAutofit/>
          </a:bodyPr>
          <a:p>
            <a:endParaRPr b="0" lang="fr-FR" sz="4270" spc="-1" strike="noStrike">
              <a:latin typeface="Arial"/>
            </a:endParaRPr>
          </a:p>
        </p:txBody>
      </p:sp>
      <p:sp>
        <p:nvSpPr>
          <p:cNvPr id="11" name="PlaceHolder 3"/>
          <p:cNvSpPr>
            <a:spLocks noGrp="1"/>
          </p:cNvSpPr>
          <p:nvPr>
            <p:ph type="body"/>
          </p:nvPr>
        </p:nvSpPr>
        <p:spPr>
          <a:xfrm>
            <a:off x="5152680" y="1768680"/>
            <a:ext cx="4426920" cy="4384440"/>
          </a:xfrm>
          <a:prstGeom prst="rect">
            <a:avLst/>
          </a:prstGeom>
        </p:spPr>
        <p:txBody>
          <a:bodyPr lIns="0" rIns="0" tIns="0" bIns="0">
            <a:normAutofit/>
          </a:bodyPr>
          <a:p>
            <a:endParaRPr b="0" lang="fr-FR" sz="427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160"/>
          </a:xfrm>
          <a:prstGeom prst="rect">
            <a:avLst/>
          </a:prstGeom>
        </p:spPr>
        <p:txBody>
          <a:bodyPr lIns="0" rIns="0" tIns="0" bIns="0" anchor="ctr">
            <a:noAutofit/>
          </a:bodyPr>
          <a:p>
            <a:pPr algn="ctr"/>
            <a:endParaRPr b="0" lang="fr-FR" sz="587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18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160"/>
          </a:xfrm>
          <a:prstGeom prst="rect">
            <a:avLst/>
          </a:prstGeom>
        </p:spPr>
        <p:txBody>
          <a:bodyPr lIns="0" rIns="0" tIns="0" bIns="0" anchor="ctr">
            <a:noAutofit/>
          </a:bodyPr>
          <a:p>
            <a:pPr algn="ctr"/>
            <a:endParaRPr b="0" lang="fr-FR" sz="5870" spc="-1" strike="noStrike">
              <a:latin typeface="Arial"/>
            </a:endParaRPr>
          </a:p>
        </p:txBody>
      </p:sp>
      <p:sp>
        <p:nvSpPr>
          <p:cNvPr id="15" name="PlaceHolder 2"/>
          <p:cNvSpPr>
            <a:spLocks noGrp="1"/>
          </p:cNvSpPr>
          <p:nvPr>
            <p:ph type="body"/>
          </p:nvPr>
        </p:nvSpPr>
        <p:spPr>
          <a:xfrm>
            <a:off x="504000" y="1768680"/>
            <a:ext cx="4426920" cy="2091240"/>
          </a:xfrm>
          <a:prstGeom prst="rect">
            <a:avLst/>
          </a:prstGeom>
        </p:spPr>
        <p:txBody>
          <a:bodyPr lIns="0" rIns="0" tIns="0" bIns="0">
            <a:normAutofit/>
          </a:bodyPr>
          <a:p>
            <a:endParaRPr b="0" lang="fr-FR" sz="4270" spc="-1" strike="noStrike">
              <a:latin typeface="Arial"/>
            </a:endParaRPr>
          </a:p>
        </p:txBody>
      </p:sp>
      <p:sp>
        <p:nvSpPr>
          <p:cNvPr id="16" name="PlaceHolder 3"/>
          <p:cNvSpPr>
            <a:spLocks noGrp="1"/>
          </p:cNvSpPr>
          <p:nvPr>
            <p:ph type="body"/>
          </p:nvPr>
        </p:nvSpPr>
        <p:spPr>
          <a:xfrm>
            <a:off x="5152680" y="1768680"/>
            <a:ext cx="4426920" cy="4384440"/>
          </a:xfrm>
          <a:prstGeom prst="rect">
            <a:avLst/>
          </a:prstGeom>
        </p:spPr>
        <p:txBody>
          <a:bodyPr lIns="0" rIns="0" tIns="0" bIns="0">
            <a:normAutofit/>
          </a:bodyPr>
          <a:p>
            <a:endParaRPr b="0" lang="fr-FR" sz="4270" spc="-1" strike="noStrike">
              <a:latin typeface="Arial"/>
            </a:endParaRPr>
          </a:p>
        </p:txBody>
      </p:sp>
      <p:sp>
        <p:nvSpPr>
          <p:cNvPr id="17" name="PlaceHolder 4"/>
          <p:cNvSpPr>
            <a:spLocks noGrp="1"/>
          </p:cNvSpPr>
          <p:nvPr>
            <p:ph type="body"/>
          </p:nvPr>
        </p:nvSpPr>
        <p:spPr>
          <a:xfrm>
            <a:off x="504000" y="4059000"/>
            <a:ext cx="4426920" cy="2091240"/>
          </a:xfrm>
          <a:prstGeom prst="rect">
            <a:avLst/>
          </a:prstGeom>
        </p:spPr>
        <p:txBody>
          <a:bodyPr lIns="0" rIns="0" tIns="0" bIns="0">
            <a:normAutofit/>
          </a:bodyPr>
          <a:p>
            <a:endParaRPr b="0" lang="fr-FR" sz="427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160"/>
          </a:xfrm>
          <a:prstGeom prst="rect">
            <a:avLst/>
          </a:prstGeom>
        </p:spPr>
        <p:txBody>
          <a:bodyPr lIns="0" rIns="0" tIns="0" bIns="0" anchor="ctr">
            <a:noAutofit/>
          </a:bodyPr>
          <a:p>
            <a:pPr algn="ctr"/>
            <a:endParaRPr b="0" lang="fr-FR" sz="5870" spc="-1" strike="noStrike">
              <a:latin typeface="Arial"/>
            </a:endParaRPr>
          </a:p>
        </p:txBody>
      </p:sp>
      <p:sp>
        <p:nvSpPr>
          <p:cNvPr id="19" name="PlaceHolder 2"/>
          <p:cNvSpPr>
            <a:spLocks noGrp="1"/>
          </p:cNvSpPr>
          <p:nvPr>
            <p:ph type="body"/>
          </p:nvPr>
        </p:nvSpPr>
        <p:spPr>
          <a:xfrm>
            <a:off x="504000" y="1768680"/>
            <a:ext cx="4426920" cy="4384440"/>
          </a:xfrm>
          <a:prstGeom prst="rect">
            <a:avLst/>
          </a:prstGeom>
        </p:spPr>
        <p:txBody>
          <a:bodyPr lIns="0" rIns="0" tIns="0" bIns="0">
            <a:normAutofit/>
          </a:bodyPr>
          <a:p>
            <a:endParaRPr b="0" lang="fr-FR" sz="4270" spc="-1" strike="noStrike">
              <a:latin typeface="Arial"/>
            </a:endParaRPr>
          </a:p>
        </p:txBody>
      </p:sp>
      <p:sp>
        <p:nvSpPr>
          <p:cNvPr id="20" name="PlaceHolder 3"/>
          <p:cNvSpPr>
            <a:spLocks noGrp="1"/>
          </p:cNvSpPr>
          <p:nvPr>
            <p:ph type="body"/>
          </p:nvPr>
        </p:nvSpPr>
        <p:spPr>
          <a:xfrm>
            <a:off x="5152680" y="1768680"/>
            <a:ext cx="4426920" cy="2091240"/>
          </a:xfrm>
          <a:prstGeom prst="rect">
            <a:avLst/>
          </a:prstGeom>
        </p:spPr>
        <p:txBody>
          <a:bodyPr lIns="0" rIns="0" tIns="0" bIns="0">
            <a:normAutofit/>
          </a:bodyPr>
          <a:p>
            <a:endParaRPr b="0" lang="fr-FR" sz="4270" spc="-1" strike="noStrike">
              <a:latin typeface="Arial"/>
            </a:endParaRPr>
          </a:p>
        </p:txBody>
      </p:sp>
      <p:sp>
        <p:nvSpPr>
          <p:cNvPr id="21" name="PlaceHolder 4"/>
          <p:cNvSpPr>
            <a:spLocks noGrp="1"/>
          </p:cNvSpPr>
          <p:nvPr>
            <p:ph type="body"/>
          </p:nvPr>
        </p:nvSpPr>
        <p:spPr>
          <a:xfrm>
            <a:off x="5152680" y="4059000"/>
            <a:ext cx="4426920" cy="2091240"/>
          </a:xfrm>
          <a:prstGeom prst="rect">
            <a:avLst/>
          </a:prstGeom>
        </p:spPr>
        <p:txBody>
          <a:bodyPr lIns="0" rIns="0" tIns="0" bIns="0">
            <a:normAutofit/>
          </a:bodyPr>
          <a:p>
            <a:endParaRPr b="0" lang="fr-FR" sz="427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160"/>
          </a:xfrm>
          <a:prstGeom prst="rect">
            <a:avLst/>
          </a:prstGeom>
        </p:spPr>
        <p:txBody>
          <a:bodyPr lIns="0" rIns="0" tIns="0" bIns="0" anchor="ctr">
            <a:noAutofit/>
          </a:bodyPr>
          <a:p>
            <a:pPr algn="ctr"/>
            <a:endParaRPr b="0" lang="fr-FR" sz="5870" spc="-1" strike="noStrike">
              <a:latin typeface="Arial"/>
            </a:endParaRPr>
          </a:p>
        </p:txBody>
      </p:sp>
      <p:sp>
        <p:nvSpPr>
          <p:cNvPr id="23" name="PlaceHolder 2"/>
          <p:cNvSpPr>
            <a:spLocks noGrp="1"/>
          </p:cNvSpPr>
          <p:nvPr>
            <p:ph type="body"/>
          </p:nvPr>
        </p:nvSpPr>
        <p:spPr>
          <a:xfrm>
            <a:off x="504000" y="1768680"/>
            <a:ext cx="4426920" cy="2091240"/>
          </a:xfrm>
          <a:prstGeom prst="rect">
            <a:avLst/>
          </a:prstGeom>
        </p:spPr>
        <p:txBody>
          <a:bodyPr lIns="0" rIns="0" tIns="0" bIns="0">
            <a:normAutofit/>
          </a:bodyPr>
          <a:p>
            <a:endParaRPr b="0" lang="fr-FR" sz="4270" spc="-1" strike="noStrike">
              <a:latin typeface="Arial"/>
            </a:endParaRPr>
          </a:p>
        </p:txBody>
      </p:sp>
      <p:sp>
        <p:nvSpPr>
          <p:cNvPr id="24" name="PlaceHolder 3"/>
          <p:cNvSpPr>
            <a:spLocks noGrp="1"/>
          </p:cNvSpPr>
          <p:nvPr>
            <p:ph type="body"/>
          </p:nvPr>
        </p:nvSpPr>
        <p:spPr>
          <a:xfrm>
            <a:off x="5152680" y="1768680"/>
            <a:ext cx="4426920" cy="2091240"/>
          </a:xfrm>
          <a:prstGeom prst="rect">
            <a:avLst/>
          </a:prstGeom>
        </p:spPr>
        <p:txBody>
          <a:bodyPr lIns="0" rIns="0" tIns="0" bIns="0">
            <a:normAutofit/>
          </a:bodyPr>
          <a:p>
            <a:endParaRPr b="0" lang="fr-FR" sz="4270" spc="-1" strike="noStrike">
              <a:latin typeface="Arial"/>
            </a:endParaRPr>
          </a:p>
        </p:txBody>
      </p:sp>
      <p:sp>
        <p:nvSpPr>
          <p:cNvPr id="25" name="PlaceHolder 4"/>
          <p:cNvSpPr>
            <a:spLocks noGrp="1"/>
          </p:cNvSpPr>
          <p:nvPr>
            <p:ph type="body"/>
          </p:nvPr>
        </p:nvSpPr>
        <p:spPr>
          <a:xfrm>
            <a:off x="504000" y="4059000"/>
            <a:ext cx="9071640" cy="2091240"/>
          </a:xfrm>
          <a:prstGeom prst="rect">
            <a:avLst/>
          </a:prstGeom>
        </p:spPr>
        <p:txBody>
          <a:bodyPr lIns="0" rIns="0" tIns="0" bIns="0">
            <a:normAutofit/>
          </a:bodyPr>
          <a:p>
            <a:endParaRPr b="0" lang="fr-FR" sz="427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1640" cy="1262160"/>
          </a:xfrm>
          <a:prstGeom prst="rect">
            <a:avLst/>
          </a:prstGeom>
        </p:spPr>
        <p:txBody>
          <a:bodyPr lIns="0" rIns="0" tIns="0" bIns="0" anchor="ctr">
            <a:noAutofit/>
          </a:bodyPr>
          <a:p>
            <a:pPr algn="ctr"/>
            <a:r>
              <a:rPr b="0" lang="fr-FR" sz="5870" spc="-1" strike="noStrike">
                <a:latin typeface="Arial"/>
              </a:rPr>
              <a:t>Click to edit the title text format</a:t>
            </a:r>
            <a:endParaRPr b="0" lang="fr-FR" sz="5870" spc="-1" strike="noStrike">
              <a:latin typeface="Arial"/>
            </a:endParaRPr>
          </a:p>
        </p:txBody>
      </p:sp>
      <p:sp>
        <p:nvSpPr>
          <p:cNvPr id="1" name="PlaceHolder 2"/>
          <p:cNvSpPr>
            <a:spLocks noGrp="1"/>
          </p:cNvSpPr>
          <p:nvPr>
            <p:ph type="body"/>
          </p:nvPr>
        </p:nvSpPr>
        <p:spPr>
          <a:xfrm>
            <a:off x="504000" y="1768680"/>
            <a:ext cx="9071640" cy="4384440"/>
          </a:xfrm>
          <a:prstGeom prst="rect">
            <a:avLst/>
          </a:prstGeom>
        </p:spPr>
        <p:txBody>
          <a:bodyPr lIns="0" rIns="0" tIns="0" bIns="0">
            <a:normAutofit/>
          </a:bodyPr>
          <a:p>
            <a:pPr marL="432000" indent="-324000">
              <a:spcBef>
                <a:spcPts val="1888"/>
              </a:spcBef>
              <a:buClr>
                <a:srgbClr val="000000"/>
              </a:buClr>
              <a:buSzPct val="45000"/>
              <a:buFont typeface="Wingdings" charset="2"/>
              <a:buChar char=""/>
            </a:pPr>
            <a:r>
              <a:rPr b="0" lang="fr-FR" sz="4270" spc="-1" strike="noStrike">
                <a:latin typeface="Arial"/>
              </a:rPr>
              <a:t>Click to edit the outline text format</a:t>
            </a:r>
            <a:endParaRPr b="0" lang="fr-FR" sz="4270" spc="-1" strike="noStrike">
              <a:latin typeface="Arial"/>
            </a:endParaRPr>
          </a:p>
          <a:p>
            <a:pPr lvl="1" marL="864000" indent="-324000">
              <a:spcBef>
                <a:spcPts val="1511"/>
              </a:spcBef>
              <a:buClr>
                <a:srgbClr val="000000"/>
              </a:buClr>
              <a:buSzPct val="75000"/>
              <a:buFont typeface="Symbol" charset="2"/>
              <a:buChar char=""/>
            </a:pPr>
            <a:r>
              <a:rPr b="0" lang="fr-FR" sz="3740" spc="-1" strike="noStrike">
                <a:latin typeface="Arial"/>
              </a:rPr>
              <a:t>Second Outline Level</a:t>
            </a:r>
            <a:endParaRPr b="0" lang="fr-FR" sz="3740" spc="-1" strike="noStrike">
              <a:latin typeface="Arial"/>
            </a:endParaRPr>
          </a:p>
          <a:p>
            <a:pPr lvl="2" marL="1296000" indent="-288000">
              <a:spcBef>
                <a:spcPts val="1131"/>
              </a:spcBef>
              <a:buClr>
                <a:srgbClr val="000000"/>
              </a:buClr>
              <a:buSzPct val="45000"/>
              <a:buFont typeface="Wingdings" charset="2"/>
              <a:buChar char=""/>
            </a:pPr>
            <a:r>
              <a:rPr b="0" lang="fr-FR" sz="3200" spc="-1" strike="noStrike">
                <a:latin typeface="Arial"/>
              </a:rPr>
              <a:t>Third Outline Level</a:t>
            </a:r>
            <a:endParaRPr b="0" lang="fr-FR" sz="3200" spc="-1" strike="noStrike">
              <a:latin typeface="Arial"/>
            </a:endParaRPr>
          </a:p>
          <a:p>
            <a:pPr lvl="3" marL="1728000" indent="-216000">
              <a:spcBef>
                <a:spcPts val="754"/>
              </a:spcBef>
              <a:buClr>
                <a:srgbClr val="000000"/>
              </a:buClr>
              <a:buSzPct val="75000"/>
              <a:buFont typeface="Symbol" charset="2"/>
              <a:buChar char=""/>
            </a:pPr>
            <a:r>
              <a:rPr b="0" lang="fr-FR" sz="2670" spc="-1" strike="noStrike">
                <a:latin typeface="Arial"/>
              </a:rPr>
              <a:t>Fourth Outline Level</a:t>
            </a:r>
            <a:endParaRPr b="0" lang="fr-FR" sz="2670" spc="-1" strike="noStrike">
              <a:latin typeface="Arial"/>
            </a:endParaRPr>
          </a:p>
          <a:p>
            <a:pPr lvl="4" marL="2160000" indent="-216000">
              <a:spcBef>
                <a:spcPts val="377"/>
              </a:spcBef>
              <a:buClr>
                <a:srgbClr val="000000"/>
              </a:buClr>
              <a:buSzPct val="45000"/>
              <a:buFont typeface="Wingdings" charset="2"/>
              <a:buChar char=""/>
            </a:pPr>
            <a:r>
              <a:rPr b="0" lang="fr-FR" sz="2670" spc="-1" strike="noStrike">
                <a:latin typeface="Arial"/>
              </a:rPr>
              <a:t>Fifth Outline Level</a:t>
            </a:r>
            <a:endParaRPr b="0" lang="fr-FR" sz="2670" spc="-1" strike="noStrike">
              <a:latin typeface="Arial"/>
            </a:endParaRPr>
          </a:p>
          <a:p>
            <a:pPr lvl="5" marL="2592000" indent="-216000">
              <a:spcBef>
                <a:spcPts val="377"/>
              </a:spcBef>
              <a:buClr>
                <a:srgbClr val="000000"/>
              </a:buClr>
              <a:buSzPct val="45000"/>
              <a:buFont typeface="Wingdings" charset="2"/>
              <a:buChar char=""/>
            </a:pPr>
            <a:r>
              <a:rPr b="0" lang="fr-FR" sz="2670" spc="-1" strike="noStrike">
                <a:latin typeface="Arial"/>
              </a:rPr>
              <a:t>Sixth Outline Level</a:t>
            </a:r>
            <a:endParaRPr b="0" lang="fr-FR" sz="2670" spc="-1" strike="noStrike">
              <a:latin typeface="Arial"/>
            </a:endParaRPr>
          </a:p>
          <a:p>
            <a:pPr lvl="6" marL="3024000" indent="-216000">
              <a:spcBef>
                <a:spcPts val="377"/>
              </a:spcBef>
              <a:buClr>
                <a:srgbClr val="000000"/>
              </a:buClr>
              <a:buSzPct val="45000"/>
              <a:buFont typeface="Wingdings" charset="2"/>
              <a:buChar char=""/>
            </a:pPr>
            <a:r>
              <a:rPr b="0" lang="fr-FR" sz="2670" spc="-1" strike="noStrike">
                <a:latin typeface="Arial"/>
              </a:rPr>
              <a:t>Seventh Outline Level</a:t>
            </a:r>
            <a:endParaRPr b="0" lang="fr-FR" sz="2670" spc="-1" strike="noStrike">
              <a:latin typeface="Arial"/>
            </a:endParaRPr>
          </a:p>
        </p:txBody>
      </p:sp>
      <p:sp>
        <p:nvSpPr>
          <p:cNvPr id="2" name="PlaceHolder 3"/>
          <p:cNvSpPr>
            <a:spLocks noGrp="1"/>
          </p:cNvSpPr>
          <p:nvPr>
            <p:ph type="dt"/>
          </p:nvPr>
        </p:nvSpPr>
        <p:spPr>
          <a:xfrm>
            <a:off x="504000" y="6886800"/>
            <a:ext cx="2348280" cy="520920"/>
          </a:xfrm>
          <a:prstGeom prst="rect">
            <a:avLst/>
          </a:prstGeom>
        </p:spPr>
        <p:txBody>
          <a:bodyPr lIns="0" rIns="0" tIns="0" bIns="0">
            <a:noAutofit/>
          </a:bodyPr>
          <a:p>
            <a:r>
              <a:rPr b="0" lang="fr-FR" sz="1400" spc="-1" strike="noStrike">
                <a:latin typeface="Times New Roman"/>
              </a:rPr>
              <a:t>&lt;date/time&gt;</a:t>
            </a:r>
            <a:endParaRPr b="0" lang="fr-FR" sz="1400" spc="-1" strike="noStrike">
              <a:latin typeface="Times New Roman"/>
            </a:endParaRPr>
          </a:p>
        </p:txBody>
      </p:sp>
      <p:sp>
        <p:nvSpPr>
          <p:cNvPr id="3" name="PlaceHolder 4"/>
          <p:cNvSpPr>
            <a:spLocks noGrp="1"/>
          </p:cNvSpPr>
          <p:nvPr>
            <p:ph type="ftr"/>
          </p:nvPr>
        </p:nvSpPr>
        <p:spPr>
          <a:xfrm>
            <a:off x="3447360" y="6886800"/>
            <a:ext cx="3195000" cy="520920"/>
          </a:xfrm>
          <a:prstGeom prst="rect">
            <a:avLst/>
          </a:prstGeom>
        </p:spPr>
        <p:txBody>
          <a:bodyPr lIns="0" rIns="0" tIns="0" bIns="0">
            <a:noAutofit/>
          </a:bodyPr>
          <a:p>
            <a:pPr algn="ctr"/>
            <a:r>
              <a:rPr b="0" lang="fr-FR" sz="1400" spc="-1" strike="noStrike">
                <a:latin typeface="Times New Roman"/>
              </a:rPr>
              <a:t>&lt;footer&gt;</a:t>
            </a:r>
            <a:endParaRPr b="0" lang="fr-FR" sz="1400" spc="-1" strike="noStrike">
              <a:latin typeface="Times New Roman"/>
            </a:endParaRPr>
          </a:p>
        </p:txBody>
      </p:sp>
      <p:sp>
        <p:nvSpPr>
          <p:cNvPr id="4" name="PlaceHolder 5"/>
          <p:cNvSpPr>
            <a:spLocks noGrp="1"/>
          </p:cNvSpPr>
          <p:nvPr>
            <p:ph type="sldNum"/>
          </p:nvPr>
        </p:nvSpPr>
        <p:spPr>
          <a:xfrm>
            <a:off x="7227360" y="6886800"/>
            <a:ext cx="2348280" cy="520920"/>
          </a:xfrm>
          <a:prstGeom prst="rect">
            <a:avLst/>
          </a:prstGeom>
        </p:spPr>
        <p:txBody>
          <a:bodyPr lIns="0" rIns="0" tIns="0" bIns="0">
            <a:noAutofit/>
          </a:bodyPr>
          <a:p>
            <a:pPr algn="r"/>
            <a:fld id="{A3F898C3-7A44-43FD-AD96-232CC348171B}" type="slidenum">
              <a:rPr b="0" lang="fr-FR" sz="1400" spc="-1" strike="noStrike">
                <a:latin typeface="Times New Roman"/>
              </a:rPr>
              <a:t>&lt;number&gt;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pn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hyperlink" Target="https://zanebetvoltaire.fr/" TargetMode="External"/><Relationship Id="rId3" Type="http://schemas.openxmlformats.org/officeDocument/2006/relationships/hyperlink" Target="https://commentairecompose.fr/essais-montaigne-des-cannibales-des-coches/" TargetMode="External"/><Relationship Id="rId4" Type="http://schemas.openxmlformats.org/officeDocument/2006/relationships/hyperlink" Target="https://www.devoirs.fr/1ere/francais/selon-vous-le-detour-par-lautre-est-il-un-bon-moyen-pour-denoncer-les-travers-de-notre-propre-societe-296141.html" TargetMode="External"/><Relationship Id="rId5" Type="http://schemas.openxmlformats.org/officeDocument/2006/relationships/hyperlink" Target="http://www.buzz-litteraire.com/cannibales-montaigne-essais-analyse-commentaire-explications/" TargetMode="External"/><Relationship Id="rId6" Type="http://schemas.openxmlformats.org/officeDocument/2006/relationships/hyperlink" Target="https://youtu.be/OYHSDLdWjSI" TargetMode="External"/><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 Id="rId11" Type="http://schemas.openxmlformats.org/officeDocument/2006/relationships/image" Target="../media/image21.png"/><Relationship Id="rId1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41" name="CustomShape 1"/>
          <p:cNvSpPr/>
          <p:nvPr/>
        </p:nvSpPr>
        <p:spPr>
          <a:xfrm>
            <a:off x="1152000" y="288000"/>
            <a:ext cx="7848000" cy="672120"/>
          </a:xfrm>
          <a:prstGeom prst="rect">
            <a:avLst/>
          </a:prstGeom>
          <a:noFill/>
          <a:ln w="12600">
            <a:solidFill>
              <a:srgbClr val="b2b2b2"/>
            </a:solidFill>
            <a:round/>
          </a:ln>
        </p:spPr>
        <p:style>
          <a:lnRef idx="0"/>
          <a:fillRef idx="0"/>
          <a:effectRef idx="0"/>
          <a:fontRef idx="minor"/>
        </p:style>
        <p:txBody>
          <a:bodyPr wrap="none" lIns="96120" rIns="96120" tIns="51120" bIns="51120" anchor="ctr">
            <a:noAutofit/>
          </a:bodyPr>
          <a:p>
            <a:pPr algn="ctr"/>
            <a:r>
              <a:rPr b="0" lang="fr-FR" sz="2400" spc="-1" strike="noStrike">
                <a:solidFill>
                  <a:srgbClr val="b2b2b2"/>
                </a:solidFill>
                <a:latin typeface="Tw Cen MT Condensed Extra Bold"/>
              </a:rPr>
              <a:t>Exposé sur </a:t>
            </a:r>
            <a:r>
              <a:rPr b="0" i="1" lang="fr-FR" sz="2400" spc="-1" strike="noStrike">
                <a:solidFill>
                  <a:srgbClr val="b2b2b2"/>
                </a:solidFill>
                <a:latin typeface="Tw Cen MT Condensed Extra Bold"/>
              </a:rPr>
              <a:t>Les Essais </a:t>
            </a:r>
            <a:r>
              <a:rPr b="0" lang="fr-FR" sz="2400" spc="-1" strike="noStrike">
                <a:solidFill>
                  <a:srgbClr val="b2b2b2"/>
                </a:solidFill>
                <a:latin typeface="Tw Cen MT Condensed Extra Bold"/>
              </a:rPr>
              <a:t>de Montaigne</a:t>
            </a:r>
            <a:endParaRPr b="0" lang="fr-FR" sz="2400" spc="-1" strike="noStrike">
              <a:solidFill>
                <a:srgbClr val="b2b2b2"/>
              </a:solidFill>
              <a:latin typeface="Tw Cen MT Condensed Extra Bold"/>
            </a:endParaRPr>
          </a:p>
        </p:txBody>
      </p:sp>
      <p:sp>
        <p:nvSpPr>
          <p:cNvPr id="42" name="TextShape 2"/>
          <p:cNvSpPr txBox="1"/>
          <p:nvPr/>
        </p:nvSpPr>
        <p:spPr>
          <a:xfrm>
            <a:off x="504000" y="1152000"/>
            <a:ext cx="9216000" cy="1247040"/>
          </a:xfrm>
          <a:prstGeom prst="rect">
            <a:avLst/>
          </a:prstGeom>
          <a:noFill/>
          <a:ln w="0">
            <a:noFill/>
          </a:ln>
        </p:spPr>
        <p:txBody>
          <a:bodyPr lIns="90000" rIns="90000" tIns="45000" bIns="45000">
            <a:noAutofit/>
          </a:bodyPr>
          <a:p>
            <a:pPr algn="ctr"/>
            <a:r>
              <a:rPr b="1" lang="fr-FR" sz="2400" spc="-1" strike="noStrike">
                <a:solidFill>
                  <a:srgbClr val="acb20c"/>
                </a:solidFill>
                <a:latin typeface="Harlow Solid Italic"/>
              </a:rPr>
              <a:t>Le détour par l’Autre est-il pour Montaigne, dans </a:t>
            </a:r>
            <a:endParaRPr b="0" lang="fr-FR" sz="2400" spc="-1" strike="noStrike">
              <a:latin typeface="Arial"/>
            </a:endParaRPr>
          </a:p>
          <a:p>
            <a:pPr algn="ctr"/>
            <a:r>
              <a:rPr b="1" lang="fr-FR" sz="2400" spc="-1" strike="noStrike">
                <a:solidFill>
                  <a:srgbClr val="acb20c"/>
                </a:solidFill>
                <a:latin typeface="Harlow Solid Italic"/>
              </a:rPr>
              <a:t>« </a:t>
            </a:r>
            <a:r>
              <a:rPr b="1" lang="fr-FR" sz="2400" spc="-1" strike="noStrike" u="sng">
                <a:solidFill>
                  <a:srgbClr val="acb20c"/>
                </a:solidFill>
                <a:uFillTx/>
                <a:latin typeface="Harlow Solid Italic"/>
              </a:rPr>
              <a:t>Des Cannibales</a:t>
            </a:r>
            <a:r>
              <a:rPr b="1" lang="fr-FR" sz="2400" spc="-1" strike="noStrike">
                <a:solidFill>
                  <a:srgbClr val="acb20c"/>
                </a:solidFill>
                <a:latin typeface="Harlow Solid Italic"/>
              </a:rPr>
              <a:t> » et « </a:t>
            </a:r>
            <a:r>
              <a:rPr b="1" lang="fr-FR" sz="2400" spc="-1" strike="noStrike" u="sng">
                <a:solidFill>
                  <a:srgbClr val="acb20c"/>
                </a:solidFill>
                <a:uFillTx/>
                <a:latin typeface="Harlow Solid Italic"/>
              </a:rPr>
              <a:t>Des Coches</a:t>
            </a:r>
            <a:r>
              <a:rPr b="1" lang="fr-FR" sz="2400" spc="-1" strike="noStrike">
                <a:solidFill>
                  <a:srgbClr val="acb20c"/>
                </a:solidFill>
                <a:latin typeface="Harlow Solid Italic"/>
              </a:rPr>
              <a:t> », un moyen adapté à la</a:t>
            </a:r>
            <a:endParaRPr b="0" lang="fr-FR" sz="2400" spc="-1" strike="noStrike">
              <a:latin typeface="Arial"/>
            </a:endParaRPr>
          </a:p>
          <a:p>
            <a:pPr algn="ctr"/>
            <a:r>
              <a:rPr b="1" lang="fr-FR" sz="2400" spc="-1" strike="noStrike">
                <a:solidFill>
                  <a:srgbClr val="acb20c"/>
                </a:solidFill>
                <a:latin typeface="Harlow Solid Italic"/>
              </a:rPr>
              <a:t> </a:t>
            </a:r>
            <a:r>
              <a:rPr b="1" lang="fr-FR" sz="2400" spc="-1" strike="noStrike">
                <a:solidFill>
                  <a:srgbClr val="acb20c"/>
                </a:solidFill>
                <a:latin typeface="Harlow Solid Italic"/>
              </a:rPr>
              <a:t>remise en cause de la société de son temps ? </a:t>
            </a:r>
            <a:r>
              <a:rPr b="0" lang="fr-FR" sz="2400" spc="-1" strike="noStrike">
                <a:solidFill>
                  <a:srgbClr val="acb20c"/>
                </a:solidFill>
                <a:latin typeface="Harlow Solid Italic"/>
              </a:rPr>
              <a:t> </a:t>
            </a:r>
            <a:endParaRPr b="0" lang="fr-FR" sz="2400" spc="-1" strike="noStrike">
              <a:latin typeface="Arial"/>
            </a:endParaRPr>
          </a:p>
        </p:txBody>
      </p:sp>
      <p:pic>
        <p:nvPicPr>
          <p:cNvPr id="43" name="" descr=""/>
          <p:cNvPicPr/>
          <p:nvPr/>
        </p:nvPicPr>
        <p:blipFill>
          <a:blip r:embed="rId2"/>
          <a:stretch/>
        </p:blipFill>
        <p:spPr>
          <a:xfrm>
            <a:off x="1800000" y="2448000"/>
            <a:ext cx="6408000" cy="4528440"/>
          </a:xfrm>
          <a:prstGeom prst="rect">
            <a:avLst/>
          </a:prstGeom>
          <a:ln w="0">
            <a:noFill/>
          </a:ln>
        </p:spPr>
      </p:pic>
      <p:sp>
        <p:nvSpPr>
          <p:cNvPr id="44" name="TextShape 3"/>
          <p:cNvSpPr txBox="1"/>
          <p:nvPr/>
        </p:nvSpPr>
        <p:spPr>
          <a:xfrm>
            <a:off x="1872000" y="6978600"/>
            <a:ext cx="6336000" cy="581400"/>
          </a:xfrm>
          <a:prstGeom prst="rect">
            <a:avLst/>
          </a:prstGeom>
          <a:noFill/>
          <a:ln w="0">
            <a:noFill/>
          </a:ln>
        </p:spPr>
        <p:txBody>
          <a:bodyPr lIns="90000" rIns="90000" tIns="45000" bIns="45000">
            <a:noAutofit/>
          </a:bodyPr>
          <a:p>
            <a:pPr algn="ctr"/>
            <a:r>
              <a:rPr b="0" lang="fr-FR" sz="1100" spc="-1" strike="noStrike">
                <a:latin typeface="Amiri"/>
              </a:rPr>
              <a:t>L’arrivée de Christophe Colomb dans le Nouveau Monde (San Salvador) en 1492</a:t>
            </a:r>
            <a:endParaRPr b="0" lang="fr-FR" sz="1100" spc="-1" strike="noStrike">
              <a:latin typeface="Arial"/>
            </a:endParaRPr>
          </a:p>
          <a:p>
            <a:pPr algn="ctr"/>
            <a:r>
              <a:rPr b="0" lang="fr-FR" sz="1100" spc="-1" strike="noStrike">
                <a:latin typeface="Amiri"/>
              </a:rPr>
              <a:t> </a:t>
            </a:r>
            <a:r>
              <a:rPr b="0" lang="fr-FR" sz="1100" spc="-1" strike="noStrike">
                <a:latin typeface="Amiri"/>
              </a:rPr>
              <a:t>(gravure de Theodore de Bry)</a:t>
            </a:r>
            <a:endParaRPr b="0" lang="fr-FR" sz="1100" spc="-1" strike="noStrike">
              <a:latin typeface="Arial"/>
            </a:endParaRPr>
          </a:p>
        </p:txBody>
      </p:sp>
      <p:sp>
        <p:nvSpPr>
          <p:cNvPr id="45" name="TextShape 4"/>
          <p:cNvSpPr txBox="1"/>
          <p:nvPr/>
        </p:nvSpPr>
        <p:spPr>
          <a:xfrm>
            <a:off x="8496000" y="6840000"/>
            <a:ext cx="1440000" cy="663480"/>
          </a:xfrm>
          <a:prstGeom prst="rect">
            <a:avLst/>
          </a:prstGeom>
          <a:noFill/>
          <a:ln w="0">
            <a:noFill/>
          </a:ln>
        </p:spPr>
        <p:txBody>
          <a:bodyPr lIns="90000" rIns="90000" tIns="45000" bIns="45000">
            <a:noAutofit/>
          </a:bodyPr>
          <a:p>
            <a:r>
              <a:rPr b="0" lang="fr-FR" sz="1000" spc="-1" strike="noStrike">
                <a:solidFill>
                  <a:srgbClr val="a7074b"/>
                </a:solidFill>
                <a:latin typeface="Garamond"/>
              </a:rPr>
              <a:t>Fanny JOGUET</a:t>
            </a:r>
            <a:endParaRPr b="0" lang="fr-FR" sz="1000" spc="-1" strike="noStrike">
              <a:latin typeface="Arial"/>
            </a:endParaRPr>
          </a:p>
          <a:p>
            <a:r>
              <a:rPr b="0" lang="fr-FR" sz="1000" spc="-1" strike="noStrike">
                <a:solidFill>
                  <a:srgbClr val="a7074b"/>
                </a:solidFill>
                <a:latin typeface="Garamond"/>
              </a:rPr>
              <a:t>Manon GAZAGNAIRE</a:t>
            </a:r>
            <a:endParaRPr b="0" lang="fr-FR" sz="1000" spc="-1" strike="noStrike">
              <a:latin typeface="Arial"/>
            </a:endParaRPr>
          </a:p>
          <a:p>
            <a:r>
              <a:rPr b="0" lang="fr-FR" sz="1000" spc="-1" strike="noStrike">
                <a:solidFill>
                  <a:srgbClr val="a7074b"/>
                </a:solidFill>
                <a:latin typeface="Garamond"/>
              </a:rPr>
              <a:t>Coraline PAUL</a:t>
            </a:r>
            <a:endParaRPr b="0" lang="fr-FR" sz="1000" spc="-1" strike="noStrike">
              <a:latin typeface="Arial"/>
            </a:endParaRPr>
          </a:p>
          <a:p>
            <a:r>
              <a:rPr b="0" lang="fr-FR" sz="1000" spc="-1" strike="noStrike">
                <a:solidFill>
                  <a:srgbClr val="a7074b"/>
                </a:solidFill>
                <a:latin typeface="Garamond"/>
              </a:rPr>
              <a:t>1°G4</a:t>
            </a:r>
            <a:endParaRPr b="0" lang="fr-FR" sz="1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46" name="TextShape 1"/>
          <p:cNvSpPr txBox="1"/>
          <p:nvPr/>
        </p:nvSpPr>
        <p:spPr>
          <a:xfrm>
            <a:off x="4608000" y="2736000"/>
            <a:ext cx="5400000" cy="4600440"/>
          </a:xfrm>
          <a:prstGeom prst="rect">
            <a:avLst/>
          </a:prstGeom>
          <a:noFill/>
          <a:ln w="0">
            <a:noFill/>
          </a:ln>
        </p:spPr>
        <p:txBody>
          <a:bodyPr lIns="90000" rIns="90000" tIns="45000" bIns="45000">
            <a:noAutofit/>
          </a:bodyPr>
          <a:p>
            <a:pPr algn="ctr"/>
            <a:r>
              <a:rPr b="0" lang="fr-FR" sz="2000" spc="-1" strike="noStrike">
                <a:solidFill>
                  <a:srgbClr val="ff0000"/>
                </a:solidFill>
                <a:latin typeface="Times New Roman"/>
                <a:ea typeface="Microsoft YaHei"/>
              </a:rPr>
              <a:t>I. L’Autre, un élément qui attire l’attention comme les critiques </a:t>
            </a:r>
            <a:endParaRPr b="0" lang="fr-FR" sz="2000" spc="-1" strike="noStrike">
              <a:latin typeface="Arial"/>
            </a:endParaRPr>
          </a:p>
          <a:p>
            <a:pPr algn="ctr"/>
            <a:endParaRPr b="0" lang="fr-FR" sz="2000" spc="-1" strike="noStrike">
              <a:latin typeface="Arial"/>
            </a:endParaRPr>
          </a:p>
          <a:p>
            <a:r>
              <a:rPr b="0" lang="fr-FR" sz="2000" spc="-1" strike="noStrike">
                <a:solidFill>
                  <a:srgbClr val="0606ff"/>
                </a:solidFill>
                <a:latin typeface="Times New Roman"/>
                <a:ea typeface="Microsoft YaHei"/>
              </a:rPr>
              <a:t>	</a:t>
            </a:r>
            <a:r>
              <a:rPr b="0" lang="fr-FR" sz="2000" spc="-1" strike="noStrike">
                <a:solidFill>
                  <a:srgbClr val="0606ff"/>
                </a:solidFill>
                <a:latin typeface="Times New Roman"/>
                <a:ea typeface="Microsoft YaHei"/>
              </a:rPr>
              <a:t>1. La polysémie de l’Autre</a:t>
            </a:r>
            <a:endParaRPr b="0" lang="fr-FR" sz="2000" spc="-1" strike="noStrike">
              <a:latin typeface="Arial"/>
            </a:endParaRPr>
          </a:p>
          <a:p>
            <a:r>
              <a:rPr b="0" lang="fr-FR" sz="2000" spc="-1" strike="noStrike">
                <a:solidFill>
                  <a:srgbClr val="0606ff"/>
                </a:solidFill>
                <a:latin typeface="Times New Roman"/>
                <a:ea typeface="Microsoft YaHei"/>
              </a:rPr>
              <a:t>	</a:t>
            </a:r>
            <a:r>
              <a:rPr b="0" lang="fr-FR" sz="2000" spc="-1" strike="noStrike">
                <a:solidFill>
                  <a:srgbClr val="0606ff"/>
                </a:solidFill>
                <a:latin typeface="Times New Roman"/>
                <a:ea typeface="Microsoft YaHei"/>
              </a:rPr>
              <a:t>2. Le regard péjoratif d’une société sur l’autre</a:t>
            </a:r>
            <a:endParaRPr b="0" lang="fr-FR" sz="2000" spc="-1" strike="noStrike">
              <a:latin typeface="Arial"/>
            </a:endParaRPr>
          </a:p>
          <a:p>
            <a:pPr algn="ctr"/>
            <a:r>
              <a:rPr b="0" lang="fr-FR" sz="2000" spc="-1" strike="noStrike">
                <a:latin typeface="Times New Roman"/>
              </a:rPr>
              <a:t>	</a:t>
            </a:r>
            <a:endParaRPr b="0" lang="fr-FR" sz="2000" spc="-1" strike="noStrike">
              <a:latin typeface="Arial"/>
            </a:endParaRPr>
          </a:p>
          <a:p>
            <a:pPr algn="ctr"/>
            <a:r>
              <a:rPr b="0" lang="fr-FR" sz="2000" spc="-1" strike="noStrike">
                <a:solidFill>
                  <a:srgbClr val="ff0000"/>
                </a:solidFill>
                <a:latin typeface="Times New Roman"/>
                <a:ea typeface="Microsoft YaHei"/>
              </a:rPr>
              <a:t>II. La description de l'Autre par  Montaigne : un moyen de remettre en cause la société de son temps</a:t>
            </a:r>
            <a:endParaRPr b="0" lang="fr-FR" sz="2000" spc="-1" strike="noStrike">
              <a:latin typeface="Arial"/>
            </a:endParaRPr>
          </a:p>
          <a:p>
            <a:pPr algn="ctr"/>
            <a:endParaRPr b="0" lang="fr-FR" sz="2000" spc="-1" strike="noStrike">
              <a:latin typeface="Arial"/>
            </a:endParaRPr>
          </a:p>
          <a:p>
            <a:r>
              <a:rPr b="0" lang="fr-FR" sz="2000" spc="-1" strike="noStrike">
                <a:solidFill>
                  <a:srgbClr val="0606ff"/>
                </a:solidFill>
                <a:latin typeface="Times New Roman"/>
              </a:rPr>
              <a:t>	</a:t>
            </a:r>
            <a:r>
              <a:rPr b="0" lang="fr-FR" sz="2000" spc="-1" strike="noStrike">
                <a:solidFill>
                  <a:srgbClr val="0606ff"/>
                </a:solidFill>
                <a:latin typeface="Times New Roman"/>
                <a:ea typeface="Microsoft YaHei"/>
              </a:rPr>
              <a:t>1. Le regard que porte Montaigne sur l'Autre</a:t>
            </a:r>
            <a:endParaRPr b="0" lang="fr-FR" sz="2000" spc="-1" strike="noStrike">
              <a:latin typeface="Arial"/>
            </a:endParaRPr>
          </a:p>
          <a:p>
            <a:r>
              <a:rPr b="0" lang="fr-FR" sz="2000" spc="-1" strike="noStrike">
                <a:solidFill>
                  <a:srgbClr val="0606ff"/>
                </a:solidFill>
                <a:latin typeface="Times New Roman"/>
              </a:rPr>
              <a:t>	</a:t>
            </a:r>
            <a:r>
              <a:rPr b="0" lang="fr-FR" sz="2000" spc="-1" strike="noStrike">
                <a:solidFill>
                  <a:srgbClr val="0606ff"/>
                </a:solidFill>
                <a:latin typeface="Times New Roman"/>
                <a:ea typeface="Microsoft YaHei"/>
              </a:rPr>
              <a:t>2. Les aspects négatifs de sa société opposées </a:t>
            </a:r>
            <a:r>
              <a:rPr b="0" lang="fr-FR" sz="2000" spc="-1" strike="noStrike">
                <a:solidFill>
                  <a:srgbClr val="0606ff"/>
                </a:solidFill>
                <a:latin typeface="Times New Roman"/>
                <a:ea typeface="Microsoft YaHei"/>
              </a:rPr>
              <a:t>	</a:t>
            </a:r>
            <a:r>
              <a:rPr b="0" lang="fr-FR" sz="2000" spc="-1" strike="noStrike">
                <a:solidFill>
                  <a:srgbClr val="0606ff"/>
                </a:solidFill>
                <a:latin typeface="Times New Roman"/>
                <a:ea typeface="Microsoft YaHei"/>
              </a:rPr>
              <a:t>aux aspects positifs de l’Autre</a:t>
            </a:r>
            <a:endParaRPr b="0" lang="fr-FR" sz="2000" spc="-1" strike="noStrike">
              <a:latin typeface="Arial"/>
            </a:endParaRPr>
          </a:p>
        </p:txBody>
      </p:sp>
      <p:sp>
        <p:nvSpPr>
          <p:cNvPr id="47" name="TextShape 2"/>
          <p:cNvSpPr txBox="1"/>
          <p:nvPr/>
        </p:nvSpPr>
        <p:spPr>
          <a:xfrm>
            <a:off x="4320000" y="1308240"/>
            <a:ext cx="5616000" cy="1431360"/>
          </a:xfrm>
          <a:prstGeom prst="rect">
            <a:avLst/>
          </a:prstGeom>
          <a:noFill/>
          <a:ln w="0">
            <a:noFill/>
          </a:ln>
        </p:spPr>
        <p:txBody>
          <a:bodyPr lIns="90000" rIns="90000" tIns="45000" bIns="45000">
            <a:noAutofit/>
          </a:bodyPr>
          <a:p>
            <a:pPr algn="ctr"/>
            <a:r>
              <a:rPr b="1" lang="fr-FR" sz="1900" spc="-1" strike="noStrike">
                <a:solidFill>
                  <a:srgbClr val="acb20c"/>
                </a:solidFill>
                <a:latin typeface="Harlow Solid Italic"/>
                <a:ea typeface="Microsoft YaHei"/>
              </a:rPr>
              <a:t>Le détour par l’Autre est-il pour Montaigne, dans</a:t>
            </a:r>
            <a:endParaRPr b="0" lang="fr-FR" sz="1900" spc="-1" strike="noStrike">
              <a:latin typeface="Arial"/>
            </a:endParaRPr>
          </a:p>
          <a:p>
            <a:pPr algn="ctr"/>
            <a:r>
              <a:rPr b="1" lang="fr-FR" sz="1900" spc="-1" strike="noStrike">
                <a:solidFill>
                  <a:srgbClr val="acb20c"/>
                </a:solidFill>
                <a:latin typeface="Harlow Solid Italic"/>
                <a:ea typeface="Microsoft YaHei"/>
              </a:rPr>
              <a:t> </a:t>
            </a:r>
            <a:r>
              <a:rPr b="1" lang="fr-FR" sz="1900" spc="-1" strike="noStrike">
                <a:solidFill>
                  <a:srgbClr val="acb20c"/>
                </a:solidFill>
                <a:latin typeface="Harlow Solid Italic"/>
                <a:ea typeface="Microsoft YaHei"/>
              </a:rPr>
              <a:t>« </a:t>
            </a:r>
            <a:r>
              <a:rPr b="1" lang="fr-FR" sz="1900" spc="-1" strike="noStrike" u="sng">
                <a:solidFill>
                  <a:srgbClr val="acb20c"/>
                </a:solidFill>
                <a:uFillTx/>
                <a:latin typeface="Harlow Solid Italic"/>
                <a:ea typeface="Microsoft YaHei"/>
              </a:rPr>
              <a:t>Des Cannibales</a:t>
            </a:r>
            <a:r>
              <a:rPr b="1" lang="fr-FR" sz="1900" spc="-1" strike="noStrike">
                <a:solidFill>
                  <a:srgbClr val="acb20c"/>
                </a:solidFill>
                <a:latin typeface="Harlow Solid Italic"/>
                <a:ea typeface="Microsoft YaHei"/>
              </a:rPr>
              <a:t> » et « </a:t>
            </a:r>
            <a:r>
              <a:rPr b="1" lang="fr-FR" sz="1900" spc="-1" strike="noStrike" u="sng">
                <a:solidFill>
                  <a:srgbClr val="acb20c"/>
                </a:solidFill>
                <a:uFillTx/>
                <a:latin typeface="Harlow Solid Italic"/>
                <a:ea typeface="Microsoft YaHei"/>
              </a:rPr>
              <a:t>Des Coches</a:t>
            </a:r>
            <a:r>
              <a:rPr b="1" lang="fr-FR" sz="1900" spc="-1" strike="noStrike">
                <a:solidFill>
                  <a:srgbClr val="acb20c"/>
                </a:solidFill>
                <a:latin typeface="Harlow Solid Italic"/>
                <a:ea typeface="Microsoft YaHei"/>
              </a:rPr>
              <a:t> », un moyen adapté à la remise en cause de la société de son temps ? </a:t>
            </a:r>
            <a:endParaRPr b="0" lang="fr-FR" sz="1900" spc="-1" strike="noStrike">
              <a:latin typeface="Arial"/>
            </a:endParaRPr>
          </a:p>
        </p:txBody>
      </p:sp>
      <p:pic>
        <p:nvPicPr>
          <p:cNvPr id="48" name="" descr=""/>
          <p:cNvPicPr/>
          <p:nvPr/>
        </p:nvPicPr>
        <p:blipFill>
          <a:blip r:embed="rId2"/>
          <a:stretch/>
        </p:blipFill>
        <p:spPr>
          <a:xfrm>
            <a:off x="504000" y="1361520"/>
            <a:ext cx="3888000" cy="5550480"/>
          </a:xfrm>
          <a:prstGeom prst="rect">
            <a:avLst/>
          </a:prstGeom>
          <a:ln w="0">
            <a:noFill/>
          </a:ln>
        </p:spPr>
      </p:pic>
      <p:sp>
        <p:nvSpPr>
          <p:cNvPr id="49" name="CustomShape 3"/>
          <p:cNvSpPr/>
          <p:nvPr/>
        </p:nvSpPr>
        <p:spPr>
          <a:xfrm>
            <a:off x="1152000" y="288000"/>
            <a:ext cx="7848000" cy="672120"/>
          </a:xfrm>
          <a:prstGeom prst="rect">
            <a:avLst/>
          </a:prstGeom>
          <a:noFill/>
          <a:ln w="12600">
            <a:solidFill>
              <a:srgbClr val="b2b2b2"/>
            </a:solidFill>
            <a:round/>
          </a:ln>
        </p:spPr>
        <p:style>
          <a:lnRef idx="0"/>
          <a:fillRef idx="0"/>
          <a:effectRef idx="0"/>
          <a:fontRef idx="minor"/>
        </p:style>
        <p:txBody>
          <a:bodyPr wrap="none" lIns="96120" rIns="96120" tIns="51120" bIns="51120" anchor="ctr">
            <a:noAutofit/>
          </a:bodyPr>
          <a:p>
            <a:pPr algn="ctr"/>
            <a:r>
              <a:rPr b="0" lang="fr-FR" sz="2400" spc="-1" strike="noStrike">
                <a:solidFill>
                  <a:srgbClr val="b2b2b2"/>
                </a:solidFill>
                <a:latin typeface="Tw Cen MT Condensed Extra Bold"/>
              </a:rPr>
              <a:t>Plan</a:t>
            </a:r>
            <a:endParaRPr b="0" lang="fr-FR" sz="2400" spc="-1" strike="noStrike">
              <a:solidFill>
                <a:srgbClr val="b2b2b2"/>
              </a:solidFill>
              <a:latin typeface="Tw Cen MT Condensed Extra Bold"/>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50" name="CustomShape 1"/>
          <p:cNvSpPr/>
          <p:nvPr/>
        </p:nvSpPr>
        <p:spPr>
          <a:xfrm>
            <a:off x="504000" y="288000"/>
            <a:ext cx="9288000" cy="672120"/>
          </a:xfrm>
          <a:prstGeom prst="rect">
            <a:avLst/>
          </a:prstGeom>
          <a:noFill/>
          <a:ln w="12600">
            <a:solidFill>
              <a:srgbClr val="b2b2b2"/>
            </a:solidFill>
            <a:round/>
          </a:ln>
        </p:spPr>
        <p:style>
          <a:lnRef idx="0"/>
          <a:fillRef idx="0"/>
          <a:effectRef idx="0"/>
          <a:fontRef idx="minor"/>
        </p:style>
        <p:txBody>
          <a:bodyPr wrap="none" lIns="96120" rIns="96120" tIns="51120" bIns="51120" anchor="ctr">
            <a:noAutofit/>
          </a:bodyPr>
          <a:p>
            <a:pPr algn="ctr">
              <a:lnSpc>
                <a:spcPct val="100000"/>
              </a:lnSpc>
            </a:pPr>
            <a:r>
              <a:rPr b="0" lang="fr-FR" sz="2000" spc="-1" strike="noStrike">
                <a:solidFill>
                  <a:srgbClr val="b2b2b2"/>
                </a:solidFill>
                <a:latin typeface="Tw Cen MT Condensed Extra Bold"/>
                <a:ea typeface="Microsoft YaHei"/>
              </a:rPr>
              <a:t>I. L’Autre, un élément qui attire l’attention comme les critiques </a:t>
            </a:r>
            <a:endParaRPr b="0" lang="fr-FR" sz="2000" spc="-1" strike="noStrike">
              <a:solidFill>
                <a:srgbClr val="b2b2b2"/>
              </a:solidFill>
              <a:latin typeface="Tw Cen MT Condensed Extra Bold"/>
            </a:endParaRPr>
          </a:p>
        </p:txBody>
      </p:sp>
      <p:sp>
        <p:nvSpPr>
          <p:cNvPr id="51" name="TextShape 2"/>
          <p:cNvSpPr txBox="1"/>
          <p:nvPr/>
        </p:nvSpPr>
        <p:spPr>
          <a:xfrm>
            <a:off x="3672000" y="1152000"/>
            <a:ext cx="3312000" cy="654120"/>
          </a:xfrm>
          <a:prstGeom prst="rect">
            <a:avLst/>
          </a:prstGeom>
          <a:noFill/>
          <a:ln w="0">
            <a:noFill/>
          </a:ln>
        </p:spPr>
        <p:txBody>
          <a:bodyPr lIns="90000" rIns="90000" tIns="45000" bIns="45000">
            <a:noAutofit/>
          </a:bodyPr>
          <a:p>
            <a:pPr>
              <a:lnSpc>
                <a:spcPct val="100000"/>
              </a:lnSpc>
            </a:pPr>
            <a:r>
              <a:rPr b="0" lang="fr-FR" sz="2000" spc="-1" strike="noStrike">
                <a:solidFill>
                  <a:srgbClr val="bf0041"/>
                </a:solidFill>
                <a:latin typeface="Times New Roman"/>
                <a:ea typeface="Microsoft YaHei"/>
              </a:rPr>
              <a:t>1. La polysémie de l’Autre</a:t>
            </a:r>
            <a:endParaRPr b="0" lang="fr-FR" sz="2000" spc="-1" strike="noStrike">
              <a:latin typeface="Arial"/>
            </a:endParaRPr>
          </a:p>
        </p:txBody>
      </p:sp>
      <p:sp>
        <p:nvSpPr>
          <p:cNvPr id="52" name="TextShape 3"/>
          <p:cNvSpPr txBox="1"/>
          <p:nvPr/>
        </p:nvSpPr>
        <p:spPr>
          <a:xfrm>
            <a:off x="504000" y="1728000"/>
            <a:ext cx="8784000" cy="5643360"/>
          </a:xfrm>
          <a:prstGeom prst="rect">
            <a:avLst/>
          </a:prstGeom>
          <a:noFill/>
          <a:ln w="0">
            <a:noFill/>
          </a:ln>
        </p:spPr>
        <p:txBody>
          <a:bodyPr lIns="90000" rIns="90000" tIns="45000" bIns="45000">
            <a:noAutofit/>
          </a:bodyPr>
          <a:p>
            <a:r>
              <a:rPr b="0" lang="fr-FR" sz="1800" spc="-1" strike="noStrike">
                <a:latin typeface="Calibri"/>
                <a:ea typeface="Microsoft YaHei"/>
              </a:rPr>
              <a:t>→ </a:t>
            </a:r>
            <a:r>
              <a:rPr b="0" lang="fr-FR" sz="1800" spc="-1" strike="noStrike">
                <a:latin typeface="Calibri"/>
                <a:ea typeface="Microsoft YaHei"/>
              </a:rPr>
              <a:t>Un nouveau Monde</a:t>
            </a:r>
            <a:endParaRPr b="0" lang="fr-FR" sz="1800" spc="-1" strike="noStrike">
              <a:latin typeface="Arial"/>
            </a:endParaRPr>
          </a:p>
          <a:p>
            <a:r>
              <a:rPr b="0" lang="fr-FR" sz="1800" spc="-1" strike="noStrike">
                <a:solidFill>
                  <a:srgbClr val="0c0aff"/>
                </a:solidFill>
                <a:latin typeface="Calibri"/>
                <a:ea typeface="Microsoft YaHei"/>
              </a:rPr>
              <a:t>-p8 : " </a:t>
            </a:r>
            <a:r>
              <a:rPr b="0" i="1" lang="fr-FR" sz="1800" spc="-1" strike="noStrike">
                <a:solidFill>
                  <a:srgbClr val="0c0aff"/>
                </a:solidFill>
                <a:latin typeface="Calibri"/>
                <a:ea typeface="Microsoft YaHei"/>
              </a:rPr>
              <a:t>J'ai eu longtemps avec moi un homme qui </a:t>
            </a:r>
            <a:endParaRPr b="0" lang="fr-FR" sz="1800" spc="-1" strike="noStrike">
              <a:latin typeface="Arial"/>
            </a:endParaRPr>
          </a:p>
          <a:p>
            <a:r>
              <a:rPr b="0" i="1" lang="fr-FR" sz="1800" spc="-1" strike="noStrike">
                <a:solidFill>
                  <a:srgbClr val="0c0aff"/>
                </a:solidFill>
                <a:latin typeface="Calibri"/>
                <a:ea typeface="Microsoft YaHei"/>
              </a:rPr>
              <a:t>était resté dix ou douze ans dans cet autre monde </a:t>
            </a:r>
            <a:endParaRPr b="0" lang="fr-FR" sz="1800" spc="-1" strike="noStrike">
              <a:latin typeface="Arial"/>
            </a:endParaRPr>
          </a:p>
          <a:p>
            <a:r>
              <a:rPr b="0" i="1" lang="fr-FR" sz="1800" spc="-1" strike="noStrike">
                <a:solidFill>
                  <a:srgbClr val="0c0aff"/>
                </a:solidFill>
                <a:latin typeface="Calibri"/>
                <a:ea typeface="Microsoft YaHei"/>
              </a:rPr>
              <a:t>qui a été découvert dans notre siècle</a:t>
            </a:r>
            <a:r>
              <a:rPr b="0" lang="fr-FR" sz="1800" spc="-1" strike="noStrike">
                <a:solidFill>
                  <a:srgbClr val="0c0aff"/>
                </a:solidFill>
                <a:latin typeface="Calibri"/>
                <a:ea typeface="Microsoft YaHei"/>
              </a:rPr>
              <a:t> "</a:t>
            </a:r>
            <a:endParaRPr b="0" lang="fr-FR" sz="1800" spc="-1" strike="noStrike">
              <a:latin typeface="Arial"/>
            </a:endParaRPr>
          </a:p>
          <a:p>
            <a:endParaRPr b="0" lang="fr-FR" sz="1800" spc="-1" strike="noStrike">
              <a:latin typeface="Arial"/>
            </a:endParaRPr>
          </a:p>
          <a:p>
            <a:r>
              <a:rPr b="0" lang="fr-FR" sz="1800" spc="-1" strike="noStrike">
                <a:solidFill>
                  <a:srgbClr val="0c0aff"/>
                </a:solidFill>
                <a:latin typeface="Calibri"/>
                <a:ea typeface="Microsoft YaHei"/>
              </a:rPr>
              <a:t>-conquête du Brésil par les Portugais</a:t>
            </a:r>
            <a:endParaRPr b="0" lang="fr-FR" sz="1800" spc="-1" strike="noStrike">
              <a:latin typeface="Arial"/>
            </a:endParaRPr>
          </a:p>
          <a:p>
            <a:endParaRPr b="0" lang="fr-FR" sz="1800" spc="-1" strike="noStrike">
              <a:latin typeface="Arial"/>
            </a:endParaRPr>
          </a:p>
          <a:p>
            <a:endParaRPr b="0" lang="fr-FR" sz="1800" spc="-1" strike="noStrike">
              <a:latin typeface="Arial"/>
            </a:endParaRPr>
          </a:p>
          <a:p>
            <a:r>
              <a:rPr b="0" lang="fr-FR" sz="1800" spc="-1" strike="noStrike">
                <a:latin typeface="Calibri"/>
                <a:ea typeface="Microsoft YaHei"/>
              </a:rPr>
              <a:t>→ </a:t>
            </a:r>
            <a:r>
              <a:rPr b="0" lang="fr-FR" sz="1800" spc="-1" strike="noStrike">
                <a:latin typeface="Calibri"/>
                <a:ea typeface="Microsoft YaHei"/>
              </a:rPr>
              <a:t>De nouveaux individus / société</a:t>
            </a:r>
            <a:endParaRPr b="0" lang="fr-FR" sz="1800" spc="-1" strike="noStrike">
              <a:latin typeface="Arial"/>
            </a:endParaRPr>
          </a:p>
          <a:p>
            <a:r>
              <a:rPr b="0" lang="fr-FR" sz="1800" spc="-1" strike="noStrike">
                <a:solidFill>
                  <a:srgbClr val="0c0aff"/>
                </a:solidFill>
                <a:latin typeface="Calibri"/>
                <a:ea typeface="Microsoft YaHei"/>
              </a:rPr>
              <a:t>-Personnes à la fois similaires et différentes</a:t>
            </a:r>
            <a:endParaRPr b="0" lang="fr-FR" sz="1800" spc="-1" strike="noStrike">
              <a:latin typeface="Arial"/>
            </a:endParaRPr>
          </a:p>
          <a:p>
            <a:endParaRPr b="0" lang="fr-FR" sz="1800" spc="-1" strike="noStrike">
              <a:latin typeface="Arial"/>
            </a:endParaRPr>
          </a:p>
          <a:p>
            <a:r>
              <a:rPr b="0" lang="fr-FR" sz="1800" spc="-1" strike="noStrike">
                <a:solidFill>
                  <a:srgbClr val="0c0aff"/>
                </a:solidFill>
                <a:latin typeface="Calibri"/>
                <a:ea typeface="Microsoft YaHei"/>
              </a:rPr>
              <a:t>-Sauvages vivent en autarcie</a:t>
            </a:r>
            <a:endParaRPr b="0" lang="fr-FR" sz="1800" spc="-1" strike="noStrike">
              <a:latin typeface="Arial"/>
            </a:endParaRPr>
          </a:p>
          <a:p>
            <a:endParaRPr b="0" lang="fr-FR" sz="1800" spc="-1" strike="noStrike">
              <a:latin typeface="Arial"/>
            </a:endParaRPr>
          </a:p>
          <a:p>
            <a:r>
              <a:rPr b="0" lang="fr-FR" sz="1800" spc="-1" strike="noStrike">
                <a:solidFill>
                  <a:srgbClr val="0c0aff"/>
                </a:solidFill>
                <a:latin typeface="Calibri"/>
                <a:ea typeface="Microsoft YaHei"/>
              </a:rPr>
              <a:t>-«</a:t>
            </a:r>
            <a:r>
              <a:rPr b="0" lang="fr-FR" sz="1800" spc="-1" strike="noStrike">
                <a:solidFill>
                  <a:srgbClr val="0c0aff"/>
                </a:solidFill>
                <a:latin typeface="Calibri"/>
                <a:ea typeface="Microsoft YaHei"/>
              </a:rPr>
              <a:t> </a:t>
            </a:r>
            <a:r>
              <a:rPr b="0" i="1" lang="fr-FR" sz="1800" spc="-1" strike="noStrike">
                <a:solidFill>
                  <a:srgbClr val="0c0aff"/>
                </a:solidFill>
                <a:latin typeface="Calibri"/>
                <a:ea typeface="Microsoft YaHei"/>
              </a:rPr>
              <a:t>richesses naturelles</a:t>
            </a:r>
            <a:r>
              <a:rPr b="0" lang="fr-FR" sz="1800" spc="-1" strike="noStrike">
                <a:solidFill>
                  <a:srgbClr val="0c0aff"/>
                </a:solidFill>
                <a:latin typeface="Calibri"/>
                <a:ea typeface="Microsoft YaHei"/>
              </a:rPr>
              <a:t> »</a:t>
            </a:r>
            <a:endParaRPr b="0" lang="fr-FR" sz="1800" spc="-1" strike="noStrike">
              <a:latin typeface="Arial"/>
            </a:endParaRPr>
          </a:p>
          <a:p>
            <a:endParaRPr b="0" lang="fr-FR" sz="1800" spc="-1" strike="noStrike">
              <a:latin typeface="Arial"/>
            </a:endParaRPr>
          </a:p>
          <a:p>
            <a:endParaRPr b="0" lang="fr-FR" sz="1800" spc="-1" strike="noStrike">
              <a:latin typeface="Arial"/>
            </a:endParaRPr>
          </a:p>
          <a:p>
            <a:r>
              <a:rPr b="0" lang="fr-FR" sz="1800" spc="-1" strike="noStrike">
                <a:latin typeface="Calibri"/>
                <a:ea typeface="Microsoft YaHei"/>
              </a:rPr>
              <a:t>→ </a:t>
            </a:r>
            <a:r>
              <a:rPr b="0" lang="fr-FR" sz="1800" spc="-1" strike="noStrike">
                <a:latin typeface="Calibri"/>
                <a:ea typeface="Microsoft YaHei"/>
              </a:rPr>
              <a:t>Une nouvelle culture</a:t>
            </a:r>
            <a:endParaRPr b="0" lang="fr-FR" sz="1800" spc="-1" strike="noStrike">
              <a:latin typeface="Arial"/>
            </a:endParaRPr>
          </a:p>
          <a:p>
            <a:r>
              <a:rPr b="0" lang="fr-FR" sz="1800" spc="-1" strike="noStrike">
                <a:solidFill>
                  <a:srgbClr val="0c0aff"/>
                </a:solidFill>
                <a:latin typeface="Calibri"/>
                <a:ea typeface="Microsoft YaHei"/>
              </a:rPr>
              <a:t>-relativisme culturel → valeurs d’une culture </a:t>
            </a:r>
            <a:r>
              <a:rPr b="0" lang="fr-FR" sz="1800" spc="-1" strike="noStrike">
                <a:solidFill>
                  <a:srgbClr val="0c0aff"/>
                </a:solidFill>
                <a:latin typeface="Times New Roman"/>
                <a:ea typeface="Times New Roman"/>
              </a:rPr>
              <a:t>≠</a:t>
            </a:r>
            <a:endParaRPr b="0" lang="fr-FR" sz="1800" spc="-1" strike="noStrike">
              <a:latin typeface="Arial"/>
            </a:endParaRPr>
          </a:p>
          <a:p>
            <a:endParaRPr b="0" lang="fr-FR" sz="1800" spc="-1" strike="noStrike">
              <a:latin typeface="Arial"/>
            </a:endParaRPr>
          </a:p>
          <a:p>
            <a:r>
              <a:rPr b="0" lang="fr-FR" sz="1800" spc="-1" strike="noStrike">
                <a:solidFill>
                  <a:srgbClr val="0c0aff"/>
                </a:solidFill>
                <a:latin typeface="Calibri"/>
                <a:ea typeface="Microsoft YaHei"/>
              </a:rPr>
              <a:t>-« </a:t>
            </a:r>
            <a:r>
              <a:rPr b="0" i="1" lang="fr-FR" sz="1800" spc="-1" strike="noStrike">
                <a:solidFill>
                  <a:srgbClr val="0c0aff"/>
                </a:solidFill>
                <a:latin typeface="Calibri"/>
                <a:ea typeface="Microsoft YaHei"/>
              </a:rPr>
              <a:t>Toute la journée se passe à danser</a:t>
            </a:r>
            <a:r>
              <a:rPr b="0" lang="fr-FR" sz="1800" spc="-1" strike="noStrike">
                <a:solidFill>
                  <a:srgbClr val="0c0aff"/>
                </a:solidFill>
                <a:latin typeface="Calibri"/>
                <a:ea typeface="Microsoft YaHei"/>
              </a:rPr>
              <a:t> </a:t>
            </a:r>
            <a:r>
              <a:rPr b="0" lang="fr-FR" sz="1800" spc="-1" strike="noStrike">
                <a:solidFill>
                  <a:srgbClr val="0c0aff"/>
                </a:solidFill>
                <a:latin typeface="Calibri"/>
                <a:ea typeface="Microsoft YaHei"/>
              </a:rPr>
              <a:t>»</a:t>
            </a:r>
            <a:endParaRPr b="0" lang="fr-FR" sz="1800" spc="-1" strike="noStrike">
              <a:latin typeface="Arial"/>
            </a:endParaRPr>
          </a:p>
          <a:p>
            <a:endParaRPr b="0" lang="fr-FR" sz="1800" spc="-1" strike="noStrike">
              <a:latin typeface="Arial"/>
            </a:endParaRPr>
          </a:p>
          <a:p>
            <a:endParaRPr b="0" lang="fr-FR" sz="1800" spc="-1" strike="noStrike">
              <a:latin typeface="Arial"/>
            </a:endParaRPr>
          </a:p>
          <a:p>
            <a:endParaRPr b="0" lang="fr-FR" sz="1800" spc="-1" strike="noStrike">
              <a:latin typeface="Arial"/>
            </a:endParaRPr>
          </a:p>
          <a:p>
            <a:endParaRPr b="0" lang="fr-FR" sz="1800" spc="-1" strike="noStrike">
              <a:latin typeface="Arial"/>
            </a:endParaRPr>
          </a:p>
        </p:txBody>
      </p:sp>
      <p:pic>
        <p:nvPicPr>
          <p:cNvPr id="53" name="" descr=""/>
          <p:cNvPicPr/>
          <p:nvPr/>
        </p:nvPicPr>
        <p:blipFill>
          <a:blip r:embed="rId2"/>
          <a:stretch/>
        </p:blipFill>
        <p:spPr>
          <a:xfrm>
            <a:off x="5510520" y="2232000"/>
            <a:ext cx="4137480" cy="3096000"/>
          </a:xfrm>
          <a:prstGeom prst="rect">
            <a:avLst/>
          </a:prstGeom>
          <a:ln w="0">
            <a:noFill/>
          </a:ln>
        </p:spPr>
      </p:pic>
      <p:sp>
        <p:nvSpPr>
          <p:cNvPr id="54" name="TextShape 4"/>
          <p:cNvSpPr txBox="1"/>
          <p:nvPr/>
        </p:nvSpPr>
        <p:spPr>
          <a:xfrm>
            <a:off x="5688000" y="5466600"/>
            <a:ext cx="3672000" cy="581400"/>
          </a:xfrm>
          <a:prstGeom prst="rect">
            <a:avLst/>
          </a:prstGeom>
          <a:noFill/>
          <a:ln w="0">
            <a:noFill/>
          </a:ln>
        </p:spPr>
        <p:txBody>
          <a:bodyPr lIns="90000" rIns="90000" tIns="45000" bIns="45000">
            <a:noAutofit/>
          </a:bodyPr>
          <a:p>
            <a:pPr algn="ctr"/>
            <a:r>
              <a:rPr b="0" lang="fr-FR" sz="1100" spc="-1" strike="noStrike">
                <a:latin typeface="Amiri"/>
              </a:rPr>
              <a:t>Récolte dans une rizière avec des bambous.</a:t>
            </a:r>
            <a:endParaRPr b="0" lang="fr-FR" sz="1100" spc="-1" strike="noStrike">
              <a:latin typeface="Arial"/>
            </a:endParaRPr>
          </a:p>
          <a:p>
            <a:pPr algn="ctr"/>
            <a:r>
              <a:rPr b="0" lang="fr-FR" sz="1100" spc="-1" strike="noStrike">
                <a:latin typeface="Amiri"/>
              </a:rPr>
              <a:t>Gravure de Théodore de Bry, 1585</a:t>
            </a:r>
            <a:endParaRPr b="0" lang="fr-FR" sz="11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55" name="CustomShape 1"/>
          <p:cNvSpPr/>
          <p:nvPr/>
        </p:nvSpPr>
        <p:spPr>
          <a:xfrm>
            <a:off x="504000" y="288000"/>
            <a:ext cx="9288000" cy="672120"/>
          </a:xfrm>
          <a:prstGeom prst="rect">
            <a:avLst/>
          </a:prstGeom>
          <a:noFill/>
          <a:ln w="12600">
            <a:solidFill>
              <a:srgbClr val="b2b2b2"/>
            </a:solidFill>
            <a:round/>
          </a:ln>
        </p:spPr>
        <p:style>
          <a:lnRef idx="0"/>
          <a:fillRef idx="0"/>
          <a:effectRef idx="0"/>
          <a:fontRef idx="minor"/>
        </p:style>
        <p:txBody>
          <a:bodyPr wrap="none" lIns="96120" rIns="96120" tIns="51120" bIns="51120" anchor="ctr">
            <a:noAutofit/>
          </a:bodyPr>
          <a:p>
            <a:pPr algn="ctr">
              <a:lnSpc>
                <a:spcPct val="100000"/>
              </a:lnSpc>
            </a:pPr>
            <a:r>
              <a:rPr b="0" lang="fr-FR" sz="2000" spc="-1" strike="noStrike">
                <a:solidFill>
                  <a:srgbClr val="b2b2b2"/>
                </a:solidFill>
                <a:latin typeface="Tw Cen MT Condensed Extra Bold"/>
                <a:ea typeface="Microsoft YaHei"/>
              </a:rPr>
              <a:t>I. L’Autre, un élément qui attire l’attention comme les critiques </a:t>
            </a:r>
            <a:endParaRPr b="0" lang="fr-FR" sz="2000" spc="-1" strike="noStrike">
              <a:solidFill>
                <a:srgbClr val="b2b2b2"/>
              </a:solidFill>
              <a:latin typeface="Tw Cen MT Condensed Extra Bold"/>
            </a:endParaRPr>
          </a:p>
        </p:txBody>
      </p:sp>
      <p:sp>
        <p:nvSpPr>
          <p:cNvPr id="56" name="TextShape 2"/>
          <p:cNvSpPr txBox="1"/>
          <p:nvPr/>
        </p:nvSpPr>
        <p:spPr>
          <a:xfrm>
            <a:off x="1872000" y="1080000"/>
            <a:ext cx="5112000" cy="372240"/>
          </a:xfrm>
          <a:prstGeom prst="rect">
            <a:avLst/>
          </a:prstGeom>
          <a:noFill/>
          <a:ln w="0">
            <a:noFill/>
          </a:ln>
        </p:spPr>
        <p:txBody>
          <a:bodyPr lIns="90000" rIns="90000" tIns="45000" bIns="45000">
            <a:noAutofit/>
          </a:bodyPr>
          <a:p>
            <a:r>
              <a:rPr b="0" lang="fr-FR" sz="2000" spc="-1" strike="noStrike">
                <a:solidFill>
                  <a:srgbClr val="bf0041"/>
                </a:solidFill>
                <a:latin typeface="Times New Roman"/>
                <a:ea typeface="Microsoft YaHei"/>
              </a:rPr>
              <a:t>2. Le regard péjoratif d’une société sur l’autre</a:t>
            </a:r>
            <a:endParaRPr b="0" lang="fr-FR" sz="2000" spc="-1" strike="noStrike">
              <a:latin typeface="Arial"/>
            </a:endParaRPr>
          </a:p>
        </p:txBody>
      </p:sp>
      <p:sp>
        <p:nvSpPr>
          <p:cNvPr id="57" name="TextShape 3"/>
          <p:cNvSpPr txBox="1"/>
          <p:nvPr/>
        </p:nvSpPr>
        <p:spPr>
          <a:xfrm>
            <a:off x="360000" y="1858680"/>
            <a:ext cx="9288000" cy="5387400"/>
          </a:xfrm>
          <a:prstGeom prst="rect">
            <a:avLst/>
          </a:prstGeom>
          <a:noFill/>
          <a:ln w="0">
            <a:noFill/>
          </a:ln>
        </p:spPr>
        <p:txBody>
          <a:bodyPr lIns="90000" rIns="90000" tIns="45000" bIns="45000">
            <a:noAutofit/>
          </a:bodyPr>
          <a:p>
            <a:r>
              <a:rPr b="0" lang="fr-FR" sz="1600" spc="-1" strike="noStrike">
                <a:latin typeface="Calibri"/>
              </a:rPr>
              <a:t>→ </a:t>
            </a:r>
            <a:r>
              <a:rPr b="0" lang="fr-FR" sz="1600" spc="-1" strike="noStrike">
                <a:latin typeface="Calibri"/>
              </a:rPr>
              <a:t>Rencontre entre deux mondes</a:t>
            </a:r>
            <a:endParaRPr b="0" lang="fr-FR" sz="1600" spc="-1" strike="noStrike">
              <a:latin typeface="Arial"/>
            </a:endParaRPr>
          </a:p>
          <a:p>
            <a:pPr>
              <a:lnSpc>
                <a:spcPct val="100000"/>
              </a:lnSpc>
            </a:pPr>
            <a:r>
              <a:rPr b="0" lang="fr-FR" sz="1600" spc="-1" strike="noStrike">
                <a:solidFill>
                  <a:srgbClr val="0c0aff"/>
                </a:solidFill>
                <a:latin typeface="Calibri"/>
                <a:ea typeface="Microsoft YaHei"/>
              </a:rPr>
              <a:t>-découverte de l’Autre = curiosité + réfléchir sur soi-même</a:t>
            </a:r>
            <a:endParaRPr b="0" lang="fr-FR" sz="1600" spc="-1" strike="noStrike">
              <a:latin typeface="Arial"/>
            </a:endParaRPr>
          </a:p>
          <a:p>
            <a:pPr>
              <a:lnSpc>
                <a:spcPct val="100000"/>
              </a:lnSpc>
            </a:pPr>
            <a:endParaRPr b="0" lang="fr-FR" sz="1600" spc="-1" strike="noStrike">
              <a:latin typeface="Arial"/>
            </a:endParaRPr>
          </a:p>
          <a:p>
            <a:pPr>
              <a:lnSpc>
                <a:spcPct val="100000"/>
              </a:lnSpc>
            </a:pPr>
            <a:r>
              <a:rPr b="0" lang="fr-FR" sz="1600" spc="-1" strike="noStrike">
                <a:solidFill>
                  <a:srgbClr val="0c0aff"/>
                </a:solidFill>
                <a:latin typeface="Calibri"/>
              </a:rPr>
              <a:t>-rencontre= revoir nos comportements + corriger nos dérivés</a:t>
            </a:r>
            <a:endParaRPr b="0" lang="fr-FR" sz="1600" spc="-1" strike="noStrike">
              <a:latin typeface="Arial"/>
            </a:endParaRPr>
          </a:p>
          <a:p>
            <a:endParaRPr b="0" lang="fr-FR" sz="1600" spc="-1" strike="noStrike">
              <a:latin typeface="Arial"/>
            </a:endParaRPr>
          </a:p>
          <a:p>
            <a:endParaRPr b="0" lang="fr-FR" sz="1600" spc="-1" strike="noStrike">
              <a:latin typeface="Arial"/>
            </a:endParaRPr>
          </a:p>
          <a:p>
            <a:r>
              <a:rPr b="0" lang="fr-FR" sz="1600" spc="-1" strike="noStrike">
                <a:latin typeface="Calibri"/>
              </a:rPr>
              <a:t>→ </a:t>
            </a:r>
            <a:r>
              <a:rPr b="0" lang="fr-FR" sz="1600" spc="-1" strike="noStrike">
                <a:latin typeface="Calibri"/>
              </a:rPr>
              <a:t>L'Autre, un moyen de former un jugement critique</a:t>
            </a:r>
            <a:endParaRPr b="0" lang="fr-FR" sz="1600" spc="-1" strike="noStrike">
              <a:latin typeface="Arial"/>
            </a:endParaRPr>
          </a:p>
          <a:p>
            <a:pPr>
              <a:lnSpc>
                <a:spcPct val="100000"/>
              </a:lnSpc>
            </a:pPr>
            <a:r>
              <a:rPr b="0" lang="fr-FR" sz="1600" spc="-1" strike="noStrike">
                <a:solidFill>
                  <a:srgbClr val="0c0aff"/>
                </a:solidFill>
                <a:latin typeface="Calibri"/>
                <a:ea typeface="Microsoft YaHei"/>
              </a:rPr>
              <a:t>-réflexion des gens + choc culturel</a:t>
            </a:r>
            <a:endParaRPr b="0" lang="fr-FR" sz="1600" spc="-1" strike="noStrike">
              <a:latin typeface="Arial"/>
            </a:endParaRPr>
          </a:p>
          <a:p>
            <a:pPr>
              <a:lnSpc>
                <a:spcPct val="100000"/>
              </a:lnSpc>
            </a:pPr>
            <a:endParaRPr b="0" lang="fr-FR" sz="1600" spc="-1" strike="noStrike">
              <a:latin typeface="Arial"/>
            </a:endParaRPr>
          </a:p>
          <a:p>
            <a:pPr>
              <a:lnSpc>
                <a:spcPct val="100000"/>
              </a:lnSpc>
            </a:pPr>
            <a:r>
              <a:rPr b="0" lang="fr-FR" sz="1600" spc="-1" strike="noStrike">
                <a:solidFill>
                  <a:srgbClr val="0c0aff"/>
                </a:solidFill>
                <a:latin typeface="Calibri"/>
                <a:ea typeface="Microsoft YaHei"/>
              </a:rPr>
              <a:t>-pratiques considérées comme « </a:t>
            </a:r>
            <a:r>
              <a:rPr b="0" lang="fr-FR" sz="1600" spc="-1" strike="noStrike">
                <a:solidFill>
                  <a:srgbClr val="0c0aff"/>
                </a:solidFill>
                <a:latin typeface="Calibri"/>
                <a:ea typeface="Microsoft YaHei"/>
              </a:rPr>
              <a:t>barbares </a:t>
            </a:r>
            <a:r>
              <a:rPr b="0" lang="fr-FR" sz="1600" spc="-1" strike="noStrike">
                <a:solidFill>
                  <a:srgbClr val="0c0aff"/>
                </a:solidFill>
                <a:latin typeface="Calibri"/>
                <a:ea typeface="Microsoft YaHei"/>
              </a:rPr>
              <a:t>»</a:t>
            </a:r>
            <a:endParaRPr b="0" lang="fr-FR" sz="1600" spc="-1" strike="noStrike">
              <a:latin typeface="Arial"/>
            </a:endParaRPr>
          </a:p>
          <a:p>
            <a:pPr>
              <a:lnSpc>
                <a:spcPct val="100000"/>
              </a:lnSpc>
            </a:pPr>
            <a:endParaRPr b="0" lang="fr-FR" sz="1600" spc="-1" strike="noStrike">
              <a:latin typeface="Arial"/>
            </a:endParaRPr>
          </a:p>
          <a:p>
            <a:pPr>
              <a:lnSpc>
                <a:spcPct val="100000"/>
              </a:lnSpc>
            </a:pPr>
            <a:r>
              <a:rPr b="0" lang="fr-FR" sz="1600" spc="-1" strike="noStrike">
                <a:solidFill>
                  <a:srgbClr val="0c0aff"/>
                </a:solidFill>
                <a:latin typeface="Calibri"/>
                <a:ea typeface="Microsoft YaHei"/>
              </a:rPr>
              <a:t>-«</a:t>
            </a:r>
            <a:r>
              <a:rPr b="0" lang="fr-FR" sz="1600" spc="-1" strike="noStrike">
                <a:solidFill>
                  <a:srgbClr val="0c0aff"/>
                </a:solidFill>
                <a:latin typeface="Calibri"/>
                <a:ea typeface="Microsoft YaHei"/>
              </a:rPr>
              <a:t> </a:t>
            </a:r>
            <a:r>
              <a:rPr b="0" i="1" lang="fr-FR" sz="1600" spc="-1" strike="noStrike">
                <a:solidFill>
                  <a:srgbClr val="0c0aff"/>
                </a:solidFill>
                <a:latin typeface="Calibri"/>
                <a:ea typeface="Microsoft YaHei"/>
              </a:rPr>
              <a:t>Ces nations me semblent réputées barbares parce qu’elles ont </a:t>
            </a:r>
            <a:endParaRPr b="0" lang="fr-FR" sz="1600" spc="-1" strike="noStrike">
              <a:latin typeface="Arial"/>
            </a:endParaRPr>
          </a:p>
          <a:p>
            <a:pPr>
              <a:lnSpc>
                <a:spcPct val="100000"/>
              </a:lnSpc>
            </a:pPr>
            <a:r>
              <a:rPr b="0" i="1" lang="fr-FR" sz="1600" spc="-1" strike="noStrike">
                <a:solidFill>
                  <a:srgbClr val="0c0aff"/>
                </a:solidFill>
                <a:latin typeface="Calibri"/>
                <a:ea typeface="Microsoft YaHei"/>
              </a:rPr>
              <a:t>été fort peu façonnées par l'esprit humain et parce qu’elles sont </a:t>
            </a:r>
            <a:endParaRPr b="0" lang="fr-FR" sz="1600" spc="-1" strike="noStrike">
              <a:latin typeface="Arial"/>
            </a:endParaRPr>
          </a:p>
          <a:p>
            <a:pPr>
              <a:lnSpc>
                <a:spcPct val="100000"/>
              </a:lnSpc>
            </a:pPr>
            <a:r>
              <a:rPr b="0" i="1" lang="fr-FR" sz="1600" spc="-1" strike="noStrike">
                <a:solidFill>
                  <a:srgbClr val="0c0aff"/>
                </a:solidFill>
                <a:latin typeface="Calibri"/>
                <a:ea typeface="Microsoft YaHei"/>
              </a:rPr>
              <a:t>encore très voisines de leur état originel </a:t>
            </a:r>
            <a:r>
              <a:rPr b="0" lang="fr-FR" sz="1600" spc="-1" strike="noStrike">
                <a:solidFill>
                  <a:srgbClr val="0c0aff"/>
                </a:solidFill>
                <a:latin typeface="Calibri"/>
                <a:ea typeface="Microsoft YaHei"/>
              </a:rPr>
              <a:t>» (I,31)</a:t>
            </a:r>
            <a:endParaRPr b="0" lang="fr-FR" sz="1600" spc="-1" strike="noStrike">
              <a:latin typeface="Arial"/>
            </a:endParaRPr>
          </a:p>
          <a:p>
            <a:pPr>
              <a:lnSpc>
                <a:spcPct val="100000"/>
              </a:lnSpc>
            </a:pPr>
            <a:endParaRPr b="0" lang="fr-FR" sz="1600" spc="-1" strike="noStrike">
              <a:latin typeface="Arial"/>
            </a:endParaRPr>
          </a:p>
          <a:p>
            <a:pPr>
              <a:lnSpc>
                <a:spcPct val="100000"/>
              </a:lnSpc>
            </a:pPr>
            <a:r>
              <a:rPr b="0" lang="fr-FR" sz="1600" spc="-1" strike="noStrike">
                <a:solidFill>
                  <a:srgbClr val="0c0aff"/>
                </a:solidFill>
                <a:latin typeface="Calibri"/>
                <a:ea typeface="Microsoft YaHei"/>
              </a:rPr>
              <a:t>-Montaigne différencie : </a:t>
            </a:r>
            <a:endParaRPr b="0" lang="fr-FR" sz="1600" spc="-1" strike="noStrike">
              <a:latin typeface="Arial"/>
            </a:endParaRPr>
          </a:p>
          <a:p>
            <a:pPr>
              <a:lnSpc>
                <a:spcPct val="100000"/>
              </a:lnSpc>
            </a:pPr>
            <a:r>
              <a:rPr b="0" lang="fr-FR" sz="1600" spc="-1" strike="noStrike">
                <a:solidFill>
                  <a:srgbClr val="0c0aff"/>
                </a:solidFill>
                <a:latin typeface="Calibri"/>
                <a:ea typeface="Microsoft YaHei"/>
              </a:rPr>
              <a:t>*cannibalisme : rituel </a:t>
            </a:r>
            <a:endParaRPr b="0" lang="fr-FR" sz="1600" spc="-1" strike="noStrike">
              <a:latin typeface="Arial"/>
            </a:endParaRPr>
          </a:p>
          <a:p>
            <a:pPr>
              <a:lnSpc>
                <a:spcPct val="100000"/>
              </a:lnSpc>
            </a:pPr>
            <a:r>
              <a:rPr b="0" lang="fr-FR" sz="1600" spc="-1" strike="noStrike">
                <a:solidFill>
                  <a:srgbClr val="0c0aff"/>
                </a:solidFill>
                <a:latin typeface="Calibri"/>
                <a:ea typeface="Microsoft YaHei"/>
              </a:rPr>
              <a:t>*mise à mort </a:t>
            </a:r>
            <a:endParaRPr b="0" lang="fr-FR" sz="1600" spc="-1" strike="noStrike">
              <a:latin typeface="Arial"/>
            </a:endParaRPr>
          </a:p>
          <a:p>
            <a:pPr>
              <a:lnSpc>
                <a:spcPct val="100000"/>
              </a:lnSpc>
            </a:pPr>
            <a:endParaRPr b="0" lang="fr-FR" sz="1600" spc="-1" strike="noStrike">
              <a:latin typeface="Arial"/>
            </a:endParaRPr>
          </a:p>
          <a:p>
            <a:pPr>
              <a:lnSpc>
                <a:spcPct val="100000"/>
              </a:lnSpc>
            </a:pPr>
            <a:r>
              <a:rPr b="1" lang="fr-FR" sz="1600" spc="-1" strike="noStrike">
                <a:solidFill>
                  <a:srgbClr val="0c0aff"/>
                </a:solidFill>
                <a:latin typeface="Calibri"/>
                <a:ea typeface="Microsoft YaHei"/>
              </a:rPr>
              <a:t>- «</a:t>
            </a:r>
            <a:r>
              <a:rPr b="1" lang="fr-FR" sz="1600" spc="-1" strike="noStrike">
                <a:solidFill>
                  <a:srgbClr val="0c0aff"/>
                </a:solidFill>
                <a:latin typeface="Calibri"/>
                <a:ea typeface="Microsoft YaHei"/>
              </a:rPr>
              <a:t> </a:t>
            </a:r>
            <a:r>
              <a:rPr b="0" i="1" lang="fr-FR" sz="1600" spc="-1" strike="noStrike">
                <a:solidFill>
                  <a:srgbClr val="0c0aff"/>
                </a:solidFill>
                <a:latin typeface="Calibri"/>
                <a:ea typeface="Microsoft YaHei"/>
              </a:rPr>
              <a:t>laquelle ils leur conseillaient d’accepter, y ajoutant quelques menaces » </a:t>
            </a:r>
            <a:r>
              <a:rPr b="0" lang="fr-FR" sz="1600" spc="-1" strike="noStrike">
                <a:solidFill>
                  <a:srgbClr val="0c0aff"/>
                </a:solidFill>
                <a:latin typeface="Calibri"/>
                <a:ea typeface="Microsoft YaHei"/>
              </a:rPr>
              <a:t>(III,6)</a:t>
            </a:r>
            <a:endParaRPr b="0" lang="fr-FR" sz="1600" spc="-1" strike="noStrike">
              <a:latin typeface="Arial"/>
            </a:endParaRPr>
          </a:p>
          <a:p>
            <a:endParaRPr b="0" lang="fr-FR" sz="1600" spc="-1" strike="noStrike">
              <a:latin typeface="Arial"/>
            </a:endParaRPr>
          </a:p>
          <a:p>
            <a:r>
              <a:rPr b="0" lang="fr-FR" sz="1600" spc="-1" strike="noStrike">
                <a:solidFill>
                  <a:srgbClr val="000000"/>
                </a:solidFill>
                <a:latin typeface="Calibri"/>
              </a:rPr>
              <a:t>→ </a:t>
            </a:r>
            <a:r>
              <a:rPr b="0" lang="fr-FR" sz="1600" spc="-1" strike="noStrike">
                <a:solidFill>
                  <a:srgbClr val="000000"/>
                </a:solidFill>
                <a:latin typeface="Calibri"/>
              </a:rPr>
              <a:t>Un </a:t>
            </a:r>
            <a:r>
              <a:rPr b="0" lang="fr-FR" sz="1600" spc="-1" strike="noStrike">
                <a:solidFill>
                  <a:srgbClr val="000000"/>
                </a:solidFill>
                <a:latin typeface="Calibri"/>
              </a:rPr>
              <a:t>sentiment d’in</a:t>
            </a:r>
            <a:r>
              <a:rPr b="0" lang="fr-FR" sz="1600" spc="-1" strike="noStrike">
                <a:solidFill>
                  <a:srgbClr val="000000"/>
                </a:solidFill>
                <a:latin typeface="Calibri"/>
              </a:rPr>
              <a:t>justice par rapport</a:t>
            </a:r>
            <a:r>
              <a:rPr b="0" lang="fr-FR" sz="1600" spc="-1" strike="noStrike">
                <a:solidFill>
                  <a:srgbClr val="000000"/>
                </a:solidFill>
                <a:latin typeface="Calibri"/>
              </a:rPr>
              <a:t> aux européens </a:t>
            </a:r>
            <a:endParaRPr b="0" lang="fr-FR" sz="1600" spc="-1" strike="noStrike">
              <a:latin typeface="Arial"/>
            </a:endParaRPr>
          </a:p>
          <a:p>
            <a:r>
              <a:rPr b="0" lang="fr-FR" sz="1600" spc="-1" strike="noStrike">
                <a:solidFill>
                  <a:srgbClr val="0a0bfd"/>
                </a:solidFill>
                <a:latin typeface="Calibri"/>
              </a:rPr>
              <a:t>-sauvages  critiquent la monarchie en France </a:t>
            </a:r>
            <a:endParaRPr b="0" lang="fr-FR" sz="1600" spc="-1" strike="noStrike">
              <a:latin typeface="Arial"/>
            </a:endParaRPr>
          </a:p>
          <a:p>
            <a:endParaRPr b="0" lang="fr-FR" sz="1600" spc="-1" strike="noStrike">
              <a:latin typeface="Arial"/>
            </a:endParaRPr>
          </a:p>
          <a:p>
            <a:r>
              <a:rPr b="0" lang="fr-FR" sz="1600" spc="-1" strike="noStrike">
                <a:solidFill>
                  <a:srgbClr val="0a0bfd"/>
                </a:solidFill>
                <a:latin typeface="Calibri"/>
              </a:rPr>
              <a:t>-inégalitaire avec des citoyens «</a:t>
            </a:r>
            <a:r>
              <a:rPr b="0" lang="fr-FR" sz="1600" spc="-1" strike="noStrike">
                <a:solidFill>
                  <a:srgbClr val="0a0bfd"/>
                </a:solidFill>
                <a:latin typeface="Calibri"/>
              </a:rPr>
              <a:t> </a:t>
            </a:r>
            <a:r>
              <a:rPr b="0" i="1" lang="fr-FR" sz="1600" spc="-1" strike="noStrike">
                <a:solidFill>
                  <a:srgbClr val="0a0bfd"/>
                </a:solidFill>
                <a:latin typeface="Calibri"/>
              </a:rPr>
              <a:t>décharnés de faim </a:t>
            </a:r>
            <a:r>
              <a:rPr b="0" lang="fr-FR" sz="1600" spc="-1" strike="noStrike">
                <a:solidFill>
                  <a:srgbClr val="0a0bfd"/>
                </a:solidFill>
                <a:latin typeface="Calibri"/>
              </a:rPr>
              <a:t>» </a:t>
            </a:r>
            <a:endParaRPr b="0" lang="fr-FR" sz="1600" spc="-1" strike="noStrike">
              <a:latin typeface="Arial"/>
            </a:endParaRPr>
          </a:p>
          <a:p>
            <a:endParaRPr b="0" lang="fr-FR" sz="1600" spc="-1" strike="noStrike">
              <a:latin typeface="Arial"/>
            </a:endParaRPr>
          </a:p>
        </p:txBody>
      </p:sp>
      <p:pic>
        <p:nvPicPr>
          <p:cNvPr id="58" name="" descr=""/>
          <p:cNvPicPr/>
          <p:nvPr/>
        </p:nvPicPr>
        <p:blipFill>
          <a:blip r:embed="rId2"/>
          <a:stretch/>
        </p:blipFill>
        <p:spPr>
          <a:xfrm>
            <a:off x="6120000" y="2016000"/>
            <a:ext cx="3748320" cy="2851200"/>
          </a:xfrm>
          <a:prstGeom prst="rect">
            <a:avLst/>
          </a:prstGeom>
          <a:ln w="0">
            <a:noFill/>
          </a:ln>
        </p:spPr>
      </p:pic>
      <p:sp>
        <p:nvSpPr>
          <p:cNvPr id="59" name="TextShape 4"/>
          <p:cNvSpPr txBox="1"/>
          <p:nvPr/>
        </p:nvSpPr>
        <p:spPr>
          <a:xfrm>
            <a:off x="6192000" y="4968000"/>
            <a:ext cx="3600000" cy="715320"/>
          </a:xfrm>
          <a:prstGeom prst="rect">
            <a:avLst/>
          </a:prstGeom>
          <a:noFill/>
          <a:ln w="0">
            <a:noFill/>
          </a:ln>
        </p:spPr>
        <p:txBody>
          <a:bodyPr lIns="90000" rIns="90000" tIns="45000" bIns="45000">
            <a:noAutofit/>
          </a:bodyPr>
          <a:p>
            <a:pPr algn="ctr"/>
            <a:r>
              <a:rPr b="0" lang="fr-FR" sz="1400" spc="-1" strike="noStrike">
                <a:latin typeface="Amiri"/>
              </a:rPr>
              <a:t>Capture des Aztèques par les colons espagnols, 1550 - Theodore de Bry</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0" name="CustomShape 1"/>
          <p:cNvSpPr/>
          <p:nvPr/>
        </p:nvSpPr>
        <p:spPr>
          <a:xfrm>
            <a:off x="504000" y="288000"/>
            <a:ext cx="9288000" cy="672120"/>
          </a:xfrm>
          <a:prstGeom prst="rect">
            <a:avLst/>
          </a:prstGeom>
          <a:noFill/>
          <a:ln w="12600">
            <a:solidFill>
              <a:srgbClr val="b2b2b2"/>
            </a:solidFill>
            <a:round/>
          </a:ln>
        </p:spPr>
        <p:style>
          <a:lnRef idx="0"/>
          <a:fillRef idx="0"/>
          <a:effectRef idx="0"/>
          <a:fontRef idx="minor"/>
        </p:style>
        <p:txBody>
          <a:bodyPr wrap="none" lIns="96120" rIns="96120" tIns="51120" bIns="51120" anchor="ctr">
            <a:noAutofit/>
          </a:bodyPr>
          <a:p>
            <a:pPr algn="ctr">
              <a:lnSpc>
                <a:spcPct val="100000"/>
              </a:lnSpc>
            </a:pPr>
            <a:r>
              <a:rPr b="0" lang="fr-FR" sz="2000" spc="-1" strike="noStrike">
                <a:solidFill>
                  <a:srgbClr val="b2b2b2"/>
                </a:solidFill>
                <a:latin typeface="Tw Cen MT Condensed Extra Bold"/>
                <a:ea typeface="Microsoft YaHei"/>
              </a:rPr>
              <a:t>II. La description de l'Autre par  Montaigne : </a:t>
            </a:r>
            <a:endParaRPr b="0" lang="fr-FR" sz="2000" spc="-1" strike="noStrike">
              <a:solidFill>
                <a:srgbClr val="b2b2b2"/>
              </a:solidFill>
              <a:latin typeface="Tw Cen MT Condensed Extra Bold"/>
            </a:endParaRPr>
          </a:p>
          <a:p>
            <a:pPr algn="ctr">
              <a:lnSpc>
                <a:spcPct val="100000"/>
              </a:lnSpc>
            </a:pPr>
            <a:r>
              <a:rPr b="0" lang="fr-FR" sz="2000" spc="-1" strike="noStrike">
                <a:solidFill>
                  <a:srgbClr val="b2b2b2"/>
                </a:solidFill>
                <a:latin typeface="Tw Cen MT Condensed Extra Bold"/>
                <a:ea typeface="Microsoft YaHei"/>
              </a:rPr>
              <a:t>un moyen de remettre en cause la société de son temps</a:t>
            </a:r>
            <a:endParaRPr b="0" lang="fr-FR" sz="2000" spc="-1" strike="noStrike">
              <a:solidFill>
                <a:srgbClr val="b2b2b2"/>
              </a:solidFill>
              <a:latin typeface="Tw Cen MT Condensed Extra Bold"/>
            </a:endParaRPr>
          </a:p>
        </p:txBody>
      </p:sp>
      <p:sp>
        <p:nvSpPr>
          <p:cNvPr id="61" name="TextShape 2"/>
          <p:cNvSpPr txBox="1"/>
          <p:nvPr/>
        </p:nvSpPr>
        <p:spPr>
          <a:xfrm>
            <a:off x="2664000" y="1296000"/>
            <a:ext cx="4824000" cy="516240"/>
          </a:xfrm>
          <a:prstGeom prst="rect">
            <a:avLst/>
          </a:prstGeom>
          <a:noFill/>
          <a:ln w="0">
            <a:noFill/>
          </a:ln>
        </p:spPr>
        <p:txBody>
          <a:bodyPr lIns="90000" rIns="90000" tIns="45000" bIns="45000">
            <a:noAutofit/>
          </a:bodyPr>
          <a:p>
            <a:pPr>
              <a:lnSpc>
                <a:spcPct val="100000"/>
              </a:lnSpc>
            </a:pPr>
            <a:r>
              <a:rPr b="0" lang="fr-FR" sz="2000" spc="-1" strike="noStrike">
                <a:solidFill>
                  <a:srgbClr val="bf0041"/>
                </a:solidFill>
                <a:latin typeface="Times New Roman"/>
                <a:ea typeface="Microsoft YaHei"/>
              </a:rPr>
              <a:t>1. Le regard que porte Montaigne sur l'Autre</a:t>
            </a:r>
            <a:r>
              <a:rPr b="0" lang="fr-FR" sz="2000" spc="-1" strike="noStrike">
                <a:solidFill>
                  <a:srgbClr val="0606ff"/>
                </a:solidFill>
                <a:latin typeface="Times New Roman"/>
              </a:rPr>
              <a:t> </a:t>
            </a:r>
            <a:endParaRPr b="0" lang="fr-FR" sz="2000" spc="-1" strike="noStrike">
              <a:latin typeface="Arial"/>
            </a:endParaRPr>
          </a:p>
        </p:txBody>
      </p:sp>
      <p:sp>
        <p:nvSpPr>
          <p:cNvPr id="62" name="TextShape 3"/>
          <p:cNvSpPr txBox="1"/>
          <p:nvPr/>
        </p:nvSpPr>
        <p:spPr>
          <a:xfrm>
            <a:off x="360000" y="2448000"/>
            <a:ext cx="5904000" cy="3096000"/>
          </a:xfrm>
          <a:prstGeom prst="rect">
            <a:avLst/>
          </a:prstGeom>
          <a:noFill/>
          <a:ln w="0">
            <a:noFill/>
          </a:ln>
        </p:spPr>
        <p:txBody>
          <a:bodyPr lIns="90000" rIns="90000" tIns="45000" bIns="45000">
            <a:noAutofit/>
          </a:bodyPr>
          <a:p>
            <a:r>
              <a:rPr b="0" lang="fr-FR" sz="1600" spc="-1" strike="noStrike">
                <a:solidFill>
                  <a:srgbClr val="000000"/>
                </a:solidFill>
                <a:latin typeface="Calibri"/>
                <a:ea typeface="Microsoft YaHei"/>
              </a:rPr>
              <a:t>→ </a:t>
            </a:r>
            <a:r>
              <a:rPr b="0" lang="fr-FR" sz="1600" spc="-1" strike="noStrike">
                <a:solidFill>
                  <a:srgbClr val="000000"/>
                </a:solidFill>
                <a:latin typeface="Calibri"/>
                <a:ea typeface="Microsoft YaHei"/>
              </a:rPr>
              <a:t>Éduquer les lecteurs en leur faisant découvrir l’Autre</a:t>
            </a:r>
            <a:endParaRPr b="0" lang="fr-FR" sz="1600" spc="-1" strike="noStrike">
              <a:latin typeface="Arial"/>
            </a:endParaRPr>
          </a:p>
          <a:p>
            <a:r>
              <a:rPr b="0" i="1" lang="fr-FR" sz="1600" spc="-1" strike="noStrike">
                <a:solidFill>
                  <a:srgbClr val="0c0aff"/>
                </a:solidFill>
                <a:latin typeface="Calibri"/>
                <a:ea typeface="Microsoft YaHei"/>
              </a:rPr>
              <a:t> </a:t>
            </a:r>
            <a:r>
              <a:rPr b="0" i="1" lang="fr-FR" sz="1600" spc="-1" strike="noStrike">
                <a:solidFill>
                  <a:srgbClr val="0c0aff"/>
                </a:solidFill>
                <a:latin typeface="Calibri"/>
                <a:ea typeface="Microsoft YaHei"/>
              </a:rPr>
              <a:t>-  « monde enfant » (p56) car « il […] ne vivait que des moyens </a:t>
            </a:r>
            <a:endParaRPr b="0" lang="fr-FR" sz="1600" spc="-1" strike="noStrike">
              <a:latin typeface="Arial"/>
            </a:endParaRPr>
          </a:p>
          <a:p>
            <a:r>
              <a:rPr b="0" i="1" lang="fr-FR" sz="1600" spc="-1" strike="noStrike">
                <a:solidFill>
                  <a:srgbClr val="0c0aff"/>
                </a:solidFill>
                <a:latin typeface="Calibri"/>
                <a:ea typeface="Microsoft YaHei"/>
              </a:rPr>
              <a:t>de sa mère nourrice », (III,6)</a:t>
            </a:r>
            <a:endParaRPr b="0" lang="fr-FR" sz="1600" spc="-1" strike="noStrike">
              <a:latin typeface="Arial"/>
            </a:endParaRPr>
          </a:p>
          <a:p>
            <a:endParaRPr b="0" lang="fr-FR" sz="1600" spc="-1" strike="noStrike">
              <a:latin typeface="Arial"/>
            </a:endParaRPr>
          </a:p>
          <a:p>
            <a:endParaRPr b="0" lang="fr-FR" sz="1600" spc="-1" strike="noStrike">
              <a:latin typeface="Arial"/>
            </a:endParaRPr>
          </a:p>
          <a:p>
            <a:endParaRPr b="0" lang="fr-FR" sz="1600" spc="-1" strike="noStrike">
              <a:latin typeface="Arial"/>
            </a:endParaRPr>
          </a:p>
          <a:p>
            <a:r>
              <a:rPr b="0" lang="fr-FR" sz="1600" spc="-1" strike="noStrike">
                <a:solidFill>
                  <a:srgbClr val="000000"/>
                </a:solidFill>
                <a:latin typeface="Calibri"/>
                <a:ea typeface="Microsoft YaHei"/>
              </a:rPr>
              <a:t>→ </a:t>
            </a:r>
            <a:r>
              <a:rPr b="0" lang="fr-FR" sz="1600" spc="-1" strike="noStrike">
                <a:solidFill>
                  <a:srgbClr val="000000"/>
                </a:solidFill>
                <a:latin typeface="Calibri"/>
                <a:ea typeface="Microsoft YaHei"/>
              </a:rPr>
              <a:t>Monde nouvellement né</a:t>
            </a:r>
            <a:endParaRPr b="0" lang="fr-FR" sz="1600" spc="-1" strike="noStrike">
              <a:latin typeface="Arial"/>
            </a:endParaRPr>
          </a:p>
          <a:p>
            <a:r>
              <a:rPr b="0" i="1" lang="fr-FR" sz="1600" spc="-1" strike="noStrike">
                <a:solidFill>
                  <a:srgbClr val="0c0aff"/>
                </a:solidFill>
                <a:latin typeface="Calibri"/>
                <a:ea typeface="Microsoft YaHei"/>
              </a:rPr>
              <a:t>- « qu’on lui apprend encore a, b, c » (III,6) p55</a:t>
            </a:r>
            <a:endParaRPr b="0" lang="fr-FR" sz="1600" spc="-1" strike="noStrike">
              <a:latin typeface="Arial"/>
            </a:endParaRPr>
          </a:p>
          <a:p>
            <a:endParaRPr b="0" lang="fr-FR" sz="1600" spc="-1" strike="noStrike">
              <a:latin typeface="Arial"/>
            </a:endParaRPr>
          </a:p>
          <a:p>
            <a:endParaRPr b="0" lang="fr-FR" sz="1600" spc="-1" strike="noStrike">
              <a:latin typeface="Arial"/>
            </a:endParaRPr>
          </a:p>
          <a:p>
            <a:r>
              <a:rPr b="0" lang="fr-FR" sz="1600" spc="-1" strike="noStrike">
                <a:solidFill>
                  <a:srgbClr val="000000"/>
                </a:solidFill>
                <a:latin typeface="Calibri"/>
                <a:ea typeface="Microsoft YaHei"/>
              </a:rPr>
              <a:t>→ </a:t>
            </a:r>
            <a:r>
              <a:rPr b="0" lang="fr-FR" sz="1600" spc="-1" strike="noStrike">
                <a:solidFill>
                  <a:srgbClr val="000000"/>
                </a:solidFill>
                <a:latin typeface="Calibri"/>
                <a:ea typeface="Microsoft YaHei"/>
              </a:rPr>
              <a:t>Une envie de découvrir l’Autre</a:t>
            </a:r>
            <a:endParaRPr b="0" lang="fr-FR" sz="1600" spc="-1" strike="noStrike">
              <a:latin typeface="Arial"/>
            </a:endParaRPr>
          </a:p>
          <a:p>
            <a:r>
              <a:rPr b="0" i="1" lang="fr-FR" sz="1600" spc="-1" strike="noStrike">
                <a:solidFill>
                  <a:srgbClr val="0c0aff"/>
                </a:solidFill>
                <a:latin typeface="Calibri"/>
                <a:ea typeface="Microsoft YaHei"/>
              </a:rPr>
              <a:t>- « sauvage » et « barbare »</a:t>
            </a:r>
            <a:endParaRPr b="0" lang="fr-FR" sz="1600" spc="-1" strike="noStrike">
              <a:latin typeface="Arial"/>
            </a:endParaRPr>
          </a:p>
          <a:p>
            <a:endParaRPr b="0" lang="fr-FR" sz="1600" spc="-1" strike="noStrike">
              <a:latin typeface="Arial"/>
            </a:endParaRPr>
          </a:p>
          <a:p>
            <a:r>
              <a:rPr b="0" i="1" lang="fr-FR" sz="1600" spc="-1" strike="noStrike">
                <a:solidFill>
                  <a:srgbClr val="0c0aff"/>
                </a:solidFill>
                <a:latin typeface="Calibri"/>
                <a:ea typeface="Microsoft YaHei"/>
              </a:rPr>
              <a:t>- « il n’a a rien de barbare et de sauvage dans cette nation »</a:t>
            </a:r>
            <a:endParaRPr b="0" lang="fr-FR" sz="1600" spc="-1" strike="noStrike">
              <a:latin typeface="Arial"/>
            </a:endParaRPr>
          </a:p>
        </p:txBody>
      </p:sp>
      <p:sp>
        <p:nvSpPr>
          <p:cNvPr id="63" name="TextShape 4"/>
          <p:cNvSpPr txBox="1"/>
          <p:nvPr/>
        </p:nvSpPr>
        <p:spPr>
          <a:xfrm>
            <a:off x="5904000" y="5493240"/>
            <a:ext cx="3744000" cy="669240"/>
          </a:xfrm>
          <a:prstGeom prst="rect">
            <a:avLst/>
          </a:prstGeom>
          <a:noFill/>
          <a:ln w="0">
            <a:noFill/>
          </a:ln>
        </p:spPr>
        <p:txBody>
          <a:bodyPr lIns="90000" rIns="90000" tIns="45000" bIns="45000">
            <a:noAutofit/>
          </a:bodyPr>
          <a:p>
            <a:pPr algn="ctr"/>
            <a:r>
              <a:rPr b="0" lang="fr-FR" sz="1300" spc="-1" strike="noStrike">
                <a:latin typeface="Amiri"/>
              </a:rPr>
              <a:t>Indiens d’Amérique du Sud noyant les Espagnols pour voir s’ils sont immortels - Theodore de Bry</a:t>
            </a:r>
            <a:endParaRPr b="0" lang="fr-FR" sz="1300" spc="-1" strike="noStrike">
              <a:latin typeface="Arial"/>
            </a:endParaRPr>
          </a:p>
        </p:txBody>
      </p:sp>
      <p:pic>
        <p:nvPicPr>
          <p:cNvPr id="64" name="" descr=""/>
          <p:cNvPicPr/>
          <p:nvPr/>
        </p:nvPicPr>
        <p:blipFill>
          <a:blip r:embed="rId2"/>
          <a:stretch/>
        </p:blipFill>
        <p:spPr>
          <a:xfrm>
            <a:off x="5760000" y="2088000"/>
            <a:ext cx="3994200" cy="32122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5" name="CustomShape 1"/>
          <p:cNvSpPr/>
          <p:nvPr/>
        </p:nvSpPr>
        <p:spPr>
          <a:xfrm>
            <a:off x="504000" y="288000"/>
            <a:ext cx="9288000" cy="672120"/>
          </a:xfrm>
          <a:prstGeom prst="rect">
            <a:avLst/>
          </a:prstGeom>
          <a:noFill/>
          <a:ln w="12600">
            <a:solidFill>
              <a:srgbClr val="b2b2b2"/>
            </a:solidFill>
            <a:round/>
          </a:ln>
        </p:spPr>
        <p:style>
          <a:lnRef idx="0"/>
          <a:fillRef idx="0"/>
          <a:effectRef idx="0"/>
          <a:fontRef idx="minor"/>
        </p:style>
        <p:txBody>
          <a:bodyPr wrap="none" lIns="96120" rIns="96120" tIns="51120" bIns="51120" anchor="ctr">
            <a:noAutofit/>
          </a:bodyPr>
          <a:p>
            <a:pPr algn="ctr">
              <a:lnSpc>
                <a:spcPct val="100000"/>
              </a:lnSpc>
            </a:pPr>
            <a:r>
              <a:rPr b="0" lang="fr-FR" sz="2000" spc="-1" strike="noStrike">
                <a:solidFill>
                  <a:srgbClr val="b2b2b2"/>
                </a:solidFill>
                <a:latin typeface="Tw Cen MT Condensed Extra Bold"/>
                <a:ea typeface="Microsoft YaHei"/>
              </a:rPr>
              <a:t>II. La description de l'Autre par  Montaigne : </a:t>
            </a:r>
            <a:endParaRPr b="0" lang="fr-FR" sz="2000" spc="-1" strike="noStrike">
              <a:solidFill>
                <a:srgbClr val="b2b2b2"/>
              </a:solidFill>
              <a:latin typeface="Tw Cen MT Condensed Extra Bold"/>
            </a:endParaRPr>
          </a:p>
          <a:p>
            <a:pPr algn="ctr">
              <a:lnSpc>
                <a:spcPct val="100000"/>
              </a:lnSpc>
            </a:pPr>
            <a:r>
              <a:rPr b="0" lang="fr-FR" sz="2000" spc="-1" strike="noStrike">
                <a:solidFill>
                  <a:srgbClr val="b2b2b2"/>
                </a:solidFill>
                <a:latin typeface="Tw Cen MT Condensed Extra Bold"/>
                <a:ea typeface="Microsoft YaHei"/>
              </a:rPr>
              <a:t>un moyen de remettre en cause la société de son temps</a:t>
            </a:r>
            <a:endParaRPr b="0" lang="fr-FR" sz="2000" spc="-1" strike="noStrike">
              <a:solidFill>
                <a:srgbClr val="b2b2b2"/>
              </a:solidFill>
              <a:latin typeface="Tw Cen MT Condensed Extra Bold"/>
            </a:endParaRPr>
          </a:p>
        </p:txBody>
      </p:sp>
      <p:sp>
        <p:nvSpPr>
          <p:cNvPr id="66" name="TextShape 2"/>
          <p:cNvSpPr txBox="1"/>
          <p:nvPr/>
        </p:nvSpPr>
        <p:spPr>
          <a:xfrm>
            <a:off x="1296000" y="1152000"/>
            <a:ext cx="8136000" cy="654120"/>
          </a:xfrm>
          <a:prstGeom prst="rect">
            <a:avLst/>
          </a:prstGeom>
          <a:noFill/>
          <a:ln w="0">
            <a:noFill/>
          </a:ln>
        </p:spPr>
        <p:txBody>
          <a:bodyPr lIns="90000" rIns="90000" tIns="45000" bIns="45000">
            <a:noAutofit/>
          </a:bodyPr>
          <a:p>
            <a:r>
              <a:rPr b="0" lang="fr-FR" sz="2000" spc="-1" strike="noStrike">
                <a:solidFill>
                  <a:srgbClr val="bf0041"/>
                </a:solidFill>
                <a:latin typeface="Times New Roman"/>
                <a:ea typeface="Microsoft YaHei"/>
              </a:rPr>
              <a:t>2. Les aspects négatifs de sa société opposées aux aspects positifs de l’Autre</a:t>
            </a:r>
            <a:r>
              <a:rPr b="0" lang="fr-FR" sz="2000" spc="-1" strike="noStrike">
                <a:solidFill>
                  <a:srgbClr val="bf0041"/>
                </a:solidFill>
                <a:latin typeface="Times New Roman"/>
              </a:rPr>
              <a:t> </a:t>
            </a:r>
            <a:endParaRPr b="0" lang="fr-FR" sz="2000" spc="-1" strike="noStrike">
              <a:latin typeface="Arial"/>
            </a:endParaRPr>
          </a:p>
        </p:txBody>
      </p:sp>
      <p:sp>
        <p:nvSpPr>
          <p:cNvPr id="67" name="TextShape 3"/>
          <p:cNvSpPr txBox="1"/>
          <p:nvPr/>
        </p:nvSpPr>
        <p:spPr>
          <a:xfrm>
            <a:off x="1656000" y="1806120"/>
            <a:ext cx="7560000" cy="5465880"/>
          </a:xfrm>
          <a:prstGeom prst="rect">
            <a:avLst/>
          </a:prstGeom>
          <a:noFill/>
          <a:ln w="0">
            <a:noFill/>
          </a:ln>
        </p:spPr>
        <p:txBody>
          <a:bodyPr lIns="90000" rIns="90000" tIns="45000" bIns="45000">
            <a:noAutofit/>
          </a:bodyPr>
          <a:p>
            <a:r>
              <a:rPr b="0" lang="fr-FR" sz="2000" spc="-1" strike="noStrike">
                <a:solidFill>
                  <a:srgbClr val="000000"/>
                </a:solidFill>
                <a:latin typeface="Calibri"/>
                <a:ea typeface="Microsoft YaHei"/>
              </a:rPr>
              <a:t>→ </a:t>
            </a:r>
            <a:r>
              <a:rPr b="0" lang="fr-FR" sz="2000" spc="-1" strike="noStrike">
                <a:solidFill>
                  <a:srgbClr val="000000"/>
                </a:solidFill>
                <a:latin typeface="Calibri"/>
                <a:ea typeface="Microsoft YaHei"/>
              </a:rPr>
              <a:t>jugement autocritique de sa société</a:t>
            </a:r>
            <a:endParaRPr b="0" lang="fr-FR" sz="2000" spc="-1" strike="noStrike">
              <a:latin typeface="Arial"/>
            </a:endParaRPr>
          </a:p>
          <a:p>
            <a:endParaRPr b="0" lang="fr-FR" sz="2000" spc="-1" strike="noStrike">
              <a:latin typeface="Arial"/>
            </a:endParaRPr>
          </a:p>
          <a:p>
            <a:r>
              <a:rPr b="0" i="1" lang="fr-FR" sz="2000" spc="-1" strike="noStrike">
                <a:solidFill>
                  <a:srgbClr val="0c0aff"/>
                </a:solidFill>
                <a:latin typeface="Calibri"/>
                <a:ea typeface="Microsoft YaHei"/>
              </a:rPr>
              <a:t>-</a:t>
            </a:r>
            <a:r>
              <a:rPr b="0" i="1" lang="fr-FR" sz="2000" spc="-1" strike="noStrike">
                <a:solidFill>
                  <a:srgbClr val="0c0aff"/>
                </a:solidFill>
                <a:latin typeface="Calibri"/>
              </a:rPr>
              <a:t> « Là est toujours la parfaite religion, le parfait gouvernement, le parfait et incomparable usage de toutes choses. Ces</a:t>
            </a:r>
            <a:endParaRPr b="0" lang="fr-FR" sz="2000" spc="-1" strike="noStrike">
              <a:latin typeface="Arial"/>
            </a:endParaRPr>
          </a:p>
          <a:p>
            <a:r>
              <a:rPr b="0" i="1" lang="fr-FR" sz="2000" spc="-1" strike="noStrike">
                <a:solidFill>
                  <a:srgbClr val="0c0aff"/>
                </a:solidFill>
                <a:latin typeface="Calibri"/>
              </a:rPr>
              <a:t> </a:t>
            </a:r>
            <a:r>
              <a:rPr b="0" i="1" lang="fr-FR" sz="2000" spc="-1" strike="noStrike">
                <a:solidFill>
                  <a:srgbClr val="0c0aff"/>
                </a:solidFill>
                <a:latin typeface="Calibri"/>
              </a:rPr>
              <a:t>hommes-là sont sauvages » (I,31)</a:t>
            </a:r>
            <a:endParaRPr b="0" lang="fr-FR" sz="2000" spc="-1" strike="noStrike">
              <a:latin typeface="Arial"/>
            </a:endParaRPr>
          </a:p>
          <a:p>
            <a:endParaRPr b="0" lang="fr-FR" sz="2000" spc="-1" strike="noStrike">
              <a:latin typeface="Arial"/>
            </a:endParaRPr>
          </a:p>
          <a:p>
            <a:endParaRPr b="0" lang="fr-FR" sz="2000" spc="-1" strike="noStrike">
              <a:latin typeface="Arial"/>
            </a:endParaRPr>
          </a:p>
          <a:p>
            <a:r>
              <a:rPr b="0" i="1" lang="fr-FR" sz="2000" spc="-1" strike="noStrike">
                <a:solidFill>
                  <a:srgbClr val="0c0aff"/>
                </a:solidFill>
                <a:latin typeface="Calibri"/>
              </a:rPr>
              <a:t>- </a:t>
            </a:r>
            <a:r>
              <a:rPr b="0" i="1" lang="fr-FR" sz="2000" spc="-1" strike="noStrike">
                <a:solidFill>
                  <a:srgbClr val="0c0aff"/>
                </a:solidFill>
                <a:latin typeface="Calibri"/>
                <a:ea typeface="Times New Roman"/>
              </a:rPr>
              <a:t>« Ce sont ceux que nous avons altérés par notre artifice et détournées de l’ordre commun que nous devrions appeler plutôt sauvages » (I,31)</a:t>
            </a:r>
            <a:endParaRPr b="0" lang="fr-FR" sz="2000" spc="-1" strike="noStrike">
              <a:latin typeface="Arial"/>
            </a:endParaRPr>
          </a:p>
          <a:p>
            <a:endParaRPr b="0" lang="fr-FR" sz="2000" spc="-1" strike="noStrike">
              <a:latin typeface="Arial"/>
            </a:endParaRPr>
          </a:p>
          <a:p>
            <a:endParaRPr b="0" lang="fr-FR" sz="2000" spc="-1" strike="noStrike">
              <a:latin typeface="Arial"/>
            </a:endParaRPr>
          </a:p>
          <a:p>
            <a:r>
              <a:rPr b="0" i="1" lang="fr-FR" sz="2000" spc="-1" strike="noStrike">
                <a:solidFill>
                  <a:srgbClr val="0c0aff"/>
                </a:solidFill>
                <a:latin typeface="Calibri"/>
                <a:ea typeface="Times New Roman"/>
              </a:rPr>
              <a:t>- « La vue raccourcie à la hauteur de notre nez » </a:t>
            </a:r>
            <a:endParaRPr b="0" lang="fr-FR" sz="2000" spc="-1" strike="noStrike">
              <a:latin typeface="Arial"/>
            </a:endParaRPr>
          </a:p>
          <a:p>
            <a:endParaRPr b="0" lang="fr-FR" sz="2000" spc="-1" strike="noStrike">
              <a:latin typeface="Arial"/>
            </a:endParaRPr>
          </a:p>
          <a:p>
            <a:r>
              <a:rPr b="0" i="1" lang="fr-FR" sz="2000" spc="-1" strike="noStrike">
                <a:solidFill>
                  <a:srgbClr val="0c0aff"/>
                </a:solidFill>
                <a:latin typeface="Calibri"/>
                <a:ea typeface="Times New Roman"/>
              </a:rPr>
              <a:t>-</a:t>
            </a:r>
            <a:r>
              <a:rPr b="0" i="1" lang="fr-FR" sz="2000" spc="-1" strike="noStrike">
                <a:solidFill>
                  <a:srgbClr val="0c0aff"/>
                </a:solidFill>
                <a:latin typeface="Calibri"/>
                <a:ea typeface="Times New Roman"/>
              </a:rPr>
              <a:t>« chacun appelle barbarie ce qui n’est pas de son usage » (I, 31)</a:t>
            </a:r>
            <a:endParaRPr b="0" lang="fr-FR" sz="2000" spc="-1" strike="noStrike">
              <a:latin typeface="Arial"/>
            </a:endParaRPr>
          </a:p>
          <a:p>
            <a:endParaRPr b="0" lang="fr-FR" sz="2000" spc="-1" strike="noStrike">
              <a:latin typeface="Arial"/>
            </a:endParaRPr>
          </a:p>
          <a:p>
            <a:endParaRPr b="0" lang="fr-FR" sz="2000" spc="-1" strike="noStrike">
              <a:latin typeface="Arial"/>
            </a:endParaRPr>
          </a:p>
          <a:p>
            <a:r>
              <a:rPr b="0" i="1" lang="fr-FR" sz="2000" spc="-1" strike="noStrike">
                <a:solidFill>
                  <a:srgbClr val="0c0aff"/>
                </a:solidFill>
                <a:latin typeface="Calibri"/>
                <a:ea typeface="Times New Roman"/>
              </a:rPr>
              <a:t>-« Ils étaient gens paisibles venant de lointains voyages, envoyés de la part du roi de Castille, le plus grand prince de la terre habitable, auquel le pape, représentant de Dieu en terre, avait donné la principauté de toutes les Indes »</a:t>
            </a:r>
            <a:endParaRPr b="0" lang="fr-FR"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8" name="CustomShape 1"/>
          <p:cNvSpPr/>
          <p:nvPr/>
        </p:nvSpPr>
        <p:spPr>
          <a:xfrm>
            <a:off x="504000" y="288000"/>
            <a:ext cx="9288000" cy="672120"/>
          </a:xfrm>
          <a:prstGeom prst="rect">
            <a:avLst/>
          </a:prstGeom>
          <a:noFill/>
          <a:ln w="12600">
            <a:solidFill>
              <a:srgbClr val="b2b2b2"/>
            </a:solidFill>
            <a:round/>
          </a:ln>
        </p:spPr>
        <p:style>
          <a:lnRef idx="0"/>
          <a:fillRef idx="0"/>
          <a:effectRef idx="0"/>
          <a:fontRef idx="minor"/>
        </p:style>
        <p:txBody>
          <a:bodyPr wrap="none" lIns="96120" rIns="96120" tIns="51120" bIns="51120" anchor="ctr">
            <a:noAutofit/>
          </a:bodyPr>
          <a:p>
            <a:pPr algn="ctr">
              <a:lnSpc>
                <a:spcPct val="100000"/>
              </a:lnSpc>
            </a:pPr>
            <a:r>
              <a:rPr b="0" lang="fr-FR" sz="2000" spc="-1" strike="noStrike">
                <a:solidFill>
                  <a:srgbClr val="b2b2b2"/>
                </a:solidFill>
                <a:latin typeface="Tw Cen MT Condensed Extra Bold"/>
                <a:ea typeface="Microsoft YaHei"/>
              </a:rPr>
              <a:t>II. La description de l'Autre par  Montaigne : </a:t>
            </a:r>
            <a:endParaRPr b="0" lang="fr-FR" sz="2000" spc="-1" strike="noStrike">
              <a:solidFill>
                <a:srgbClr val="b2b2b2"/>
              </a:solidFill>
              <a:latin typeface="Tw Cen MT Condensed Extra Bold"/>
            </a:endParaRPr>
          </a:p>
          <a:p>
            <a:pPr algn="ctr">
              <a:lnSpc>
                <a:spcPct val="100000"/>
              </a:lnSpc>
            </a:pPr>
            <a:r>
              <a:rPr b="0" lang="fr-FR" sz="2000" spc="-1" strike="noStrike">
                <a:solidFill>
                  <a:srgbClr val="b2b2b2"/>
                </a:solidFill>
                <a:latin typeface="Tw Cen MT Condensed Extra Bold"/>
                <a:ea typeface="Microsoft YaHei"/>
              </a:rPr>
              <a:t>un moyen de remettre en cause la société de son temps</a:t>
            </a:r>
            <a:endParaRPr b="0" lang="fr-FR" sz="2000" spc="-1" strike="noStrike">
              <a:solidFill>
                <a:srgbClr val="b2b2b2"/>
              </a:solidFill>
              <a:latin typeface="Tw Cen MT Condensed Extra Bold"/>
            </a:endParaRPr>
          </a:p>
        </p:txBody>
      </p:sp>
      <p:sp>
        <p:nvSpPr>
          <p:cNvPr id="69" name="TextShape 2"/>
          <p:cNvSpPr txBox="1"/>
          <p:nvPr/>
        </p:nvSpPr>
        <p:spPr>
          <a:xfrm>
            <a:off x="1296000" y="1289880"/>
            <a:ext cx="8136000" cy="654120"/>
          </a:xfrm>
          <a:prstGeom prst="rect">
            <a:avLst/>
          </a:prstGeom>
          <a:noFill/>
          <a:ln w="0">
            <a:noFill/>
          </a:ln>
        </p:spPr>
        <p:txBody>
          <a:bodyPr lIns="90000" rIns="90000" tIns="45000" bIns="45000">
            <a:noAutofit/>
          </a:bodyPr>
          <a:p>
            <a:r>
              <a:rPr b="0" lang="fr-FR" sz="2000" spc="-1" strike="noStrike">
                <a:solidFill>
                  <a:srgbClr val="bf0041"/>
                </a:solidFill>
                <a:latin typeface="Times New Roman"/>
                <a:ea typeface="Microsoft YaHei"/>
              </a:rPr>
              <a:t>2. Les aspects négatifs de sa société opposées aux aspects positifs de l’Autre</a:t>
            </a:r>
            <a:r>
              <a:rPr b="0" lang="fr-FR" sz="2000" spc="-1" strike="noStrike">
                <a:solidFill>
                  <a:srgbClr val="bf0041"/>
                </a:solidFill>
                <a:latin typeface="Times New Roman"/>
              </a:rPr>
              <a:t> </a:t>
            </a:r>
            <a:endParaRPr b="0" lang="fr-FR" sz="2000" spc="-1" strike="noStrike">
              <a:latin typeface="Arial"/>
            </a:endParaRPr>
          </a:p>
        </p:txBody>
      </p:sp>
      <p:sp>
        <p:nvSpPr>
          <p:cNvPr id="70" name="TextShape 3"/>
          <p:cNvSpPr txBox="1"/>
          <p:nvPr/>
        </p:nvSpPr>
        <p:spPr>
          <a:xfrm>
            <a:off x="288000" y="2006640"/>
            <a:ext cx="5904000" cy="4806720"/>
          </a:xfrm>
          <a:prstGeom prst="rect">
            <a:avLst/>
          </a:prstGeom>
          <a:noFill/>
          <a:ln w="0">
            <a:noFill/>
          </a:ln>
        </p:spPr>
        <p:txBody>
          <a:bodyPr lIns="90000" rIns="90000" tIns="45000" bIns="45000">
            <a:noAutofit/>
          </a:bodyPr>
          <a:p>
            <a:r>
              <a:rPr b="0" lang="fr-FR" sz="1800" spc="-1" strike="noStrike">
                <a:solidFill>
                  <a:srgbClr val="000000"/>
                </a:solidFill>
                <a:latin typeface="Calibri"/>
                <a:ea typeface="Microsoft YaHei"/>
              </a:rPr>
              <a:t>→ </a:t>
            </a:r>
            <a:r>
              <a:rPr b="0" lang="fr-FR" sz="1800" spc="-1" strike="noStrike">
                <a:solidFill>
                  <a:srgbClr val="000000"/>
                </a:solidFill>
                <a:latin typeface="Calibri"/>
                <a:ea typeface="Microsoft YaHei"/>
              </a:rPr>
              <a:t>La mise en avant des aspects positifs de la société de l'Autre</a:t>
            </a:r>
            <a:endParaRPr b="0" lang="fr-FR" sz="1800" spc="-1" strike="noStrike">
              <a:latin typeface="Arial"/>
            </a:endParaRPr>
          </a:p>
          <a:p>
            <a:endParaRPr b="0" lang="fr-FR" sz="1800" spc="-1" strike="noStrike">
              <a:latin typeface="Arial"/>
            </a:endParaRPr>
          </a:p>
          <a:p>
            <a:r>
              <a:rPr b="0" i="1" lang="fr-FR" sz="1600" spc="-1" strike="noStrike">
                <a:solidFill>
                  <a:srgbClr val="0c0aff"/>
                </a:solidFill>
                <a:latin typeface="Calibri"/>
                <a:ea typeface="Microsoft YaHei"/>
              </a:rPr>
              <a:t>-</a:t>
            </a:r>
            <a:r>
              <a:rPr b="0" i="1" lang="fr-FR" sz="1600" spc="-1" strike="noStrike">
                <a:solidFill>
                  <a:srgbClr val="0c0aff"/>
                </a:solidFill>
                <a:latin typeface="Calibri"/>
              </a:rPr>
              <a:t> </a:t>
            </a:r>
            <a:r>
              <a:rPr b="0" i="1" lang="fr-FR" sz="1600" spc="-1" strike="noStrike">
                <a:solidFill>
                  <a:srgbClr val="0c0aff"/>
                </a:solidFill>
                <a:latin typeface="Calibri"/>
                <a:ea typeface="Times New Roman"/>
              </a:rPr>
              <a:t>« Les lois naturelles leur commandent encore, fort peu abâtardies par les nôtres » (I,31)p14</a:t>
            </a:r>
            <a:endParaRPr b="0" lang="fr-FR" sz="1600" spc="-1" strike="noStrike">
              <a:latin typeface="Arial"/>
            </a:endParaRPr>
          </a:p>
          <a:p>
            <a:endParaRPr b="0" lang="fr-FR" sz="1600" spc="-1" strike="noStrike">
              <a:latin typeface="Arial"/>
            </a:endParaRPr>
          </a:p>
          <a:p>
            <a:endParaRPr b="0" lang="fr-FR" sz="1600" spc="-1" strike="noStrike">
              <a:latin typeface="Arial"/>
            </a:endParaRPr>
          </a:p>
          <a:p>
            <a:r>
              <a:rPr b="0" i="1" lang="fr-FR" sz="1600" spc="-1" strike="noStrike">
                <a:solidFill>
                  <a:srgbClr val="0c0aff"/>
                </a:solidFill>
                <a:latin typeface="Calibri"/>
                <a:ea typeface="Times New Roman"/>
              </a:rPr>
              <a:t>- « Ces hommes ne nous devez rien en clarté d’esprit naturel et en pertinence »(III,6)</a:t>
            </a:r>
            <a:endParaRPr b="0" lang="fr-FR" sz="1600" spc="-1" strike="noStrike">
              <a:latin typeface="Arial"/>
            </a:endParaRPr>
          </a:p>
          <a:p>
            <a:endParaRPr b="0" lang="fr-FR" sz="1600" spc="-1" strike="noStrike">
              <a:latin typeface="Arial"/>
            </a:endParaRPr>
          </a:p>
          <a:p>
            <a:endParaRPr b="0" lang="fr-FR" sz="1600" spc="-1" strike="noStrike">
              <a:latin typeface="Arial"/>
            </a:endParaRPr>
          </a:p>
          <a:p>
            <a:r>
              <a:rPr b="0" i="1" lang="fr-FR" sz="1600" spc="-1" strike="noStrike">
                <a:solidFill>
                  <a:srgbClr val="0c0aff"/>
                </a:solidFill>
                <a:latin typeface="Calibri"/>
                <a:ea typeface="Times New Roman"/>
              </a:rPr>
              <a:t>- « bonté, libéralité, loyauté, franchise » (III,6)</a:t>
            </a:r>
            <a:r>
              <a:rPr b="0" i="1" lang="fr-FR" sz="1600" spc="-1" strike="noStrike">
                <a:solidFill>
                  <a:srgbClr val="0e0fff"/>
                </a:solidFill>
                <a:latin typeface="Calibri"/>
                <a:ea typeface="Times New Roman"/>
              </a:rPr>
              <a:t> + « la trahison, la déloyauté, la tyrannie, la cruauté »</a:t>
            </a:r>
            <a:endParaRPr b="0" lang="fr-FR" sz="1600" spc="-1" strike="noStrike">
              <a:latin typeface="Arial"/>
            </a:endParaRPr>
          </a:p>
          <a:p>
            <a:endParaRPr b="0" lang="fr-FR" sz="1600" spc="-1" strike="noStrike">
              <a:latin typeface="Arial"/>
            </a:endParaRPr>
          </a:p>
          <a:p>
            <a:endParaRPr b="0" lang="fr-FR" sz="1600" spc="-1" strike="noStrike">
              <a:latin typeface="Arial"/>
            </a:endParaRPr>
          </a:p>
          <a:p>
            <a:r>
              <a:rPr b="0" i="1" lang="fr-FR" sz="1600" spc="-1" strike="noStrike">
                <a:solidFill>
                  <a:srgbClr val="000000"/>
                </a:solidFill>
                <a:latin typeface="Calibri"/>
                <a:ea typeface="Times New Roman"/>
              </a:rPr>
              <a:t>→ </a:t>
            </a:r>
            <a:r>
              <a:rPr b="0" i="1" lang="fr-FR" sz="1600" spc="-1" strike="noStrike">
                <a:solidFill>
                  <a:srgbClr val="000000"/>
                </a:solidFill>
                <a:latin typeface="Calibri"/>
                <a:ea typeface="Times New Roman"/>
              </a:rPr>
              <a:t>La présence de quelques ambiguïtés</a:t>
            </a:r>
            <a:endParaRPr b="0" lang="fr-FR" sz="1600" spc="-1" strike="noStrike">
              <a:latin typeface="Arial"/>
            </a:endParaRPr>
          </a:p>
          <a:p>
            <a:endParaRPr b="0" lang="fr-FR" sz="1600" spc="-1" strike="noStrike">
              <a:latin typeface="Arial"/>
            </a:endParaRPr>
          </a:p>
          <a:p>
            <a:r>
              <a:rPr b="0" i="1" lang="fr-FR" sz="1600" spc="-1" strike="noStrike">
                <a:solidFill>
                  <a:srgbClr val="0c0aff"/>
                </a:solidFill>
                <a:latin typeface="Calibri"/>
                <a:ea typeface="Times New Roman"/>
              </a:rPr>
              <a:t> </a:t>
            </a:r>
            <a:r>
              <a:rPr b="0" i="1" lang="fr-FR" sz="1600" spc="-1" strike="noStrike">
                <a:solidFill>
                  <a:srgbClr val="0e0fff"/>
                </a:solidFill>
                <a:latin typeface="Calibri"/>
                <a:ea typeface="Times New Roman"/>
              </a:rPr>
              <a:t>- </a:t>
            </a:r>
            <a:r>
              <a:rPr b="0" i="1" lang="fr-FR" sz="1600" spc="-1" strike="noStrike">
                <a:solidFill>
                  <a:srgbClr val="0c0aff"/>
                </a:solidFill>
                <a:latin typeface="Calibri"/>
                <a:ea typeface="Times New Roman"/>
              </a:rPr>
              <a:t>« la beauté de leurs ouvrages en pierreries, en plume, en coton »</a:t>
            </a:r>
            <a:endParaRPr b="0" lang="fr-FR" sz="1600" spc="-1" strike="noStrike">
              <a:latin typeface="Arial"/>
            </a:endParaRPr>
          </a:p>
          <a:p>
            <a:endParaRPr b="0" lang="fr-FR" sz="1600" spc="-1" strike="noStrike">
              <a:latin typeface="Arial"/>
            </a:endParaRPr>
          </a:p>
          <a:p>
            <a:endParaRPr b="0" lang="fr-FR" sz="1600" spc="-1" strike="noStrike">
              <a:latin typeface="Arial"/>
            </a:endParaRPr>
          </a:p>
          <a:p>
            <a:r>
              <a:rPr b="0" i="1" lang="fr-FR" sz="1600" spc="-1" strike="noStrike">
                <a:solidFill>
                  <a:srgbClr val="0c0aff"/>
                </a:solidFill>
                <a:latin typeface="Calibri"/>
                <a:ea typeface="Times New Roman"/>
              </a:rPr>
              <a:t>- </a:t>
            </a:r>
            <a:r>
              <a:rPr b="0" i="1" lang="fr-FR" sz="1600" spc="-1" strike="noStrike">
                <a:solidFill>
                  <a:srgbClr val="0e0fff"/>
                </a:solidFill>
                <a:latin typeface="Calibri"/>
                <a:ea typeface="Times New Roman"/>
              </a:rPr>
              <a:t>« C'est chose émer- veillable [étonnante] que de la fermeté de leurs combats, qui ne finissent jamais que par meurtre et effusion de sang » (I, 31). </a:t>
            </a:r>
            <a:r>
              <a:rPr b="0" i="1" lang="fr-FR" sz="1600" spc="-1" strike="noStrike">
                <a:solidFill>
                  <a:srgbClr val="0e0fff"/>
                </a:solidFill>
                <a:latin typeface="Calibri"/>
                <a:ea typeface="Times New Roman"/>
              </a:rPr>
              <a:t> </a:t>
            </a:r>
            <a:endParaRPr b="0" lang="fr-FR" sz="1600" spc="-1" strike="noStrike">
              <a:latin typeface="Arial"/>
            </a:endParaRPr>
          </a:p>
        </p:txBody>
      </p:sp>
      <p:pic>
        <p:nvPicPr>
          <p:cNvPr id="71" name="" descr=""/>
          <p:cNvPicPr/>
          <p:nvPr/>
        </p:nvPicPr>
        <p:blipFill>
          <a:blip r:embed="rId2"/>
          <a:stretch/>
        </p:blipFill>
        <p:spPr>
          <a:xfrm>
            <a:off x="6473520" y="2325960"/>
            <a:ext cx="3399120" cy="3290040"/>
          </a:xfrm>
          <a:prstGeom prst="rect">
            <a:avLst/>
          </a:prstGeom>
          <a:ln w="0">
            <a:noFill/>
          </a:ln>
        </p:spPr>
      </p:pic>
      <p:sp>
        <p:nvSpPr>
          <p:cNvPr id="72" name="TextShape 4"/>
          <p:cNvSpPr txBox="1"/>
          <p:nvPr/>
        </p:nvSpPr>
        <p:spPr>
          <a:xfrm>
            <a:off x="6624000" y="5688000"/>
            <a:ext cx="3168000" cy="715320"/>
          </a:xfrm>
          <a:prstGeom prst="rect">
            <a:avLst/>
          </a:prstGeom>
          <a:noFill/>
          <a:ln w="0">
            <a:noFill/>
          </a:ln>
        </p:spPr>
        <p:txBody>
          <a:bodyPr lIns="90000" rIns="90000" tIns="45000" bIns="45000">
            <a:noAutofit/>
          </a:bodyPr>
          <a:p>
            <a:pPr algn="ctr"/>
            <a:r>
              <a:rPr b="0" lang="fr-FR" sz="1400" spc="-1" strike="noStrike">
                <a:latin typeface="Amiri"/>
              </a:rPr>
              <a:t>Scène de cannibalisme par Théodore de Bry, XVI siècle</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73" name="CustomShape 1"/>
          <p:cNvSpPr/>
          <p:nvPr/>
        </p:nvSpPr>
        <p:spPr>
          <a:xfrm>
            <a:off x="504000" y="288000"/>
            <a:ext cx="9288000" cy="672120"/>
          </a:xfrm>
          <a:prstGeom prst="rect">
            <a:avLst/>
          </a:prstGeom>
          <a:noFill/>
          <a:ln w="12600">
            <a:solidFill>
              <a:srgbClr val="b2b2b2"/>
            </a:solidFill>
            <a:round/>
          </a:ln>
        </p:spPr>
        <p:style>
          <a:lnRef idx="0"/>
          <a:fillRef idx="0"/>
          <a:effectRef idx="0"/>
          <a:fontRef idx="minor"/>
        </p:style>
        <p:txBody>
          <a:bodyPr wrap="none" lIns="96120" rIns="96120" tIns="51120" bIns="51120" anchor="ctr">
            <a:noAutofit/>
          </a:bodyPr>
          <a:p>
            <a:pPr algn="ctr">
              <a:lnSpc>
                <a:spcPct val="100000"/>
              </a:lnSpc>
            </a:pPr>
            <a:r>
              <a:rPr b="0" lang="fr-FR" sz="2400" spc="-1" strike="noStrike">
                <a:solidFill>
                  <a:srgbClr val="b2b2b2"/>
                </a:solidFill>
                <a:latin typeface="Tw Cen MT Condensed Extra Bold"/>
              </a:rPr>
              <a:t>Conclusion </a:t>
            </a:r>
            <a:endParaRPr b="0" lang="fr-FR" sz="2400" spc="-1" strike="noStrike">
              <a:solidFill>
                <a:srgbClr val="b2b2b2"/>
              </a:solidFill>
              <a:latin typeface="Tw Cen MT Condensed Extra Bold"/>
            </a:endParaRPr>
          </a:p>
        </p:txBody>
      </p:sp>
      <p:sp>
        <p:nvSpPr>
          <p:cNvPr id="74" name="TextShape 2"/>
          <p:cNvSpPr txBox="1"/>
          <p:nvPr/>
        </p:nvSpPr>
        <p:spPr>
          <a:xfrm>
            <a:off x="288000" y="1656000"/>
            <a:ext cx="5400000" cy="4464000"/>
          </a:xfrm>
          <a:prstGeom prst="rect">
            <a:avLst/>
          </a:prstGeom>
          <a:noFill/>
          <a:ln w="0">
            <a:noFill/>
          </a:ln>
        </p:spPr>
        <p:txBody>
          <a:bodyPr lIns="90000" rIns="90000" tIns="45000" bIns="45000">
            <a:noAutofit/>
          </a:bodyPr>
          <a:p>
            <a:pPr>
              <a:lnSpc>
                <a:spcPct val="100000"/>
              </a:lnSpc>
            </a:pPr>
            <a:r>
              <a:rPr b="0" lang="fr-FR" sz="2200" spc="-1" strike="noStrike">
                <a:solidFill>
                  <a:srgbClr val="00a933"/>
                </a:solidFill>
                <a:latin typeface="Times New Roman"/>
              </a:rPr>
              <a:t>→</a:t>
            </a:r>
            <a:r>
              <a:rPr b="0" lang="fr-FR" sz="2000" spc="-1" strike="noStrike">
                <a:solidFill>
                  <a:srgbClr val="0c0aff"/>
                </a:solidFill>
                <a:latin typeface="Cambria"/>
                <a:ea typeface="Microsoft YaHei"/>
              </a:rPr>
              <a:t>grandes découvertes ;</a:t>
            </a:r>
            <a:r>
              <a:rPr b="0" lang="fr-FR" sz="2000" spc="-1" strike="noStrike">
                <a:solidFill>
                  <a:srgbClr val="0c0aff"/>
                </a:solidFill>
                <a:latin typeface="Cambria"/>
                <a:ea typeface="Microsoft YaHei"/>
              </a:rPr>
              <a:t> </a:t>
            </a:r>
            <a:endParaRPr b="0" lang="fr-FR" sz="2000" spc="-1" strike="noStrike">
              <a:latin typeface="Arial"/>
            </a:endParaRPr>
          </a:p>
          <a:p>
            <a:pPr>
              <a:lnSpc>
                <a:spcPct val="100000"/>
              </a:lnSpc>
            </a:pPr>
            <a:endParaRPr b="0" lang="fr-FR" sz="2000" spc="-1" strike="noStrike">
              <a:latin typeface="Arial"/>
            </a:endParaRPr>
          </a:p>
          <a:p>
            <a:pPr>
              <a:lnSpc>
                <a:spcPct val="100000"/>
              </a:lnSpc>
            </a:pPr>
            <a:r>
              <a:rPr b="0" lang="fr-FR" sz="2200" spc="-1" strike="noStrike">
                <a:solidFill>
                  <a:srgbClr val="00a933"/>
                </a:solidFill>
                <a:latin typeface="Times New Roman"/>
                <a:ea typeface="Microsoft YaHei"/>
              </a:rPr>
              <a:t>→</a:t>
            </a:r>
            <a:r>
              <a:rPr b="0" lang="fr-FR" sz="2000" spc="-1" strike="noStrike">
                <a:solidFill>
                  <a:srgbClr val="0c0aff"/>
                </a:solidFill>
                <a:latin typeface="Cambria"/>
                <a:ea typeface="Microsoft YaHei"/>
              </a:rPr>
              <a:t>rencontre avec l’Autre avec</a:t>
            </a:r>
            <a:endParaRPr b="0" lang="fr-FR" sz="2000" spc="-1" strike="noStrike">
              <a:latin typeface="Arial"/>
            </a:endParaRPr>
          </a:p>
          <a:p>
            <a:pPr>
              <a:lnSpc>
                <a:spcPct val="100000"/>
              </a:lnSpc>
            </a:pPr>
            <a:r>
              <a:rPr b="0" lang="fr-FR" sz="2000" spc="-1" strike="noStrike">
                <a:solidFill>
                  <a:srgbClr val="0c0aff"/>
                </a:solidFill>
                <a:latin typeface="Cambria"/>
                <a:ea typeface="Microsoft YaHei"/>
              </a:rPr>
              <a:t>     </a:t>
            </a:r>
            <a:r>
              <a:rPr b="0" lang="fr-FR" sz="2000" spc="-1" strike="noStrike">
                <a:solidFill>
                  <a:srgbClr val="0c0aff"/>
                </a:solidFill>
                <a:latin typeface="Cambria"/>
                <a:ea typeface="Microsoft YaHei"/>
              </a:rPr>
              <a:t>un grand "A" ;</a:t>
            </a:r>
            <a:endParaRPr b="0" lang="fr-FR" sz="2000" spc="-1" strike="noStrike">
              <a:latin typeface="Arial"/>
            </a:endParaRPr>
          </a:p>
          <a:p>
            <a:pPr>
              <a:lnSpc>
                <a:spcPct val="100000"/>
              </a:lnSpc>
            </a:pPr>
            <a:endParaRPr b="0" lang="fr-FR" sz="2000" spc="-1" strike="noStrike">
              <a:latin typeface="Arial"/>
            </a:endParaRPr>
          </a:p>
          <a:p>
            <a:pPr>
              <a:lnSpc>
                <a:spcPct val="100000"/>
              </a:lnSpc>
            </a:pPr>
            <a:r>
              <a:rPr b="0" lang="fr-FR" sz="2200" spc="-1" strike="noStrike">
                <a:solidFill>
                  <a:srgbClr val="00a933"/>
                </a:solidFill>
                <a:latin typeface="Times New Roman"/>
                <a:ea typeface="Microsoft YaHei"/>
              </a:rPr>
              <a:t>→</a:t>
            </a:r>
            <a:r>
              <a:rPr b="0" lang="fr-FR" sz="2000" spc="-1" strike="noStrike">
                <a:solidFill>
                  <a:srgbClr val="0c0aff"/>
                </a:solidFill>
                <a:latin typeface="Cambria"/>
                <a:ea typeface="Microsoft YaHei"/>
              </a:rPr>
              <a:t>moyen adapté à la remise en </a:t>
            </a:r>
            <a:endParaRPr b="0" lang="fr-FR" sz="2000" spc="-1" strike="noStrike">
              <a:latin typeface="Arial"/>
            </a:endParaRPr>
          </a:p>
          <a:p>
            <a:pPr>
              <a:lnSpc>
                <a:spcPct val="100000"/>
              </a:lnSpc>
            </a:pPr>
            <a:r>
              <a:rPr b="0" lang="fr-FR" sz="2000" spc="-1" strike="noStrike">
                <a:solidFill>
                  <a:srgbClr val="0c0aff"/>
                </a:solidFill>
                <a:latin typeface="Cambria"/>
                <a:ea typeface="Microsoft YaHei"/>
              </a:rPr>
              <a:t>     </a:t>
            </a:r>
            <a:r>
              <a:rPr b="0" lang="fr-FR" sz="2000" spc="-1" strike="noStrike">
                <a:solidFill>
                  <a:srgbClr val="0c0aff"/>
                </a:solidFill>
                <a:latin typeface="Cambria"/>
                <a:ea typeface="Microsoft YaHei"/>
              </a:rPr>
              <a:t>cause de la société de son temps ;</a:t>
            </a:r>
            <a:endParaRPr b="0" lang="fr-FR" sz="2000" spc="-1" strike="noStrike">
              <a:latin typeface="Arial"/>
            </a:endParaRPr>
          </a:p>
          <a:p>
            <a:pPr>
              <a:lnSpc>
                <a:spcPct val="100000"/>
              </a:lnSpc>
            </a:pPr>
            <a:endParaRPr b="0" lang="fr-FR" sz="2000" spc="-1" strike="noStrike">
              <a:latin typeface="Arial"/>
            </a:endParaRPr>
          </a:p>
          <a:p>
            <a:pPr>
              <a:lnSpc>
                <a:spcPct val="100000"/>
              </a:lnSpc>
            </a:pPr>
            <a:r>
              <a:rPr b="0" lang="fr-FR" sz="2200" spc="-1" strike="noStrike">
                <a:solidFill>
                  <a:srgbClr val="00a933"/>
                </a:solidFill>
                <a:latin typeface="Times New Roman"/>
                <a:ea typeface="Microsoft YaHei"/>
              </a:rPr>
              <a:t>→</a:t>
            </a:r>
            <a:r>
              <a:rPr b="0" lang="fr-FR" sz="2000" spc="-1" strike="noStrike">
                <a:solidFill>
                  <a:srgbClr val="0c0aff"/>
                </a:solidFill>
                <a:latin typeface="Cambria"/>
                <a:ea typeface="Microsoft YaHei"/>
              </a:rPr>
              <a:t>nouvelles terres, de nouvelles </a:t>
            </a:r>
            <a:endParaRPr b="0" lang="fr-FR" sz="2000" spc="-1" strike="noStrike">
              <a:latin typeface="Arial"/>
            </a:endParaRPr>
          </a:p>
          <a:p>
            <a:pPr>
              <a:lnSpc>
                <a:spcPct val="100000"/>
              </a:lnSpc>
            </a:pPr>
            <a:r>
              <a:rPr b="0" lang="fr-FR" sz="2000" spc="-1" strike="noStrike">
                <a:solidFill>
                  <a:srgbClr val="0c0aff"/>
                </a:solidFill>
                <a:latin typeface="Cambria"/>
                <a:ea typeface="Microsoft YaHei"/>
              </a:rPr>
              <a:t>    </a:t>
            </a:r>
            <a:r>
              <a:rPr b="0" lang="fr-FR" sz="2000" spc="-1" strike="noStrike">
                <a:solidFill>
                  <a:srgbClr val="0c0aff"/>
                </a:solidFill>
                <a:latin typeface="Cambria"/>
                <a:ea typeface="Microsoft YaHei"/>
              </a:rPr>
              <a:t>sociétés et de nouvelles cultures ;</a:t>
            </a:r>
            <a:endParaRPr b="0" lang="fr-FR" sz="2000" spc="-1" strike="noStrike">
              <a:latin typeface="Arial"/>
            </a:endParaRPr>
          </a:p>
          <a:p>
            <a:pPr>
              <a:lnSpc>
                <a:spcPct val="100000"/>
              </a:lnSpc>
            </a:pPr>
            <a:endParaRPr b="0" lang="fr-FR" sz="2000" spc="-1" strike="noStrike">
              <a:latin typeface="Arial"/>
            </a:endParaRPr>
          </a:p>
          <a:p>
            <a:pPr>
              <a:lnSpc>
                <a:spcPct val="100000"/>
              </a:lnSpc>
            </a:pPr>
            <a:r>
              <a:rPr b="0" lang="fr-FR" sz="2200" spc="-1" strike="noStrike">
                <a:solidFill>
                  <a:srgbClr val="00a933"/>
                </a:solidFill>
                <a:latin typeface="Times New Roman"/>
                <a:ea typeface="Microsoft YaHei"/>
              </a:rPr>
              <a:t>→</a:t>
            </a:r>
            <a:r>
              <a:rPr b="0" lang="fr-FR" sz="2000" spc="-1" strike="noStrike">
                <a:solidFill>
                  <a:srgbClr val="0c0aff"/>
                </a:solidFill>
                <a:latin typeface="Cambria"/>
                <a:ea typeface="Microsoft YaHei"/>
              </a:rPr>
              <a:t>critiquer les mœurs de sa société ;</a:t>
            </a:r>
            <a:r>
              <a:rPr b="0" lang="fr-FR" sz="2000" spc="-1" strike="noStrike">
                <a:solidFill>
                  <a:srgbClr val="0c0aff"/>
                </a:solidFill>
                <a:latin typeface="Cambria"/>
                <a:ea typeface="Microsoft YaHei"/>
              </a:rPr>
              <a:t> </a:t>
            </a:r>
            <a:endParaRPr b="0" lang="fr-FR" sz="2000" spc="-1" strike="noStrike">
              <a:latin typeface="Arial"/>
            </a:endParaRPr>
          </a:p>
          <a:p>
            <a:pPr>
              <a:lnSpc>
                <a:spcPct val="100000"/>
              </a:lnSpc>
            </a:pPr>
            <a:endParaRPr b="0" lang="fr-FR" sz="2000" spc="-1" strike="noStrike">
              <a:latin typeface="Arial"/>
            </a:endParaRPr>
          </a:p>
          <a:p>
            <a:pPr>
              <a:lnSpc>
                <a:spcPct val="100000"/>
              </a:lnSpc>
            </a:pPr>
            <a:r>
              <a:rPr b="0" lang="fr-FR" sz="2200" spc="-1" strike="noStrike">
                <a:solidFill>
                  <a:srgbClr val="00a933"/>
                </a:solidFill>
                <a:latin typeface="Times New Roman"/>
                <a:ea typeface="Microsoft YaHei"/>
              </a:rPr>
              <a:t>→</a:t>
            </a:r>
            <a:r>
              <a:rPr b="0" lang="fr-FR" sz="2000" spc="-1" strike="noStrike">
                <a:solidFill>
                  <a:srgbClr val="0c0aff"/>
                </a:solidFill>
                <a:latin typeface="Cambria"/>
                <a:ea typeface="Microsoft YaHei"/>
              </a:rPr>
              <a:t>réfléchir à leurs propres coutumes.</a:t>
            </a:r>
            <a:endParaRPr b="0" lang="fr-FR" sz="2000" spc="-1" strike="noStrike">
              <a:latin typeface="Arial"/>
            </a:endParaRPr>
          </a:p>
        </p:txBody>
      </p:sp>
      <p:pic>
        <p:nvPicPr>
          <p:cNvPr id="75" name="" descr=""/>
          <p:cNvPicPr/>
          <p:nvPr/>
        </p:nvPicPr>
        <p:blipFill>
          <a:blip r:embed="rId2"/>
          <a:stretch/>
        </p:blipFill>
        <p:spPr>
          <a:xfrm>
            <a:off x="4802040" y="2232000"/>
            <a:ext cx="4845960" cy="2957040"/>
          </a:xfrm>
          <a:prstGeom prst="rect">
            <a:avLst/>
          </a:prstGeom>
          <a:ln w="0">
            <a:noFill/>
          </a:ln>
        </p:spPr>
      </p:pic>
      <p:sp>
        <p:nvSpPr>
          <p:cNvPr id="76" name="TextShape 3"/>
          <p:cNvSpPr txBox="1"/>
          <p:nvPr/>
        </p:nvSpPr>
        <p:spPr>
          <a:xfrm>
            <a:off x="5256000" y="5256000"/>
            <a:ext cx="3816000" cy="360000"/>
          </a:xfrm>
          <a:prstGeom prst="rect">
            <a:avLst/>
          </a:prstGeom>
          <a:noFill/>
          <a:ln w="0">
            <a:noFill/>
          </a:ln>
        </p:spPr>
        <p:txBody>
          <a:bodyPr lIns="90000" rIns="90000" tIns="45000" bIns="45000">
            <a:noAutofit/>
          </a:bodyPr>
          <a:p>
            <a:r>
              <a:rPr b="0" lang="fr-FR" sz="1100" spc="-1" strike="noStrike">
                <a:latin typeface="Amiri"/>
              </a:rPr>
              <a:t>Les Sauvages de la mer du Pacifique</a:t>
            </a:r>
            <a:r>
              <a:rPr b="0" lang="fr-FR" sz="1100" spc="-1" strike="noStrike">
                <a:latin typeface="Amiri"/>
              </a:rPr>
              <a:t>, Jean-Gabriel Charvet, 1804</a:t>
            </a:r>
            <a:endParaRPr b="0" lang="fr-FR" sz="11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77" name="CustomShape 1"/>
          <p:cNvSpPr/>
          <p:nvPr/>
        </p:nvSpPr>
        <p:spPr>
          <a:xfrm>
            <a:off x="504000" y="288000"/>
            <a:ext cx="9288000" cy="672120"/>
          </a:xfrm>
          <a:prstGeom prst="rect">
            <a:avLst/>
          </a:prstGeom>
          <a:noFill/>
          <a:ln w="12600">
            <a:solidFill>
              <a:srgbClr val="b2b2b2"/>
            </a:solidFill>
            <a:round/>
          </a:ln>
        </p:spPr>
        <p:style>
          <a:lnRef idx="0"/>
          <a:fillRef idx="0"/>
          <a:effectRef idx="0"/>
          <a:fontRef idx="minor"/>
        </p:style>
        <p:txBody>
          <a:bodyPr wrap="none" lIns="96120" rIns="96120" tIns="51120" bIns="51120" anchor="ctr">
            <a:noAutofit/>
          </a:bodyPr>
          <a:p>
            <a:pPr algn="ctr">
              <a:lnSpc>
                <a:spcPct val="100000"/>
              </a:lnSpc>
            </a:pPr>
            <a:r>
              <a:rPr b="0" lang="fr-FR" sz="2400" spc="-1" strike="noStrike">
                <a:solidFill>
                  <a:srgbClr val="b2b2b2"/>
                </a:solidFill>
                <a:latin typeface="Tw Cen MT Condensed Extra Bold"/>
              </a:rPr>
              <a:t>Sources</a:t>
            </a:r>
            <a:endParaRPr b="0" lang="fr-FR" sz="2400" spc="-1" strike="noStrike">
              <a:solidFill>
                <a:srgbClr val="b2b2b2"/>
              </a:solidFill>
              <a:latin typeface="Tw Cen MT Condensed Extra Bold"/>
            </a:endParaRPr>
          </a:p>
        </p:txBody>
      </p:sp>
      <p:sp>
        <p:nvSpPr>
          <p:cNvPr id="78" name="TextShape 2"/>
          <p:cNvSpPr txBox="1"/>
          <p:nvPr/>
        </p:nvSpPr>
        <p:spPr>
          <a:xfrm>
            <a:off x="504000" y="1080000"/>
            <a:ext cx="8856000" cy="3672000"/>
          </a:xfrm>
          <a:prstGeom prst="rect">
            <a:avLst/>
          </a:prstGeom>
          <a:noFill/>
          <a:ln w="0">
            <a:noFill/>
          </a:ln>
        </p:spPr>
        <p:txBody>
          <a:bodyPr lIns="90000" rIns="90000" tIns="45000" bIns="45000">
            <a:noAutofit/>
          </a:bodyPr>
          <a:p>
            <a:r>
              <a:rPr b="0" lang="fr-FR" sz="1800" spc="-1" strike="noStrike">
                <a:solidFill>
                  <a:srgbClr val="0a0bfd"/>
                </a:solidFill>
                <a:latin typeface="Times New Roman"/>
              </a:rPr>
              <a:t>- </a:t>
            </a:r>
            <a:r>
              <a:rPr b="0" lang="fr-FR" sz="1800" spc="-1" strike="noStrike">
                <a:solidFill>
                  <a:srgbClr val="0a0bfd"/>
                </a:solidFill>
                <a:latin typeface="Times New Roman"/>
                <a:hlinkClick r:id="rId2"/>
              </a:rPr>
              <a:t>https://zanebetvoltaire.fr/</a:t>
            </a:r>
            <a:r>
              <a:rPr b="0" lang="fr-FR" sz="1800" spc="-1" strike="noStrike">
                <a:solidFill>
                  <a:srgbClr val="0a0bfd"/>
                </a:solidFill>
                <a:latin typeface="Times New Roman"/>
              </a:rPr>
              <a:t>  </a:t>
            </a:r>
            <a:endParaRPr b="0" lang="fr-FR" sz="1800" spc="-1" strike="noStrike">
              <a:latin typeface="Arial"/>
            </a:endParaRPr>
          </a:p>
          <a:p>
            <a:r>
              <a:rPr b="0" lang="fr-FR" sz="1800" spc="-1" strike="noStrike">
                <a:solidFill>
                  <a:srgbClr val="0a0bfd"/>
                </a:solidFill>
                <a:latin typeface="Times New Roman"/>
              </a:rPr>
              <a:t> </a:t>
            </a:r>
            <a:endParaRPr b="0" lang="fr-FR" sz="1800" spc="-1" strike="noStrike">
              <a:latin typeface="Arial"/>
            </a:endParaRPr>
          </a:p>
          <a:p>
            <a:r>
              <a:rPr b="0" lang="fr-FR" sz="1800" spc="-1" strike="noStrike">
                <a:solidFill>
                  <a:srgbClr val="0a0bfd"/>
                </a:solidFill>
                <a:latin typeface="Times New Roman"/>
              </a:rPr>
              <a:t>- </a:t>
            </a:r>
            <a:r>
              <a:rPr b="0" lang="fr-FR" sz="1800" spc="-1" strike="noStrike">
                <a:solidFill>
                  <a:srgbClr val="0a0bfd"/>
                </a:solidFill>
                <a:latin typeface="Times New Roman"/>
                <a:hlinkClick r:id="rId3"/>
              </a:rPr>
              <a:t>https://commentairecompose.fr/essais-montaigne-des-cannibales-des-coches/</a:t>
            </a:r>
            <a:endParaRPr b="0" lang="fr-FR" sz="1800" spc="-1" strike="noStrike">
              <a:latin typeface="Arial"/>
            </a:endParaRPr>
          </a:p>
          <a:p>
            <a:r>
              <a:rPr b="0" lang="fr-FR" sz="1800" spc="-1" strike="noStrike">
                <a:solidFill>
                  <a:srgbClr val="0a0bfd"/>
                </a:solidFill>
                <a:latin typeface="Times New Roman"/>
              </a:rPr>
              <a:t> </a:t>
            </a:r>
            <a:r>
              <a:rPr b="0" lang="fr-FR" sz="1800" spc="-1" strike="noStrike">
                <a:solidFill>
                  <a:srgbClr val="0a0bfd"/>
                </a:solidFill>
                <a:latin typeface="Times New Roman"/>
                <a:hlinkClick r:id="rId4"/>
              </a:rPr>
              <a:t>https://www.devoirs.fr/1ere/francais/selon-vous-le-detour-par-lautre-est-il-un-bon-moyen-pour-denoncer-les-travers-de-notre-propre-societe-296141.html</a:t>
            </a:r>
            <a:endParaRPr b="0" lang="fr-FR" sz="1800" spc="-1" strike="noStrike">
              <a:latin typeface="Arial"/>
            </a:endParaRPr>
          </a:p>
          <a:p>
            <a:endParaRPr b="0" lang="fr-FR" sz="1800" spc="-1" strike="noStrike">
              <a:latin typeface="Arial"/>
            </a:endParaRPr>
          </a:p>
          <a:p>
            <a:r>
              <a:rPr b="0" lang="fr-FR" sz="1800" spc="-1" strike="noStrike">
                <a:solidFill>
                  <a:srgbClr val="0a0bfd"/>
                </a:solidFill>
                <a:latin typeface="Times New Roman"/>
              </a:rPr>
              <a:t> </a:t>
            </a:r>
            <a:r>
              <a:rPr b="0" lang="fr-FR" sz="1700" spc="-1" strike="noStrike">
                <a:solidFill>
                  <a:srgbClr val="0a0bfd"/>
                </a:solidFill>
                <a:latin typeface="Times New Roman"/>
                <a:hlinkClick r:id="rId5"/>
              </a:rPr>
              <a:t>http://www.buzz-litteraire.com/cannibales-montaigne-essais-analyse-commentaire-explications/</a:t>
            </a:r>
            <a:endParaRPr b="0" lang="fr-FR" sz="1700" spc="-1" strike="noStrike">
              <a:latin typeface="Arial"/>
            </a:endParaRPr>
          </a:p>
          <a:p>
            <a:endParaRPr b="0" lang="fr-FR" sz="1700" spc="-1" strike="noStrike">
              <a:latin typeface="Arial"/>
            </a:endParaRPr>
          </a:p>
          <a:p>
            <a:r>
              <a:rPr b="0" lang="fr-FR" sz="1800" spc="-1" strike="noStrike">
                <a:solidFill>
                  <a:srgbClr val="0a0bfd"/>
                </a:solidFill>
                <a:latin typeface="Times New Roman"/>
                <a:ea typeface="Microsoft YaHei"/>
              </a:rPr>
              <a:t>- </a:t>
            </a:r>
            <a:r>
              <a:rPr b="0" lang="fr-FR" sz="1800" spc="-1" strike="noStrike">
                <a:solidFill>
                  <a:srgbClr val="0a0bfd"/>
                </a:solidFill>
                <a:latin typeface="Times New Roman"/>
                <a:ea typeface="Microsoft YaHei"/>
                <a:hlinkClick r:id="rId6"/>
              </a:rPr>
              <a:t>https://youtu.be/OYHSDLdWjSI</a:t>
            </a:r>
            <a:r>
              <a:rPr b="0" lang="fr-FR" sz="1800" spc="-1" strike="noStrike">
                <a:solidFill>
                  <a:srgbClr val="0a0bfd"/>
                </a:solidFill>
                <a:latin typeface="Times New Roman"/>
                <a:ea typeface="Microsoft YaHei"/>
              </a:rPr>
              <a:t> </a:t>
            </a:r>
            <a:r>
              <a:rPr b="0" lang="fr-FR" sz="1800" spc="-1" strike="noStrike">
                <a:solidFill>
                  <a:srgbClr val="0a0bfd"/>
                </a:solidFill>
                <a:latin typeface="Times New Roman"/>
              </a:rPr>
              <a:t> </a:t>
            </a:r>
            <a:endParaRPr b="0" lang="fr-FR" sz="1800" spc="-1" strike="noStrike">
              <a:latin typeface="Arial"/>
            </a:endParaRPr>
          </a:p>
          <a:p>
            <a:endParaRPr b="0" lang="fr-FR" sz="1800" spc="-1" strike="noStrike">
              <a:latin typeface="Arial"/>
            </a:endParaRPr>
          </a:p>
          <a:p>
            <a:pPr>
              <a:lnSpc>
                <a:spcPct val="100000"/>
              </a:lnSpc>
            </a:pPr>
            <a:r>
              <a:rPr b="0" lang="fr-FR" sz="1800" spc="-1" strike="noStrike">
                <a:solidFill>
                  <a:srgbClr val="0a0bfd"/>
                </a:solidFill>
                <a:latin typeface="Times New Roman"/>
              </a:rPr>
              <a:t>- « </a:t>
            </a:r>
            <a:r>
              <a:rPr b="0" i="1" lang="fr-FR" sz="1800" spc="-1" strike="noStrike">
                <a:solidFill>
                  <a:srgbClr val="0a0bfd"/>
                </a:solidFill>
                <a:latin typeface="Times New Roman"/>
              </a:rPr>
              <a:t>Essais</a:t>
            </a:r>
            <a:r>
              <a:rPr b="0" lang="fr-FR" sz="1800" spc="-1" strike="noStrike">
                <a:solidFill>
                  <a:srgbClr val="0a0bfd"/>
                </a:solidFill>
                <a:latin typeface="Times New Roman"/>
              </a:rPr>
              <a:t> » de Montaigne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a0bfd"/>
                </a:solidFill>
                <a:latin typeface="Times New Roman"/>
              </a:rPr>
              <a:t>- Wikipédia ;</a:t>
            </a:r>
            <a:endParaRPr b="0" lang="fr-FR" sz="1800" spc="-1" strike="noStrike">
              <a:latin typeface="Arial"/>
            </a:endParaRPr>
          </a:p>
        </p:txBody>
      </p:sp>
      <p:pic>
        <p:nvPicPr>
          <p:cNvPr id="79" name="" descr=""/>
          <p:cNvPicPr/>
          <p:nvPr/>
        </p:nvPicPr>
        <p:blipFill>
          <a:blip r:embed="rId7"/>
          <a:stretch/>
        </p:blipFill>
        <p:spPr>
          <a:xfrm>
            <a:off x="144000" y="5184000"/>
            <a:ext cx="1944000" cy="2202480"/>
          </a:xfrm>
          <a:prstGeom prst="rect">
            <a:avLst/>
          </a:prstGeom>
          <a:ln w="0">
            <a:noFill/>
          </a:ln>
        </p:spPr>
      </p:pic>
      <p:pic>
        <p:nvPicPr>
          <p:cNvPr id="80" name="" descr=""/>
          <p:cNvPicPr/>
          <p:nvPr/>
        </p:nvPicPr>
        <p:blipFill>
          <a:blip r:embed="rId8"/>
          <a:stretch/>
        </p:blipFill>
        <p:spPr>
          <a:xfrm>
            <a:off x="4107240" y="5816520"/>
            <a:ext cx="5684760" cy="1455480"/>
          </a:xfrm>
          <a:prstGeom prst="rect">
            <a:avLst/>
          </a:prstGeom>
          <a:ln w="0">
            <a:noFill/>
          </a:ln>
        </p:spPr>
      </p:pic>
      <p:pic>
        <p:nvPicPr>
          <p:cNvPr id="81" name="" descr=""/>
          <p:cNvPicPr/>
          <p:nvPr/>
        </p:nvPicPr>
        <p:blipFill>
          <a:blip r:embed="rId9"/>
          <a:stretch/>
        </p:blipFill>
        <p:spPr>
          <a:xfrm>
            <a:off x="4104000" y="4536000"/>
            <a:ext cx="5688000" cy="1247760"/>
          </a:xfrm>
          <a:prstGeom prst="rect">
            <a:avLst/>
          </a:prstGeom>
          <a:ln w="0">
            <a:noFill/>
          </a:ln>
        </p:spPr>
      </p:pic>
      <p:pic>
        <p:nvPicPr>
          <p:cNvPr id="82" name="" descr=""/>
          <p:cNvPicPr/>
          <p:nvPr/>
        </p:nvPicPr>
        <p:blipFill>
          <a:blip r:embed="rId10"/>
          <a:stretch/>
        </p:blipFill>
        <p:spPr>
          <a:xfrm>
            <a:off x="4104000" y="3312000"/>
            <a:ext cx="5688000" cy="1224000"/>
          </a:xfrm>
          <a:prstGeom prst="rect">
            <a:avLst/>
          </a:prstGeom>
          <a:ln w="0">
            <a:noFill/>
          </a:ln>
        </p:spPr>
      </p:pic>
      <p:pic>
        <p:nvPicPr>
          <p:cNvPr id="83" name="" descr=""/>
          <p:cNvPicPr/>
          <p:nvPr/>
        </p:nvPicPr>
        <p:blipFill>
          <a:blip r:embed="rId11"/>
          <a:stretch/>
        </p:blipFill>
        <p:spPr>
          <a:xfrm>
            <a:off x="2232000" y="4671360"/>
            <a:ext cx="1656000" cy="23846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465</TotalTime>
  <Application>LibreOffice/7.0.1.2$MacOSX_X86_64 LibreOffice_project/7cbcfc562f6eb6708b5ff7d7397325de9e764452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2021-01-09T20:15:54Z</dcterms:created>
  <dc:creator/>
  <dc:description/>
  <dc:language>fr-FR</dc:language>
  <cp:lastModifiedBy/>
  <dcterms:modified xsi:type="dcterms:W3CDTF">2021-05-05T17:28:32Z</dcterms:modified>
  <cp:revision>78</cp:revision>
  <dc:subject/>
  <dc:title/>
</cp:coreProperties>
</file>