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0080625" cy="7559675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3"/>
    <p:restoredTop sz="94682"/>
  </p:normalViewPr>
  <p:slideViewPr>
    <p:cSldViewPr snapToGrid="0" snapToObjects="1">
      <p:cViewPr varScale="1">
        <p:scale>
          <a:sx n="130" d="100"/>
          <a:sy n="130" d="100"/>
        </p:scale>
        <p:origin x="18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E4862658-778B-194F-A289-CC30636A29BD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9E8F7F5-69AE-6E44-8AA5-A621288CD0D0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AA60F49-2994-9140-992C-7FCC29C25294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652D6A0-1B9F-F541-8D55-0395B4D22836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sp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2EDCB09E-B75C-394F-BCF2-4AD2EC92A9E9}" type="slidenum">
              <a:t>‹N°›</a:t>
            </a:fld>
            <a:endParaRPr lang="fr-F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230745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50A4B7F-24E2-554A-826C-8D48380FE40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847EF6A-B74A-6042-9D19-2890F2E6C84E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" name="Espace réservé de l'en-tête 3">
            <a:extLst>
              <a:ext uri="{FF2B5EF4-FFF2-40B4-BE49-F238E27FC236}">
                <a16:creationId xmlns:a16="http://schemas.microsoft.com/office/drawing/2014/main" id="{03C3167E-BB4A-7745-91CC-281A9B23D7AD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spAutoFit/>
          </a:bodyPr>
          <a:lstStyle>
            <a:lvl1pPr lvl="0" rtl="0" hangingPunct="0">
              <a:buNone/>
              <a:tabLst/>
              <a:defRPr lang="fr-FR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7A1958F-8E42-C247-ACB0-557B61965476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spAutoFit/>
          </a:bodyPr>
          <a:lstStyle>
            <a:lvl1pPr lvl="0" algn="r" rtl="0" hangingPunct="0">
              <a:buNone/>
              <a:tabLst/>
              <a:defRPr lang="fr-FR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3A23376-37A9-7C49-942C-5FCC73EB9000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spAutoFit/>
          </a:bodyPr>
          <a:lstStyle>
            <a:lvl1pPr lvl="0" rtl="0" hangingPunct="0">
              <a:buNone/>
              <a:tabLst/>
              <a:defRPr lang="fr-FR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6B7C12B-3B19-E14C-A9AA-4DE531BF396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spAutoFit/>
          </a:bodyPr>
          <a:lstStyle>
            <a:lvl1pPr lvl="0" algn="r" rtl="0" hangingPunct="0">
              <a:buNone/>
              <a:tabLst/>
              <a:defRPr lang="fr-FR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FB2968E4-BED9-9E42-9EBB-12C51F80356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3003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fr-FR" sz="2000" b="0" i="0" u="none" strike="noStrike" kern="1200">
        <a:ln>
          <a:noFill/>
        </a:ln>
        <a:latin typeface="Arial" pitchFamily="18"/>
        <a:ea typeface="Microsoft YaHei" pitchFamily="2"/>
        <a:cs typeface="Ari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02C23D2-9E25-B548-A972-B742C16EF30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spAutoFit/>
          </a:bodyPr>
          <a:lstStyle/>
          <a:p>
            <a:pPr lvl="0"/>
            <a:fld id="{65B0ACE6-8039-8B43-9AA6-1EE7FEC221A6}" type="slidenum">
              <a:t>1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EDB97CC-DE53-E547-9751-DA15968228B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1713EBC-C18F-A947-AE46-AFC17856EB4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CE33913-AA86-3744-9045-07CFBB617D7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spAutoFit/>
          </a:bodyPr>
          <a:lstStyle/>
          <a:p>
            <a:pPr lvl="0"/>
            <a:fld id="{7DA6BD6D-A7CA-9E43-95AF-0EDDE6489B96}" type="slidenum">
              <a:t>10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222DEAC-184B-DB4A-AD6B-ECF7B6A2AD7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37AB608-11BE-0F4E-8C53-2D04E236123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0FC24BD-C7D1-EF4E-A8D4-638BD711667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spAutoFit/>
          </a:bodyPr>
          <a:lstStyle/>
          <a:p>
            <a:pPr lvl="0"/>
            <a:fld id="{AB8E27EB-3F4C-804E-9376-63B3CD7C52AE}" type="slidenum">
              <a:t>11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16EA4A9-CF96-EE42-812F-8CC3A81A397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60C0A29-9C3A-8348-9A09-820567A5C33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F9AA2F7-4049-0C40-A6ED-C0D97453A60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spAutoFit/>
          </a:bodyPr>
          <a:lstStyle/>
          <a:p>
            <a:pPr lvl="0"/>
            <a:fld id="{608917F1-39D5-B449-8463-71971D485D47}" type="slidenum">
              <a:t>2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B5476EE-3556-F046-8C53-3C663963101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1987693-DF81-E949-A710-030EE5EFBC3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84F2F70-A432-2941-B89C-4BA2DD995A4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spAutoFit/>
          </a:bodyPr>
          <a:lstStyle/>
          <a:p>
            <a:pPr lvl="0"/>
            <a:fld id="{A9A298EA-D087-FD47-8030-335A1A005DDC}" type="slidenum">
              <a:t>3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005AFB6-1FBF-9248-A565-0BB6A21628E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A4FC23C-BD1B-9C43-9B49-DEC02DD124F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8A43320-9CEB-2743-94C2-143BC0401BB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spAutoFit/>
          </a:bodyPr>
          <a:lstStyle/>
          <a:p>
            <a:pPr lvl="0"/>
            <a:fld id="{4DCF799A-FCB6-7143-AD1B-C094142BDC9D}" type="slidenum">
              <a:t>4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2696F15-AE20-D04E-AF06-F2BB9BE37F2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0C47464-8293-3D4D-A36B-F877A4F9295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22A85B3-99DA-B84A-AF1A-C2183F6E160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spAutoFit/>
          </a:bodyPr>
          <a:lstStyle/>
          <a:p>
            <a:pPr lvl="0"/>
            <a:fld id="{E903C209-F3F9-0142-A9F5-D394C90013C9}" type="slidenum">
              <a:t>5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3728C46-BFB1-BF4F-8DDF-92215C3E587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B5D0B72-9A60-9F4E-87A2-AF0EF389F0F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9FC4FE4-5FB5-E642-AFFF-3216649DF2F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spAutoFit/>
          </a:bodyPr>
          <a:lstStyle/>
          <a:p>
            <a:pPr lvl="0"/>
            <a:fld id="{3C9FB576-8EE4-CF43-B6E8-694DFDC96267}" type="slidenum">
              <a:t>6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C7F69F7-6326-E34F-8A4C-0D183618591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C723FC0-0214-B240-BE18-3D9BA7DBE14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45C66E1-3C9D-4246-B072-494DCF800B3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spAutoFit/>
          </a:bodyPr>
          <a:lstStyle/>
          <a:p>
            <a:pPr lvl="0"/>
            <a:fld id="{E67D9531-D81A-A944-8568-55FDAFC102F8}" type="slidenum">
              <a:t>7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0E41D46-06D2-0F4D-BD6F-31BCC74CE4F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61241DD-2D74-1443-A057-921F6F894FB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651E13D-CF88-D24A-BBCD-184C449ED38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spAutoFit/>
          </a:bodyPr>
          <a:lstStyle/>
          <a:p>
            <a:pPr lvl="0"/>
            <a:fld id="{A58F3E7D-6F4B-B94E-A426-DF3563CFE82E}" type="slidenum">
              <a:t>8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59E8DF6-EE3E-AB4F-8231-1F6535AEBA3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A9BB390-161A-1A4F-8487-693A19D8B98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E14BDB6-E47A-8048-94C5-1224C19C3CD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spAutoFit/>
          </a:bodyPr>
          <a:lstStyle/>
          <a:p>
            <a:pPr lvl="0"/>
            <a:fld id="{6EAACB36-50B2-F44B-B7C6-FA63CF5D5A26}" type="slidenum">
              <a:t>9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0280CF4-ED3A-1C47-B3D0-89455A3B0F4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6D10040-3E3F-8143-A3AA-4D9AEEC17EA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AF72E8-4F8A-3148-A446-8AE1630B58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F19813D-4581-EE43-BB7D-A256D2A71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AD292E6-FA9D-D04B-96EC-C9511C076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1E5A77-4BBA-8E4C-845E-6D6141BBE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9E267B-562C-654B-8DC6-C38E2617B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499CF8D-BE6C-0147-8CC0-7A9DC3B499E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6187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4AFE02-7239-AF46-8AAD-048DA2674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84A7272-4704-EB4B-B41B-4D6FAEC3C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E211B51-D00E-6E4C-99C5-ED5BE5511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1DEAE6-3A83-AD47-9C39-A4B61BABF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6895A1-F72C-504E-88FE-554DCEA88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459F6C5-684B-214F-BAF5-52A2EA035DE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1935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4A039A3-D346-8E4A-87E6-9E86CCB31E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FAEFF10-CD1E-A545-ACCF-5D4BB9B9C5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C44AA1-46B7-9642-B8DB-BA74F4244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2489994-F565-F747-8DA4-DE40D62D4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3A89CD-C94D-2645-BB7B-CAA00C1CE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0C6A9E8-C80E-7046-838E-E29282B0C67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6975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B9F4BE-BDD2-B94A-A7C6-319A99FB7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AB07DE-09C7-FD48-98A0-22FEF7098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7AB705-9AF1-B04C-B663-3155F7494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17094C-D251-DE47-A152-A1B2E0753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893FA8-E445-D042-A8EF-CC83586CD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EEC4F1D-0936-CA48-B91E-ACEB7385ADD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7726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B08829-A6CB-134F-8CBA-78069E53A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079C492-33B2-3549-B566-2F4429259F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5469DE-4EA0-244A-801D-5A179D1DF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57FF4B-7838-8642-A8AD-FAC9ECC23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D9EDF5-980E-C94A-8ED5-FFE9F3014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C1FD014-ADE0-CC47-A1C7-5FEF9882BC0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2948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F64F3E-6E86-AC44-99CB-02E846B5F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A98F65-FA02-FF47-9924-CC5408CFE0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0432E12-C42D-8547-BFEA-D786156710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C30B5CB-0490-574D-B617-581AEA4AB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8C880E1-666C-4C41-80A2-C635722E0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823CCDD-1C01-FC46-B1E7-7C929FB3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08E9D3E-1723-B348-B420-5D3B0BD3E1B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0990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E4D192-869B-0245-A6CA-C18C6F18A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D89F2F-B39C-2548-A4B0-FD28BAEFE6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BB55132-20C2-4E4B-BA78-6910188D8D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7E23320-C8C3-4944-AB9B-2E0C0F8EC6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266F6EC-63D5-AD4F-BFEB-B5EAB9DEE5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3956E3C-8A7E-1A42-8783-8AD14C5D2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37F4AD7-D425-5548-940D-9F6DBCA26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865C90F-39A1-1240-848C-80CFD975F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71B95CB-C1AB-3F4C-8CFA-2AD45995B40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4359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172F7C-5AC7-744B-B144-F5011D5E1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AA97A9F-CE0D-AC41-A773-2D841CBD6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C33F6E6-4E80-CD46-B9F4-2C4568785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9454125-A24F-0B49-8787-5DF752951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2D1A042-3966-A04E-8488-BCB55A67A63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8586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BA2BFB9-F4EA-434C-93B5-4FC4631F0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0C3653E-5B0A-AA47-8E93-1AF737072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F802C61-9408-8F4C-BEB5-461E2EE1D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A837D5D-A505-0C49-B35E-55B6581B898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523906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530861-C447-C343-9141-03E3DC358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869F0B-EACE-C740-9805-5F91AC706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28A7B91-1778-D44E-9632-2AAECE7820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69E0EA5-C527-4C4F-B0CB-FAF6658F8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952BF76-AD1C-4148-B1FB-9FA12BF9B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EBD1A07-6611-5F4C-AB5C-AC685BB4E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4DD7442-92F9-7045-84A6-C4198394462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2216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456C42-74A6-1446-96CE-3587F3015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9976A6C-3AF1-E34C-9CCF-106CA01626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D9226C7-D87C-A34B-9D76-15FA661A63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D13E924-1AAA-7B4F-BD91-22D3D3E3C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AC2A570-9BE9-1042-8D46-10111C762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476EEC4-CD6B-7A40-A95D-60BD6C08E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FF1A771-90F2-4B45-B615-828A7268B7F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3975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C6905E0-0307-1440-A569-D49C2A54B8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D223A68-869C-3642-A223-8F5499F1DC8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EEE07B3-992B-DD4F-A571-DC86704FA434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spAutoFit/>
          </a:bodyPr>
          <a:lstStyle>
            <a:lvl1pPr lvl="0" rtl="0" hangingPunct="0">
              <a:buNone/>
              <a:tabLst/>
              <a:defRPr lang="fr-FR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9C28A9-6727-0845-BDD4-C05144145623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spAutoFit/>
          </a:bodyPr>
          <a:lstStyle>
            <a:lvl1pPr lvl="0" algn="ctr" rtl="0" hangingPunct="0">
              <a:buNone/>
              <a:tabLst/>
              <a:defRPr lang="fr-FR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CEE9A6D-51D0-C547-BE09-4389722A541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spAutoFit/>
          </a:bodyPr>
          <a:lstStyle>
            <a:lvl1pPr lvl="0" algn="r" rtl="0" hangingPunct="0">
              <a:buNone/>
              <a:tabLst/>
              <a:defRPr lang="fr-FR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E750FC2A-25C1-0345-974E-87EE7E49B008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hangingPunct="0">
        <a:tabLst/>
        <a:defRPr lang="fr-FR" sz="4400" b="0" i="0" u="none" strike="noStrike" kern="1200">
          <a:ln>
            <a:noFill/>
          </a:ln>
          <a:latin typeface="Arial" pitchFamily="18"/>
          <a:ea typeface="Microsoft YaHei" pitchFamily="2"/>
          <a:cs typeface="Arial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4"/>
        </a:spcAft>
        <a:tabLst/>
        <a:defRPr lang="fr-FR" sz="3200" b="0" i="0" u="none" strike="noStrike" kern="1200">
          <a:ln>
            <a:noFill/>
          </a:ln>
          <a:latin typeface="Arial" pitchFamily="18"/>
          <a:ea typeface="Microsoft YaHei" pitchFamily="2"/>
          <a:cs typeface="Arial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FF8742-AEEF-E740-83B6-829ACA3841E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245034"/>
            <a:ext cx="9071640" cy="1415772"/>
          </a:xfrm>
        </p:spPr>
        <p:txBody>
          <a:bodyPr>
            <a:spAutoFit/>
          </a:bodyPr>
          <a:lstStyle/>
          <a:p>
            <a:pPr lvl="0"/>
            <a:r>
              <a:rPr lang="fr-FR" sz="3600" u="sng" dirty="0"/>
              <a:t>Étude composée des chapitres 8 à 11 du roman </a:t>
            </a:r>
            <a:r>
              <a:rPr lang="fr-FR" sz="3600" i="1" u="sng" dirty="0"/>
              <a:t>Le Rouge et le Noir </a:t>
            </a:r>
            <a:r>
              <a:rPr lang="fr-FR" sz="3600" u="sng" dirty="0"/>
              <a:t>de Stendhal </a:t>
            </a:r>
            <a:br>
              <a:rPr lang="fr-FR" sz="3600" u="sng" dirty="0"/>
            </a:br>
            <a:r>
              <a:rPr lang="fr-FR" sz="2000" dirty="0"/>
              <a:t>(Marie, </a:t>
            </a:r>
            <a:r>
              <a:rPr lang="fr-FR" sz="2000" dirty="0" err="1"/>
              <a:t>Chiara</a:t>
            </a:r>
            <a:r>
              <a:rPr lang="fr-FR" sz="2000" dirty="0"/>
              <a:t> Ch.)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85DCFD60-91F9-0340-A2DE-A063C434146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096000" y="2015999"/>
            <a:ext cx="3744000" cy="48243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26BDFD5-5753-534D-920F-516D3F0578F3}"/>
              </a:ext>
            </a:extLst>
          </p:cNvPr>
          <p:cNvSpPr txBox="1"/>
          <p:nvPr/>
        </p:nvSpPr>
        <p:spPr>
          <a:xfrm>
            <a:off x="5688000" y="6853320"/>
            <a:ext cx="2160000" cy="346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Stendhal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DCA25A-B440-C947-B43D-AC9A5446E5D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32000" y="648000"/>
            <a:ext cx="9071640" cy="1262160"/>
          </a:xfrm>
        </p:spPr>
        <p:txBody>
          <a:bodyPr/>
          <a:lstStyle/>
          <a:p>
            <a:pPr lvl="0"/>
            <a:r>
              <a:rPr lang="fr-FR">
                <a:solidFill>
                  <a:srgbClr val="C5000B"/>
                </a:solidFill>
              </a:rPr>
              <a:t>III) Conclusion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0B35B83-C8F8-8545-8BA0-610F9DF10D8D}"/>
              </a:ext>
            </a:extLst>
          </p:cNvPr>
          <p:cNvSpPr txBox="1"/>
          <p:nvPr/>
        </p:nvSpPr>
        <p:spPr>
          <a:xfrm>
            <a:off x="-17560762" y="2664000"/>
            <a:ext cx="45273525" cy="44475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/>
            </a:pPr>
            <a:r>
              <a:rPr lang="fr-FR" sz="24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Ainsi, Stendhal écrit un </a:t>
            </a:r>
            <a:r>
              <a:rPr lang="fr-FR" sz="2400" b="0" i="0" u="none" strike="noStrike" kern="1200" dirty="0">
                <a:ln>
                  <a:noFill/>
                </a:ln>
                <a:solidFill>
                  <a:srgbClr val="00CC00"/>
                </a:solidFill>
                <a:latin typeface="Arial" pitchFamily="18"/>
                <a:ea typeface="Microsoft YaHei" pitchFamily="2"/>
                <a:cs typeface="Arial" pitchFamily="2"/>
              </a:rPr>
              <a:t>roman d'apprentissage moderne</a:t>
            </a:r>
            <a:r>
              <a:rPr lang="fr-FR" sz="24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 en utilisant les codes habituels tels que les </a:t>
            </a:r>
            <a:r>
              <a:rPr lang="fr-FR" sz="24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topoï</a:t>
            </a:r>
            <a:r>
              <a:rPr lang="fr-FR" sz="24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 de l'amour, de la politique et de la société en y ajoutant des touches de modernité. En effet, il aborde des </a:t>
            </a:r>
            <a:r>
              <a:rPr lang="fr-FR" sz="2400" b="0" i="0" u="none" strike="noStrike" kern="1200" dirty="0">
                <a:ln>
                  <a:noFill/>
                </a:ln>
                <a:solidFill>
                  <a:srgbClr val="00CC00"/>
                </a:solidFill>
                <a:latin typeface="Arial" pitchFamily="18"/>
                <a:ea typeface="Microsoft YaHei" pitchFamily="2"/>
                <a:cs typeface="Arial" pitchFamily="2"/>
              </a:rPr>
              <a:t>sujets sensibles avec finesse</a:t>
            </a:r>
            <a:r>
              <a:rPr lang="fr-FR" sz="24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, en critiquant vivement la haute société et en affichant ses convictions politiques.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F58840-123F-3241-9E6D-30790D63224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r-FR" u="sng"/>
              <a:t>Sources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6CDFB54-5F11-FC44-9963-9C65BC22A84E}"/>
              </a:ext>
            </a:extLst>
          </p:cNvPr>
          <p:cNvSpPr txBox="1"/>
          <p:nvPr/>
        </p:nvSpPr>
        <p:spPr>
          <a:xfrm>
            <a:off x="1224000" y="2232000"/>
            <a:ext cx="7920000" cy="11098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/>
            </a:pPr>
            <a:r>
              <a:rPr lang="fr-FR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→ Zanebetvoltaire.fr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/>
            </a:pPr>
            <a:r>
              <a:rPr lang="fr-FR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→www.wikipédia.fr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/>
            </a:pPr>
            <a:r>
              <a:rPr lang="fr-FR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→ Le roman Le Rouge et le Noir de Stendhal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895A96-951B-674C-A387-B93738B2B8C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215640" y="33840"/>
            <a:ext cx="10367640" cy="1262160"/>
          </a:xfrm>
        </p:spPr>
        <p:txBody>
          <a:bodyPr/>
          <a:lstStyle/>
          <a:p>
            <a:pPr lvl="0"/>
            <a:r>
              <a:rPr lang="fr-FR" sz="2600" u="sng">
                <a:solidFill>
                  <a:srgbClr val="00CC00"/>
                </a:solidFill>
              </a:rPr>
              <a:t>Problématique </a:t>
            </a:r>
            <a:r>
              <a:rPr lang="fr-FR" sz="2600">
                <a:solidFill>
                  <a:srgbClr val="00CC00"/>
                </a:solidFill>
              </a:rPr>
              <a:t>: Comment les chapitres 8 à 11 du livre premier s'inscrivent dans le genre du roman tout en le modernisant 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B418CBA-FBC2-D44A-B341-9196BBCDFE0B}"/>
              </a:ext>
            </a:extLst>
          </p:cNvPr>
          <p:cNvSpPr txBox="1"/>
          <p:nvPr/>
        </p:nvSpPr>
        <p:spPr>
          <a:xfrm>
            <a:off x="360000" y="1296000"/>
            <a:ext cx="9360000" cy="56890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/>
            </a:pPr>
            <a:r>
              <a:rPr lang="fr-FR" sz="2200" b="0" i="0" u="sng" strike="noStrike" kern="1200">
                <a:ln>
                  <a:noFill/>
                </a:ln>
                <a:uFillTx/>
                <a:latin typeface="Arial" pitchFamily="18"/>
                <a:ea typeface="Microsoft YaHei" pitchFamily="2"/>
                <a:cs typeface="Arial" pitchFamily="2"/>
              </a:rPr>
              <a:t>Plan</a:t>
            </a:r>
            <a:r>
              <a:rPr lang="fr-FR" sz="2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 :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/>
            </a:pPr>
            <a:endParaRPr lang="fr-FR" sz="2200" b="0" i="0" u="none" strike="noStrike" kern="1200">
              <a:ln>
                <a:noFill/>
              </a:ln>
              <a:solidFill>
                <a:srgbClr val="C5000B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/>
            </a:pPr>
            <a:r>
              <a:rPr lang="fr-FR" sz="2200" b="0" i="0" u="none" strike="noStrike" kern="1200">
                <a:ln>
                  <a:noFill/>
                </a:ln>
                <a:solidFill>
                  <a:srgbClr val="C5000B"/>
                </a:solidFill>
                <a:latin typeface="Arial" pitchFamily="18"/>
                <a:ea typeface="Microsoft YaHei" pitchFamily="2"/>
                <a:cs typeface="Arial" pitchFamily="2"/>
              </a:rPr>
              <a:t>I) Comment les chapitres 8 à 11 s'inscrivent dans le genre du roman ?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/>
            </a:pPr>
            <a:r>
              <a:rPr lang="fr-FR" sz="2200" b="0" i="0" u="none" strike="noStrike" kern="1200">
                <a:ln>
                  <a:noFill/>
                </a:ln>
                <a:solidFill>
                  <a:srgbClr val="C5000B"/>
                </a:solidFill>
                <a:latin typeface="Arial" pitchFamily="18"/>
                <a:ea typeface="Microsoft YaHei" pitchFamily="2"/>
                <a:cs typeface="Arial" pitchFamily="2"/>
              </a:rPr>
              <a:t>   </a:t>
            </a:r>
            <a:r>
              <a:rPr lang="fr-FR" sz="2200" b="0" i="0" u="none" strike="noStrike" kern="1200">
                <a:ln>
                  <a:noFill/>
                </a:ln>
                <a:solidFill>
                  <a:srgbClr val="0066FF"/>
                </a:solidFill>
                <a:latin typeface="Arial" pitchFamily="18"/>
                <a:ea typeface="Microsoft YaHei" pitchFamily="2"/>
                <a:cs typeface="Arial" pitchFamily="2"/>
              </a:rPr>
              <a:t> 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/>
            </a:pPr>
            <a:r>
              <a:rPr lang="fr-FR" sz="2200" b="0" i="0" u="none" strike="noStrike" kern="1200">
                <a:ln>
                  <a:noFill/>
                </a:ln>
                <a:solidFill>
                  <a:srgbClr val="0066FF"/>
                </a:solidFill>
                <a:latin typeface="Arial" pitchFamily="18"/>
                <a:ea typeface="Microsoft YaHei" pitchFamily="2"/>
                <a:cs typeface="Arial" pitchFamily="2"/>
              </a:rPr>
              <a:t>          A) L'histoire d'amour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/>
            </a:pPr>
            <a:endParaRPr lang="fr-FR" sz="2200" b="0" i="0" u="none" strike="noStrike" kern="120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/>
            </a:pPr>
            <a:r>
              <a:rPr lang="fr-FR" sz="22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       </a:t>
            </a:r>
            <a:r>
              <a:rPr lang="fr-FR" sz="2200" b="0" i="0" u="none" strike="noStrike" kern="1200">
                <a:ln>
                  <a:noFill/>
                </a:ln>
                <a:solidFill>
                  <a:srgbClr val="3399FF"/>
                </a:solidFill>
                <a:latin typeface="Arial" pitchFamily="18"/>
                <a:ea typeface="Microsoft YaHei" pitchFamily="2"/>
                <a:cs typeface="Arial" pitchFamily="2"/>
              </a:rPr>
              <a:t>   </a:t>
            </a:r>
            <a:r>
              <a:rPr lang="fr-FR" sz="2200" b="0" i="0" u="none" strike="noStrike" kern="1200">
                <a:ln>
                  <a:noFill/>
                </a:ln>
                <a:solidFill>
                  <a:srgbClr val="0066FF"/>
                </a:solidFill>
                <a:latin typeface="Arial" pitchFamily="18"/>
                <a:ea typeface="Microsoft YaHei" pitchFamily="2"/>
                <a:cs typeface="Arial" pitchFamily="2"/>
              </a:rPr>
              <a:t>B) La société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/>
            </a:pPr>
            <a:endParaRPr lang="fr-FR" sz="2200" b="0" i="0" u="none" strike="noStrike" kern="120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/>
            </a:pPr>
            <a:r>
              <a:rPr lang="fr-FR" sz="22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        </a:t>
            </a:r>
            <a:r>
              <a:rPr lang="fr-FR" sz="2200" b="0" i="0" u="none" strike="noStrike" kern="1200">
                <a:ln>
                  <a:noFill/>
                </a:ln>
                <a:solidFill>
                  <a:srgbClr val="0066FF"/>
                </a:solidFill>
                <a:latin typeface="Arial" pitchFamily="18"/>
                <a:ea typeface="Microsoft YaHei" pitchFamily="2"/>
                <a:cs typeface="Arial" pitchFamily="2"/>
              </a:rPr>
              <a:t>  C) La politique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/>
            </a:pPr>
            <a:endParaRPr lang="fr-FR" sz="2200" b="0" i="0" u="none" strike="noStrike" kern="120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/>
            </a:pPr>
            <a:r>
              <a:rPr lang="fr-FR" sz="22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  </a:t>
            </a:r>
            <a:r>
              <a:rPr lang="fr-FR" sz="2200" b="0" i="0" u="none" strike="noStrike" kern="1200">
                <a:ln>
                  <a:noFill/>
                </a:ln>
                <a:solidFill>
                  <a:srgbClr val="C5000B"/>
                </a:solidFill>
                <a:latin typeface="Arial" pitchFamily="18"/>
                <a:ea typeface="Microsoft YaHei" pitchFamily="2"/>
                <a:cs typeface="Arial" pitchFamily="2"/>
              </a:rPr>
              <a:t> II) La modernisation du roman d'apprentissage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/>
            </a:pPr>
            <a:endParaRPr lang="fr-FR" sz="2200" b="0" i="0" u="none" strike="noStrike" kern="1200">
              <a:ln>
                <a:noFill/>
              </a:ln>
              <a:solidFill>
                <a:srgbClr val="C5000B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/>
            </a:pPr>
            <a:r>
              <a:rPr lang="fr-FR" sz="2200" b="0" i="0" u="none" strike="noStrike" kern="1200">
                <a:ln>
                  <a:noFill/>
                </a:ln>
                <a:solidFill>
                  <a:srgbClr val="C5000B"/>
                </a:solidFill>
                <a:latin typeface="Arial" pitchFamily="18"/>
                <a:ea typeface="Microsoft YaHei" pitchFamily="2"/>
                <a:cs typeface="Arial" pitchFamily="2"/>
              </a:rPr>
              <a:t>         </a:t>
            </a:r>
            <a:r>
              <a:rPr lang="fr-FR" sz="2200" b="0" i="0" u="none" strike="noStrike" kern="1200">
                <a:ln>
                  <a:noFill/>
                </a:ln>
                <a:solidFill>
                  <a:srgbClr val="0066FF"/>
                </a:solidFill>
                <a:latin typeface="Arial" pitchFamily="18"/>
                <a:ea typeface="Microsoft YaHei" pitchFamily="2"/>
                <a:cs typeface="Arial" pitchFamily="2"/>
              </a:rPr>
              <a:t>A) la modernisation des topoïs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/>
            </a:pPr>
            <a:endParaRPr lang="fr-FR" sz="2200" b="0" i="0" u="none" strike="noStrike" kern="1200">
              <a:ln>
                <a:noFill/>
              </a:ln>
              <a:solidFill>
                <a:srgbClr val="0066FF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/>
            </a:pPr>
            <a:r>
              <a:rPr lang="fr-FR" sz="2200" b="0" i="0" u="none" strike="noStrike" kern="1200">
                <a:ln>
                  <a:noFill/>
                </a:ln>
                <a:solidFill>
                  <a:srgbClr val="0066FF"/>
                </a:solidFill>
                <a:latin typeface="Arial" pitchFamily="18"/>
                <a:ea typeface="Microsoft YaHei" pitchFamily="2"/>
                <a:cs typeface="Arial" pitchFamily="2"/>
              </a:rPr>
              <a:t>         B) un roman engagé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/>
            </a:pPr>
            <a:endParaRPr lang="fr-FR" sz="2200" b="0" i="0" u="none" strike="noStrike" kern="1200">
              <a:ln>
                <a:noFill/>
              </a:ln>
              <a:solidFill>
                <a:srgbClr val="0066FF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/>
            </a:pPr>
            <a:r>
              <a:rPr lang="fr-FR" sz="2200" b="0" i="0" u="none" strike="noStrike" kern="1200">
                <a:ln>
                  <a:noFill/>
                </a:ln>
                <a:solidFill>
                  <a:srgbClr val="C5000B"/>
                </a:solidFill>
                <a:latin typeface="Arial" pitchFamily="18"/>
                <a:ea typeface="Microsoft YaHei" pitchFamily="2"/>
                <a:cs typeface="Arial" pitchFamily="2"/>
              </a:rPr>
              <a:t>  III) Conclusion et sources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/>
            </a:pPr>
            <a:endParaRPr lang="fr-FR" sz="2200" b="0" i="0" u="none" strike="noStrike" kern="1200">
              <a:ln>
                <a:noFill/>
              </a:ln>
              <a:solidFill>
                <a:srgbClr val="C5000B"/>
              </a:solidFill>
              <a:latin typeface="Arial" pitchFamily="18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6AFA73-C2B7-5947-9A39-25252B74A04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r-FR" u="sng"/>
              <a:t>Le Rouge et le Noir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4D43FA74-A0AF-BF4A-A16E-E03A1966B94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240000" y="1871640"/>
            <a:ext cx="3558960" cy="50403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rme libre 3">
            <a:extLst>
              <a:ext uri="{FF2B5EF4-FFF2-40B4-BE49-F238E27FC236}">
                <a16:creationId xmlns:a16="http://schemas.microsoft.com/office/drawing/2014/main" id="{B80F9E8E-27E5-0C4B-AC43-BF6F67857C38}"/>
              </a:ext>
            </a:extLst>
          </p:cNvPr>
          <p:cNvSpPr/>
          <p:nvPr/>
        </p:nvSpPr>
        <p:spPr>
          <a:xfrm>
            <a:off x="503999" y="2088000"/>
            <a:ext cx="2088000" cy="208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Écrit en 1830 par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Stendhal</a:t>
            </a:r>
          </a:p>
        </p:txBody>
      </p:sp>
      <p:sp>
        <p:nvSpPr>
          <p:cNvPr id="5" name="Forme libre 4">
            <a:extLst>
              <a:ext uri="{FF2B5EF4-FFF2-40B4-BE49-F238E27FC236}">
                <a16:creationId xmlns:a16="http://schemas.microsoft.com/office/drawing/2014/main" id="{36F21B42-33A6-D74A-B471-7EEBB13567EC}"/>
              </a:ext>
            </a:extLst>
          </p:cNvPr>
          <p:cNvSpPr/>
          <p:nvPr/>
        </p:nvSpPr>
        <p:spPr>
          <a:xfrm>
            <a:off x="6768000" y="3888000"/>
            <a:ext cx="2520000" cy="5760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C5000B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rgbClr val="FFFFFF"/>
                </a:solidFill>
              </a:defRPr>
            </a:pPr>
            <a:r>
              <a:rPr lang="fr-FR" sz="18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Arial" pitchFamily="2"/>
              </a:rPr>
              <a:t>La rencontre amoureuse</a:t>
            </a:r>
          </a:p>
        </p:txBody>
      </p:sp>
      <p:sp>
        <p:nvSpPr>
          <p:cNvPr id="6" name="Forme libre 5">
            <a:extLst>
              <a:ext uri="{FF2B5EF4-FFF2-40B4-BE49-F238E27FC236}">
                <a16:creationId xmlns:a16="http://schemas.microsoft.com/office/drawing/2014/main" id="{78C7AC70-430A-A642-8D50-A5F44E9F7683}"/>
              </a:ext>
            </a:extLst>
          </p:cNvPr>
          <p:cNvSpPr/>
          <p:nvPr/>
        </p:nvSpPr>
        <p:spPr>
          <a:xfrm>
            <a:off x="6768000" y="4608000"/>
            <a:ext cx="2520000" cy="5760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C5000B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rgbClr val="FFFFFF"/>
                </a:solidFill>
              </a:defRPr>
            </a:pPr>
            <a:r>
              <a:rPr lang="fr-FR" sz="18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Arial" pitchFamily="2"/>
              </a:rPr>
              <a:t>La société</a:t>
            </a:r>
          </a:p>
        </p:txBody>
      </p:sp>
      <p:sp>
        <p:nvSpPr>
          <p:cNvPr id="7" name="Forme libre 6">
            <a:extLst>
              <a:ext uri="{FF2B5EF4-FFF2-40B4-BE49-F238E27FC236}">
                <a16:creationId xmlns:a16="http://schemas.microsoft.com/office/drawing/2014/main" id="{88914B7F-BF77-BB40-BFA7-99F8E0E85306}"/>
              </a:ext>
            </a:extLst>
          </p:cNvPr>
          <p:cNvSpPr/>
          <p:nvPr/>
        </p:nvSpPr>
        <p:spPr>
          <a:xfrm>
            <a:off x="6768000" y="5328000"/>
            <a:ext cx="2520000" cy="5760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C5000B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rgbClr val="FFFFFF"/>
                </a:solidFill>
              </a:defRPr>
            </a:pPr>
            <a:r>
              <a:rPr lang="fr-FR" sz="18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Arial" pitchFamily="2"/>
              </a:rPr>
              <a:t>La politique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58BB251-4951-2F45-87AA-FC4B75E63767}"/>
              </a:ext>
            </a:extLst>
          </p:cNvPr>
          <p:cNvSpPr txBox="1"/>
          <p:nvPr/>
        </p:nvSpPr>
        <p:spPr>
          <a:xfrm>
            <a:off x="6726960" y="3528000"/>
            <a:ext cx="2345039" cy="603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u="sng">
                <a:uFillTx/>
              </a:defRPr>
            </a:pPr>
            <a:r>
              <a:rPr lang="fr-FR" sz="1800" b="0" i="0" u="sng" strike="noStrike" kern="1200">
                <a:ln>
                  <a:noFill/>
                </a:ln>
                <a:uFillTx/>
                <a:latin typeface="Arial" pitchFamily="18"/>
                <a:ea typeface="Microsoft YaHei" pitchFamily="2"/>
                <a:cs typeface="Arial" pitchFamily="2"/>
              </a:rPr>
              <a:t>Thèmes du roman :</a:t>
            </a:r>
          </a:p>
        </p:txBody>
      </p:sp>
      <p:sp>
        <p:nvSpPr>
          <p:cNvPr id="9" name="Forme libre 8">
            <a:extLst>
              <a:ext uri="{FF2B5EF4-FFF2-40B4-BE49-F238E27FC236}">
                <a16:creationId xmlns:a16="http://schemas.microsoft.com/office/drawing/2014/main" id="{70C276DC-4FFA-B845-9AC5-CA3966279691}"/>
              </a:ext>
            </a:extLst>
          </p:cNvPr>
          <p:cNvSpPr/>
          <p:nvPr/>
        </p:nvSpPr>
        <p:spPr>
          <a:xfrm>
            <a:off x="503999" y="3671999"/>
            <a:ext cx="2088000" cy="208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Roman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 d'apprentissage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4A36461-4E98-EF41-9BDB-D4CD01461FB6}"/>
              </a:ext>
            </a:extLst>
          </p:cNvPr>
          <p:cNvSpPr txBox="1"/>
          <p:nvPr/>
        </p:nvSpPr>
        <p:spPr>
          <a:xfrm>
            <a:off x="1080000" y="648000"/>
            <a:ext cx="7488000" cy="4852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800" b="0" i="0" u="sng" strike="noStrike" kern="1200">
                <a:ln>
                  <a:noFill/>
                </a:ln>
                <a:uFillTx/>
                <a:latin typeface="Arial" pitchFamily="18"/>
                <a:ea typeface="Microsoft YaHei" pitchFamily="2"/>
                <a:cs typeface="Arial" pitchFamily="2"/>
              </a:rPr>
              <a:t>Que se passe-t-il dans les chapitres 8 à 11 ?</a:t>
            </a:r>
          </a:p>
        </p:txBody>
      </p:sp>
      <p:sp>
        <p:nvSpPr>
          <p:cNvPr id="3" name="Forme libre 2">
            <a:extLst>
              <a:ext uri="{FF2B5EF4-FFF2-40B4-BE49-F238E27FC236}">
                <a16:creationId xmlns:a16="http://schemas.microsoft.com/office/drawing/2014/main" id="{AA369DDB-15EF-9A4B-8E3E-AACE0110C3BD}"/>
              </a:ext>
            </a:extLst>
          </p:cNvPr>
          <p:cNvSpPr/>
          <p:nvPr/>
        </p:nvSpPr>
        <p:spPr>
          <a:xfrm>
            <a:off x="3528000" y="2664000"/>
            <a:ext cx="3096000" cy="3024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CC00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Julien Sorel,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 personnage principal</a:t>
            </a:r>
          </a:p>
        </p:txBody>
      </p:sp>
      <p:sp>
        <p:nvSpPr>
          <p:cNvPr id="4" name="Forme libre 3">
            <a:extLst>
              <a:ext uri="{FF2B5EF4-FFF2-40B4-BE49-F238E27FC236}">
                <a16:creationId xmlns:a16="http://schemas.microsoft.com/office/drawing/2014/main" id="{937AA61C-40BC-7A46-AA8B-AA6E502FBB2C}"/>
              </a:ext>
            </a:extLst>
          </p:cNvPr>
          <p:cNvSpPr/>
          <p:nvPr/>
        </p:nvSpPr>
        <p:spPr>
          <a:xfrm>
            <a:off x="2088000" y="1655999"/>
            <a:ext cx="2376000" cy="2304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  Parle couramment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latin → prof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dans une riche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famille</a:t>
            </a:r>
          </a:p>
        </p:txBody>
      </p:sp>
      <p:sp>
        <p:nvSpPr>
          <p:cNvPr id="5" name="Forme libre 4">
            <a:extLst>
              <a:ext uri="{FF2B5EF4-FFF2-40B4-BE49-F238E27FC236}">
                <a16:creationId xmlns:a16="http://schemas.microsoft.com/office/drawing/2014/main" id="{63D7A8DD-DCDA-A942-84CA-3731433C6447}"/>
              </a:ext>
            </a:extLst>
          </p:cNvPr>
          <p:cNvSpPr/>
          <p:nvPr/>
        </p:nvSpPr>
        <p:spPr>
          <a:xfrm>
            <a:off x="6120000" y="3744000"/>
            <a:ext cx="2376000" cy="2376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9999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Histoire d'amour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Julien et Mme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De Rênal</a:t>
            </a:r>
          </a:p>
        </p:txBody>
      </p:sp>
      <p:sp>
        <p:nvSpPr>
          <p:cNvPr id="6" name="Forme libre 5">
            <a:extLst>
              <a:ext uri="{FF2B5EF4-FFF2-40B4-BE49-F238E27FC236}">
                <a16:creationId xmlns:a16="http://schemas.microsoft.com/office/drawing/2014/main" id="{73FD6D03-60D5-FE49-B646-9C5EC01ED285}"/>
              </a:ext>
            </a:extLst>
          </p:cNvPr>
          <p:cNvSpPr/>
          <p:nvPr/>
        </p:nvSpPr>
        <p:spPr>
          <a:xfrm>
            <a:off x="3311999" y="5112000"/>
            <a:ext cx="1800000" cy="180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66FF66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Projets de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Julien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A52533-2FDF-EA49-8DAC-996D340A3C0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r-FR" u="sng">
                <a:solidFill>
                  <a:srgbClr val="0066FF"/>
                </a:solidFill>
              </a:rPr>
              <a:t>L'histoire d'amour</a:t>
            </a:r>
          </a:p>
        </p:txBody>
      </p:sp>
      <p:sp>
        <p:nvSpPr>
          <p:cNvPr id="3" name="Forme libre 2">
            <a:extLst>
              <a:ext uri="{FF2B5EF4-FFF2-40B4-BE49-F238E27FC236}">
                <a16:creationId xmlns:a16="http://schemas.microsoft.com/office/drawing/2014/main" id="{C997A8CB-3EB6-5C47-B441-CFAEE57894CB}"/>
              </a:ext>
            </a:extLst>
          </p:cNvPr>
          <p:cNvSpPr/>
          <p:nvPr/>
        </p:nvSpPr>
        <p:spPr>
          <a:xfrm>
            <a:off x="2808000" y="1584000"/>
            <a:ext cx="2376000" cy="7920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9999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/>
            </a:pPr>
            <a:r>
              <a:rPr lang="fr-FR" sz="2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Mme de Rênal</a:t>
            </a:r>
          </a:p>
        </p:txBody>
      </p:sp>
      <p:sp>
        <p:nvSpPr>
          <p:cNvPr id="4" name="Forme libre 3">
            <a:extLst>
              <a:ext uri="{FF2B5EF4-FFF2-40B4-BE49-F238E27FC236}">
                <a16:creationId xmlns:a16="http://schemas.microsoft.com/office/drawing/2014/main" id="{8D672DB2-FD14-6448-BC94-21836D69235D}"/>
              </a:ext>
            </a:extLst>
          </p:cNvPr>
          <p:cNvSpPr/>
          <p:nvPr/>
        </p:nvSpPr>
        <p:spPr>
          <a:xfrm>
            <a:off x="4752000" y="2160000"/>
            <a:ext cx="2232000" cy="7920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CCCC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/>
            </a:pPr>
            <a:r>
              <a:rPr lang="fr-FR" sz="2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Julien Sorel</a:t>
            </a:r>
          </a:p>
        </p:txBody>
      </p:sp>
      <p:sp>
        <p:nvSpPr>
          <p:cNvPr id="5" name="Forme libre 4">
            <a:extLst>
              <a:ext uri="{FF2B5EF4-FFF2-40B4-BE49-F238E27FC236}">
                <a16:creationId xmlns:a16="http://schemas.microsoft.com/office/drawing/2014/main" id="{3BE06ED0-F9FC-C347-89D2-D41E264E11F6}"/>
              </a:ext>
            </a:extLst>
          </p:cNvPr>
          <p:cNvSpPr/>
          <p:nvPr/>
        </p:nvSpPr>
        <p:spPr>
          <a:xfrm>
            <a:off x="4464000" y="2232000"/>
            <a:ext cx="432000" cy="432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10812"/>
              <a:gd name="f6" fmla="val 21594"/>
              <a:gd name="f7" fmla="val 10540"/>
              <a:gd name="f8" fmla="val 19423"/>
              <a:gd name="f9" fmla="val 9746"/>
              <a:gd name="f10" fmla="val 16742"/>
              <a:gd name="f11" fmla="val 7801"/>
              <a:gd name="f12" fmla="val 15040"/>
              <a:gd name="f13" fmla="val 4560"/>
              <a:gd name="f14" fmla="val 12230"/>
              <a:gd name="f15" fmla="val 2678"/>
              <a:gd name="f16" fmla="val 12550"/>
              <a:gd name="f17" fmla="val 566"/>
              <a:gd name="f18" fmla="val 8804"/>
              <a:gd name="f19" fmla="val -605"/>
              <a:gd name="f20" fmla="val 6314"/>
              <a:gd name="f21" fmla="val -208"/>
              <a:gd name="f22" fmla="val 1952"/>
              <a:gd name="f23" fmla="val 4142"/>
              <a:gd name="f24" fmla="val 313"/>
              <a:gd name="f25" fmla="val 8616"/>
              <a:gd name="f26" fmla="val -1006"/>
              <a:gd name="f27" fmla="val 10394"/>
              <a:gd name="f28" fmla="val 2228"/>
              <a:gd name="f29" fmla="val 2888"/>
              <a:gd name="f30" fmla="val 11230"/>
              <a:gd name="f31" fmla="val 12987"/>
              <a:gd name="f32" fmla="val 17482"/>
              <a:gd name="f33" fmla="val 21832"/>
              <a:gd name="f34" fmla="val 22208"/>
              <a:gd name="f35" fmla="val 21037"/>
              <a:gd name="f36" fmla="val 18925"/>
              <a:gd name="f37" fmla="val 17043"/>
              <a:gd name="f38" fmla="val 13802"/>
              <a:gd name="f39" fmla="val 11858"/>
              <a:gd name="f40" fmla="val 11063"/>
              <a:gd name="f41" fmla="+- 0 0 0"/>
              <a:gd name="f42" fmla="*/ f3 1 21600"/>
              <a:gd name="f43" fmla="*/ f4 1 21600"/>
              <a:gd name="f44" fmla="*/ f41 f0 1"/>
              <a:gd name="f45" fmla="*/ 2500 f42 1"/>
              <a:gd name="f46" fmla="*/ 19100 f42 1"/>
              <a:gd name="f47" fmla="*/ 10500 f43 1"/>
              <a:gd name="f48" fmla="*/ 3500 f43 1"/>
              <a:gd name="f49" fmla="*/ 10800 f42 1"/>
              <a:gd name="f50" fmla="*/ 0 f43 1"/>
              <a:gd name="f51" fmla="*/ f44 1 f2"/>
              <a:gd name="f52" fmla="*/ 0 f42 1"/>
              <a:gd name="f53" fmla="*/ 10800 f43 1"/>
              <a:gd name="f54" fmla="*/ 21600 f43 1"/>
              <a:gd name="f55" fmla="*/ 21600 f42 1"/>
              <a:gd name="f56" fmla="+- f51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6">
                <a:pos x="f49" y="f50"/>
              </a:cxn>
              <a:cxn ang="f56">
                <a:pos x="f52" y="f53"/>
              </a:cxn>
              <a:cxn ang="f56">
                <a:pos x="f49" y="f54"/>
              </a:cxn>
              <a:cxn ang="f56">
                <a:pos x="f55" y="f53"/>
              </a:cxn>
            </a:cxnLst>
            <a:rect l="f45" t="f48" r="f46" b="f47"/>
            <a:pathLst>
              <a:path w="21600" h="21600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29"/>
                </a:cubicBezTo>
                <a:cubicBezTo>
                  <a:pt x="f30" y="f28"/>
                  <a:pt x="f31" y="f26"/>
                  <a:pt x="f32" y="f24"/>
                </a:cubicBezTo>
                <a:cubicBezTo>
                  <a:pt x="f33" y="f22"/>
                  <a:pt x="f34" y="f20"/>
                  <a:pt x="f35" y="f18"/>
                </a:cubicBezTo>
                <a:cubicBezTo>
                  <a:pt x="f36" y="f16"/>
                  <a:pt x="f37" y="f14"/>
                  <a:pt x="f38" y="f12"/>
                </a:cubicBezTo>
                <a:cubicBezTo>
                  <a:pt x="f39" y="f10"/>
                  <a:pt x="f40" y="f8"/>
                  <a:pt x="f5" y="f6"/>
                </a:cubicBezTo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5AC0CC1-907A-EB46-81CE-472BB2CEC119}"/>
              </a:ext>
            </a:extLst>
          </p:cNvPr>
          <p:cNvSpPr txBox="1"/>
          <p:nvPr/>
        </p:nvSpPr>
        <p:spPr>
          <a:xfrm>
            <a:off x="648000" y="3384000"/>
            <a:ext cx="8784000" cy="7124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>
                <a:solidFill>
                  <a:srgbClr val="FF6600"/>
                </a:solidFill>
              </a:defRPr>
            </a:pPr>
            <a:r>
              <a:rPr lang="fr-FR" sz="2200" b="0" i="0" u="none" strike="noStrike" kern="1200">
                <a:ln>
                  <a:noFill/>
                </a:ln>
                <a:solidFill>
                  <a:srgbClr val="FF6600"/>
                </a:solidFill>
                <a:latin typeface="Arial" pitchFamily="18"/>
                <a:ea typeface="Microsoft YaHei" pitchFamily="2"/>
                <a:cs typeface="Arial" pitchFamily="2"/>
              </a:rPr>
              <a:t>1) Le topos récurrent qui inscrit </a:t>
            </a:r>
            <a:r>
              <a:rPr lang="fr-FR" sz="2200" b="0" i="0" u="sng" strike="noStrike" kern="1200">
                <a:ln>
                  <a:noFill/>
                </a:ln>
                <a:solidFill>
                  <a:srgbClr val="FF6600"/>
                </a:solidFill>
                <a:uFillTx/>
                <a:latin typeface="Arial" pitchFamily="18"/>
                <a:ea typeface="Microsoft YaHei" pitchFamily="2"/>
                <a:cs typeface="Arial" pitchFamily="2"/>
              </a:rPr>
              <a:t>le Rouge et le Noir</a:t>
            </a:r>
            <a:r>
              <a:rPr lang="fr-FR" sz="2200" b="0" i="0" u="none" strike="noStrike" kern="1200">
                <a:ln>
                  <a:noFill/>
                </a:ln>
                <a:solidFill>
                  <a:srgbClr val="FF6600"/>
                </a:solidFill>
                <a:latin typeface="Arial" pitchFamily="18"/>
                <a:ea typeface="Microsoft YaHei" pitchFamily="2"/>
                <a:cs typeface="Arial" pitchFamily="2"/>
              </a:rPr>
              <a:t> dans le genre du roman d'apprentissage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81FE75E-0C1B-C742-91C6-77E081C0B730}"/>
              </a:ext>
            </a:extLst>
          </p:cNvPr>
          <p:cNvSpPr txBox="1"/>
          <p:nvPr/>
        </p:nvSpPr>
        <p:spPr>
          <a:xfrm>
            <a:off x="1728000" y="4464000"/>
            <a:ext cx="8136000" cy="11156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→ amour impossible (classes sociales différentes)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→ Mme de Rênal mariée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→ Rivalités entre les classes par la séduction de Julien envers Mme de Rênal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EBB2070-8B5B-C74A-A132-B1B761E8FAB0}"/>
              </a:ext>
            </a:extLst>
          </p:cNvPr>
          <p:cNvSpPr txBox="1"/>
          <p:nvPr/>
        </p:nvSpPr>
        <p:spPr>
          <a:xfrm>
            <a:off x="3391200" y="680400"/>
            <a:ext cx="4031999" cy="6573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000" u="sng">
                <a:solidFill>
                  <a:srgbClr val="0066FF"/>
                </a:solidFill>
                <a:uFillTx/>
              </a:defRPr>
            </a:pPr>
            <a:r>
              <a:rPr lang="fr-FR" sz="4000" b="0" i="0" u="sng" strike="noStrike" kern="1200">
                <a:ln>
                  <a:noFill/>
                </a:ln>
                <a:solidFill>
                  <a:srgbClr val="0066FF"/>
                </a:solidFill>
                <a:uFillTx/>
                <a:latin typeface="Arial" pitchFamily="18"/>
                <a:ea typeface="Microsoft YaHei" pitchFamily="2"/>
                <a:cs typeface="Arial" pitchFamily="2"/>
              </a:rPr>
              <a:t>La société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F5BE3F4-71DF-314E-9DD3-8815F4BDA8B1}"/>
              </a:ext>
            </a:extLst>
          </p:cNvPr>
          <p:cNvSpPr txBox="1"/>
          <p:nvPr/>
        </p:nvSpPr>
        <p:spPr>
          <a:xfrm>
            <a:off x="648000" y="1944000"/>
            <a:ext cx="8208000" cy="401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>
                <a:solidFill>
                  <a:srgbClr val="FF6600"/>
                </a:solidFill>
              </a:defRPr>
            </a:pPr>
            <a:r>
              <a:rPr lang="fr-FR" sz="2200" b="0" i="0" u="none" strike="noStrike" kern="1200">
                <a:ln>
                  <a:noFill/>
                </a:ln>
                <a:solidFill>
                  <a:srgbClr val="FF6600"/>
                </a:solidFill>
                <a:latin typeface="Arial" pitchFamily="18"/>
                <a:ea typeface="Microsoft YaHei" pitchFamily="2"/>
                <a:cs typeface="Arial" pitchFamily="2"/>
              </a:rPr>
              <a:t>1) la confrontation des classes sociales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430CA1D-A7CC-9948-9BDC-50DB1B0AA8F9}"/>
              </a:ext>
            </a:extLst>
          </p:cNvPr>
          <p:cNvSpPr txBox="1"/>
          <p:nvPr/>
        </p:nvSpPr>
        <p:spPr>
          <a:xfrm>
            <a:off x="1728000" y="2736000"/>
            <a:ext cx="3876424" cy="62140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→ Stendhal satirise </a:t>
            </a: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la société</a:t>
            </a:r>
            <a:endParaRPr lang="fr-FR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→ conflits entre les classes sociales</a:t>
            </a:r>
          </a:p>
        </p:txBody>
      </p:sp>
      <p:sp>
        <p:nvSpPr>
          <p:cNvPr id="5" name="Forme libre 4">
            <a:extLst>
              <a:ext uri="{FF2B5EF4-FFF2-40B4-BE49-F238E27FC236}">
                <a16:creationId xmlns:a16="http://schemas.microsoft.com/office/drawing/2014/main" id="{4AD0B272-D69A-BD46-BE57-08FEA3D13999}"/>
              </a:ext>
            </a:extLst>
          </p:cNvPr>
          <p:cNvSpPr/>
          <p:nvPr/>
        </p:nvSpPr>
        <p:spPr>
          <a:xfrm>
            <a:off x="2880000" y="3888000"/>
            <a:ext cx="3456000" cy="2736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11464"/>
              <a:gd name="f8" fmla="val 4340"/>
              <a:gd name="f9" fmla="val 9722"/>
              <a:gd name="f10" fmla="val 1887"/>
              <a:gd name="f11" fmla="val 8548"/>
              <a:gd name="f12" fmla="val 6383"/>
              <a:gd name="f13" fmla="val 4503"/>
              <a:gd name="f14" fmla="val 3626"/>
              <a:gd name="f15" fmla="val 5373"/>
              <a:gd name="f16" fmla="val 7816"/>
              <a:gd name="f17" fmla="val 1174"/>
              <a:gd name="f18" fmla="val 8270"/>
              <a:gd name="f19" fmla="val 3934"/>
              <a:gd name="f20" fmla="val 11592"/>
              <a:gd name="f21" fmla="val 12875"/>
              <a:gd name="f22" fmla="val 3329"/>
              <a:gd name="f23" fmla="val 15372"/>
              <a:gd name="f24" fmla="val 1283"/>
              <a:gd name="f25" fmla="val 17824"/>
              <a:gd name="f26" fmla="val 4804"/>
              <a:gd name="f27" fmla="val 18239"/>
              <a:gd name="f28" fmla="val 4918"/>
              <a:gd name="f29" fmla="val 7525"/>
              <a:gd name="f30" fmla="val 18125"/>
              <a:gd name="f31" fmla="val 8698"/>
              <a:gd name="f32" fmla="val 19712"/>
              <a:gd name="f33" fmla="val 9871"/>
              <a:gd name="f34" fmla="val 17371"/>
              <a:gd name="f35" fmla="val 11614"/>
              <a:gd name="f36" fmla="val 18844"/>
              <a:gd name="f37" fmla="val 12178"/>
              <a:gd name="f38" fmla="val 15937"/>
              <a:gd name="f39" fmla="val 14943"/>
              <a:gd name="f40" fmla="val 14640"/>
              <a:gd name="f41" fmla="val 14348"/>
              <a:gd name="f42" fmla="val 18878"/>
              <a:gd name="f43" fmla="val 15632"/>
              <a:gd name="f44" fmla="val 16382"/>
              <a:gd name="f45" fmla="val 12311"/>
              <a:gd name="f46" fmla="val 18270"/>
              <a:gd name="f47" fmla="val 11292"/>
              <a:gd name="f48" fmla="val 16986"/>
              <a:gd name="f49" fmla="val 9404"/>
              <a:gd name="f50" fmla="val 6646"/>
              <a:gd name="f51" fmla="val 6533"/>
              <a:gd name="f52" fmla="val 18005"/>
              <a:gd name="f53" fmla="val 3172"/>
              <a:gd name="f54" fmla="val 14524"/>
              <a:gd name="f55" fmla="val 5778"/>
              <a:gd name="f56" fmla="val 14789"/>
              <a:gd name="f57" fmla="+- 0 0 0"/>
              <a:gd name="f58" fmla="*/ f3 1 21600"/>
              <a:gd name="f59" fmla="*/ f4 1 21600"/>
              <a:gd name="f60" fmla="*/ f57 f0 1"/>
              <a:gd name="f61" fmla="*/ 5400 f58 1"/>
              <a:gd name="f62" fmla="*/ 14160 f58 1"/>
              <a:gd name="f63" fmla="*/ 15290 f59 1"/>
              <a:gd name="f64" fmla="*/ 6570 f59 1"/>
              <a:gd name="f65" fmla="*/ 9722 f58 1"/>
              <a:gd name="f66" fmla="*/ 1887 f59 1"/>
              <a:gd name="f67" fmla="*/ f60 1 f2"/>
              <a:gd name="f68" fmla="*/ 0 f58 1"/>
              <a:gd name="f69" fmla="*/ 12875 f59 1"/>
              <a:gd name="f70" fmla="*/ 11614 f58 1"/>
              <a:gd name="f71" fmla="*/ 18844 f59 1"/>
              <a:gd name="f72" fmla="*/ 21600 f58 1"/>
              <a:gd name="f73" fmla="*/ 6646 f59 1"/>
              <a:gd name="f74" fmla="+- f67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4">
                <a:pos x="f65" y="f66"/>
              </a:cxn>
              <a:cxn ang="f74">
                <a:pos x="f68" y="f69"/>
              </a:cxn>
              <a:cxn ang="f74">
                <a:pos x="f70" y="f71"/>
              </a:cxn>
              <a:cxn ang="f74">
                <a:pos x="f72" y="f73"/>
              </a:cxn>
            </a:cxnLst>
            <a:rect l="f61" t="f64" r="f62" b="f63"/>
            <a:pathLst>
              <a:path w="21600" h="21600">
                <a:moveTo>
                  <a:pt x="f7" y="f8"/>
                </a:move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5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6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37" y="f38"/>
                </a:lnTo>
                <a:lnTo>
                  <a:pt x="f39" y="f34"/>
                </a:lnTo>
                <a:lnTo>
                  <a:pt x="f40" y="f41"/>
                </a:ln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lnTo>
                  <a:pt x="f48" y="f49"/>
                </a:lnTo>
                <a:lnTo>
                  <a:pt x="f6" y="f50"/>
                </a:lnTo>
                <a:lnTo>
                  <a:pt x="f44" y="f51"/>
                </a:lnTo>
                <a:lnTo>
                  <a:pt x="f52" y="f53"/>
                </a:lnTo>
                <a:lnTo>
                  <a:pt x="f54" y="f55"/>
                </a:lnTo>
                <a:lnTo>
                  <a:pt x="f56" y="f5"/>
                </a:lnTo>
                <a:lnTo>
                  <a:pt x="f7" y="f8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Bourgeoisie</a:t>
            </a:r>
          </a:p>
        </p:txBody>
      </p:sp>
      <p:sp>
        <p:nvSpPr>
          <p:cNvPr id="6" name="Forme libre 5">
            <a:extLst>
              <a:ext uri="{FF2B5EF4-FFF2-40B4-BE49-F238E27FC236}">
                <a16:creationId xmlns:a16="http://schemas.microsoft.com/office/drawing/2014/main" id="{66DD1D67-B7AA-E84A-AD26-62E2A2C8D1BA}"/>
              </a:ext>
            </a:extLst>
          </p:cNvPr>
          <p:cNvSpPr/>
          <p:nvPr/>
        </p:nvSpPr>
        <p:spPr>
          <a:xfrm rot="3050400">
            <a:off x="5115048" y="3984812"/>
            <a:ext cx="3147839" cy="29894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11464"/>
              <a:gd name="f8" fmla="val 4340"/>
              <a:gd name="f9" fmla="val 9722"/>
              <a:gd name="f10" fmla="val 1887"/>
              <a:gd name="f11" fmla="val 8548"/>
              <a:gd name="f12" fmla="val 6383"/>
              <a:gd name="f13" fmla="val 4503"/>
              <a:gd name="f14" fmla="val 3626"/>
              <a:gd name="f15" fmla="val 5373"/>
              <a:gd name="f16" fmla="val 7816"/>
              <a:gd name="f17" fmla="val 1174"/>
              <a:gd name="f18" fmla="val 8270"/>
              <a:gd name="f19" fmla="val 3934"/>
              <a:gd name="f20" fmla="val 11592"/>
              <a:gd name="f21" fmla="val 12875"/>
              <a:gd name="f22" fmla="val 3329"/>
              <a:gd name="f23" fmla="val 15372"/>
              <a:gd name="f24" fmla="val 1283"/>
              <a:gd name="f25" fmla="val 17824"/>
              <a:gd name="f26" fmla="val 4804"/>
              <a:gd name="f27" fmla="val 18239"/>
              <a:gd name="f28" fmla="val 4918"/>
              <a:gd name="f29" fmla="val 7525"/>
              <a:gd name="f30" fmla="val 18125"/>
              <a:gd name="f31" fmla="val 8698"/>
              <a:gd name="f32" fmla="val 19712"/>
              <a:gd name="f33" fmla="val 9871"/>
              <a:gd name="f34" fmla="val 17371"/>
              <a:gd name="f35" fmla="val 11614"/>
              <a:gd name="f36" fmla="val 18844"/>
              <a:gd name="f37" fmla="val 12178"/>
              <a:gd name="f38" fmla="val 15937"/>
              <a:gd name="f39" fmla="val 14943"/>
              <a:gd name="f40" fmla="val 14640"/>
              <a:gd name="f41" fmla="val 14348"/>
              <a:gd name="f42" fmla="val 18878"/>
              <a:gd name="f43" fmla="val 15632"/>
              <a:gd name="f44" fmla="val 16382"/>
              <a:gd name="f45" fmla="val 12311"/>
              <a:gd name="f46" fmla="val 18270"/>
              <a:gd name="f47" fmla="val 11292"/>
              <a:gd name="f48" fmla="val 16986"/>
              <a:gd name="f49" fmla="val 9404"/>
              <a:gd name="f50" fmla="val 6646"/>
              <a:gd name="f51" fmla="val 6533"/>
              <a:gd name="f52" fmla="val 18005"/>
              <a:gd name="f53" fmla="val 3172"/>
              <a:gd name="f54" fmla="val 14524"/>
              <a:gd name="f55" fmla="val 5778"/>
              <a:gd name="f56" fmla="val 14789"/>
              <a:gd name="f57" fmla="+- 0 0 0"/>
              <a:gd name="f58" fmla="*/ f3 1 21600"/>
              <a:gd name="f59" fmla="*/ f4 1 21600"/>
              <a:gd name="f60" fmla="*/ f57 f0 1"/>
              <a:gd name="f61" fmla="*/ 5400 f58 1"/>
              <a:gd name="f62" fmla="*/ 14160 f58 1"/>
              <a:gd name="f63" fmla="*/ 15290 f59 1"/>
              <a:gd name="f64" fmla="*/ 6570 f59 1"/>
              <a:gd name="f65" fmla="*/ 9722 f58 1"/>
              <a:gd name="f66" fmla="*/ 1887 f59 1"/>
              <a:gd name="f67" fmla="*/ f60 1 f2"/>
              <a:gd name="f68" fmla="*/ 0 f58 1"/>
              <a:gd name="f69" fmla="*/ 12875 f59 1"/>
              <a:gd name="f70" fmla="*/ 11614 f58 1"/>
              <a:gd name="f71" fmla="*/ 18844 f59 1"/>
              <a:gd name="f72" fmla="*/ 21600 f58 1"/>
              <a:gd name="f73" fmla="*/ 6646 f59 1"/>
              <a:gd name="f74" fmla="+- f67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4">
                <a:pos x="f65" y="f66"/>
              </a:cxn>
              <a:cxn ang="f74">
                <a:pos x="f68" y="f69"/>
              </a:cxn>
              <a:cxn ang="f74">
                <a:pos x="f70" y="f71"/>
              </a:cxn>
              <a:cxn ang="f74">
                <a:pos x="f72" y="f73"/>
              </a:cxn>
            </a:cxnLst>
            <a:rect l="f61" t="f64" r="f62" b="f63"/>
            <a:pathLst>
              <a:path w="21600" h="21600">
                <a:moveTo>
                  <a:pt x="f7" y="f8"/>
                </a:move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5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6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37" y="f38"/>
                </a:lnTo>
                <a:lnTo>
                  <a:pt x="f39" y="f34"/>
                </a:lnTo>
                <a:lnTo>
                  <a:pt x="f40" y="f41"/>
                </a:ln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lnTo>
                  <a:pt x="f48" y="f49"/>
                </a:lnTo>
                <a:lnTo>
                  <a:pt x="f6" y="f50"/>
                </a:lnTo>
                <a:lnTo>
                  <a:pt x="f44" y="f51"/>
                </a:lnTo>
                <a:lnTo>
                  <a:pt x="f52" y="f53"/>
                </a:lnTo>
                <a:lnTo>
                  <a:pt x="f54" y="f55"/>
                </a:lnTo>
                <a:lnTo>
                  <a:pt x="f56" y="f5"/>
                </a:lnTo>
                <a:lnTo>
                  <a:pt x="f7" y="f8"/>
                </a:lnTo>
                <a:close/>
              </a:path>
            </a:pathLst>
          </a:custGeom>
          <a:solidFill>
            <a:srgbClr val="CC99CC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1AB701F-941E-5044-A1E3-ED5E2B1E4FF4}"/>
              </a:ext>
            </a:extLst>
          </p:cNvPr>
          <p:cNvSpPr txBox="1"/>
          <p:nvPr/>
        </p:nvSpPr>
        <p:spPr>
          <a:xfrm>
            <a:off x="5616000" y="5184000"/>
            <a:ext cx="1728000" cy="603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Basse société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3F325B-46C2-4046-BCBA-D6184D91AAC6}"/>
              </a:ext>
            </a:extLst>
          </p:cNvPr>
          <p:cNvSpPr txBox="1"/>
          <p:nvPr/>
        </p:nvSpPr>
        <p:spPr>
          <a:xfrm>
            <a:off x="4752000" y="6192000"/>
            <a:ext cx="1512000" cy="346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CONFLIT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874180-4873-9E4B-B3BC-1E448E5D569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440360" y="360000"/>
            <a:ext cx="4031640" cy="1152000"/>
          </a:xfrm>
        </p:spPr>
        <p:txBody>
          <a:bodyPr/>
          <a:lstStyle/>
          <a:p>
            <a:pPr lvl="0"/>
            <a:r>
              <a:rPr lang="fr-FR" u="sng">
                <a:solidFill>
                  <a:srgbClr val="0066FF"/>
                </a:solidFill>
              </a:rPr>
              <a:t>La politique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13602F8-715D-AD42-9947-588F3E85F941}"/>
              </a:ext>
            </a:extLst>
          </p:cNvPr>
          <p:cNvSpPr txBox="1"/>
          <p:nvPr/>
        </p:nvSpPr>
        <p:spPr>
          <a:xfrm>
            <a:off x="1110240" y="1985760"/>
            <a:ext cx="7920000" cy="603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>
                <a:solidFill>
                  <a:srgbClr val="FF6600"/>
                </a:solidFill>
              </a:defRPr>
            </a:pPr>
            <a:r>
              <a:rPr lang="fr-FR" sz="2200" b="0" i="0" u="none" strike="noStrike" kern="1200">
                <a:ln>
                  <a:noFill/>
                </a:ln>
                <a:solidFill>
                  <a:srgbClr val="FF6600"/>
                </a:solidFill>
                <a:latin typeface="Arial" pitchFamily="18"/>
                <a:ea typeface="Microsoft YaHei" pitchFamily="2"/>
                <a:cs typeface="Arial" pitchFamily="2"/>
              </a:rPr>
              <a:t>1) l'opposition des partis politiques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0DFD943-45A8-9749-8AC6-EE428B4B35F8}"/>
              </a:ext>
            </a:extLst>
          </p:cNvPr>
          <p:cNvSpPr txBox="1"/>
          <p:nvPr/>
        </p:nvSpPr>
        <p:spPr>
          <a:xfrm>
            <a:off x="1152000" y="4176000"/>
            <a:ext cx="8063999" cy="401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>
                <a:solidFill>
                  <a:srgbClr val="FF6600"/>
                </a:solidFill>
              </a:defRPr>
            </a:pPr>
            <a:r>
              <a:rPr lang="fr-FR" sz="2200" b="0" i="0" u="none" strike="noStrike" kern="1200">
                <a:ln>
                  <a:noFill/>
                </a:ln>
                <a:solidFill>
                  <a:srgbClr val="FF6600"/>
                </a:solidFill>
                <a:latin typeface="Arial" pitchFamily="18"/>
                <a:ea typeface="Microsoft YaHei" pitchFamily="2"/>
                <a:cs typeface="Arial" pitchFamily="2"/>
              </a:rPr>
              <a:t>2) qui renvoie à l'opposition des classes sociales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73C9EA2-3725-2F4F-A1FB-ED363B0ADEA1}"/>
              </a:ext>
            </a:extLst>
          </p:cNvPr>
          <p:cNvSpPr txBox="1"/>
          <p:nvPr/>
        </p:nvSpPr>
        <p:spPr>
          <a:xfrm>
            <a:off x="1800000" y="2736000"/>
            <a:ext cx="5832000" cy="8593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→ Julien est bonapartiste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→ opposition entre Julien Sorel et Mr de Rênal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→ entraîne des conflits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CF1279E-D00A-D940-963A-D80CF18BAB80}"/>
              </a:ext>
            </a:extLst>
          </p:cNvPr>
          <p:cNvSpPr txBox="1"/>
          <p:nvPr/>
        </p:nvSpPr>
        <p:spPr>
          <a:xfrm>
            <a:off x="1800000" y="5112000"/>
            <a:ext cx="7056000" cy="8593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→ en opposant Julien et Mr de Rênal, cela oppose aussi les classes sociales auxquelles ils appartiennent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→ Stendhal prend le parti de Julien pour critiquer la bourgeoisie</a:t>
            </a:r>
          </a:p>
        </p:txBody>
      </p:sp>
      <p:pic>
        <p:nvPicPr>
          <p:cNvPr id="7" name="">
            <a:extLst>
              <a:ext uri="{FF2B5EF4-FFF2-40B4-BE49-F238E27FC236}">
                <a16:creationId xmlns:a16="http://schemas.microsoft.com/office/drawing/2014/main" id="{8889EDA3-82EE-B349-B13C-A0029A9F284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976000" y="360000"/>
            <a:ext cx="3384000" cy="201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9494DC-DBE0-A54B-B3D6-13807412758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4359" y="503999"/>
            <a:ext cx="9071640" cy="555480"/>
          </a:xfrm>
        </p:spPr>
        <p:txBody>
          <a:bodyPr anchor="b"/>
          <a:lstStyle/>
          <a:p>
            <a:pPr lvl="0"/>
            <a:r>
              <a:rPr lang="fr-FR" sz="3200">
                <a:solidFill>
                  <a:srgbClr val="C5000B"/>
                </a:solidFill>
              </a:rPr>
              <a:t>II) la modernisation du roman d'apprentissage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AB8999F-5005-E44C-9632-151A9FB6921F}"/>
              </a:ext>
            </a:extLst>
          </p:cNvPr>
          <p:cNvSpPr txBox="1"/>
          <p:nvPr/>
        </p:nvSpPr>
        <p:spPr>
          <a:xfrm>
            <a:off x="1584000" y="1473119"/>
            <a:ext cx="6336000" cy="5428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>
                <a:solidFill>
                  <a:srgbClr val="0066FF"/>
                </a:solidFill>
              </a:defRPr>
            </a:pPr>
            <a:r>
              <a:rPr lang="fr-FR" sz="3200" b="0" i="0" u="none" strike="noStrike" kern="1200">
                <a:ln>
                  <a:noFill/>
                </a:ln>
                <a:solidFill>
                  <a:srgbClr val="0066FF"/>
                </a:solidFill>
                <a:latin typeface="Arial" pitchFamily="18"/>
                <a:ea typeface="Microsoft YaHei" pitchFamily="2"/>
                <a:cs typeface="Arial" pitchFamily="2"/>
              </a:rPr>
              <a:t>A) la modernisation des topos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5AA3518-76B2-D74D-8A93-F844A93D0D07}"/>
              </a:ext>
            </a:extLst>
          </p:cNvPr>
          <p:cNvSpPr txBox="1"/>
          <p:nvPr/>
        </p:nvSpPr>
        <p:spPr>
          <a:xfrm>
            <a:off x="864000" y="2550600"/>
            <a:ext cx="8496000" cy="401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>
                <a:solidFill>
                  <a:srgbClr val="FF6600"/>
                </a:solidFill>
              </a:defRPr>
            </a:pPr>
            <a:r>
              <a:rPr lang="fr-FR" sz="2200" b="0" i="0" u="none" strike="noStrike" kern="1200">
                <a:ln>
                  <a:noFill/>
                </a:ln>
                <a:solidFill>
                  <a:srgbClr val="FF6600"/>
                </a:solidFill>
                <a:latin typeface="Arial" pitchFamily="18"/>
                <a:ea typeface="Microsoft YaHei" pitchFamily="2"/>
                <a:cs typeface="Arial" pitchFamily="2"/>
              </a:rPr>
              <a:t>1) L'amour interdit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FEB56F4-AA50-8243-9AC9-ABDCC0B44D13}"/>
              </a:ext>
            </a:extLst>
          </p:cNvPr>
          <p:cNvSpPr txBox="1"/>
          <p:nvPr/>
        </p:nvSpPr>
        <p:spPr>
          <a:xfrm>
            <a:off x="1481759" y="3216960"/>
            <a:ext cx="7416000" cy="603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→ femmes inaccessibles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→ mariées, classes sociales supérieures, (employeur)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50A3FF4-0F41-894F-AFD7-7A347FE1E146}"/>
              </a:ext>
            </a:extLst>
          </p:cNvPr>
          <p:cNvSpPr txBox="1"/>
          <p:nvPr/>
        </p:nvSpPr>
        <p:spPr>
          <a:xfrm>
            <a:off x="936000" y="4248000"/>
            <a:ext cx="5184000" cy="401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>
                <a:solidFill>
                  <a:srgbClr val="FF6600"/>
                </a:solidFill>
              </a:defRPr>
            </a:pPr>
            <a:r>
              <a:rPr lang="fr-FR" sz="2200" b="0" i="0" u="none" strike="noStrike" kern="1200">
                <a:ln>
                  <a:noFill/>
                </a:ln>
                <a:solidFill>
                  <a:srgbClr val="FF6600"/>
                </a:solidFill>
                <a:latin typeface="Arial" pitchFamily="18"/>
                <a:ea typeface="Microsoft YaHei" pitchFamily="2"/>
                <a:cs typeface="Arial" pitchFamily="2"/>
              </a:rPr>
              <a:t>2) les classes sociales et la politique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3663540-1252-AF41-B02A-883749209D95}"/>
              </a:ext>
            </a:extLst>
          </p:cNvPr>
          <p:cNvSpPr txBox="1"/>
          <p:nvPr/>
        </p:nvSpPr>
        <p:spPr>
          <a:xfrm>
            <a:off x="1557359" y="4930560"/>
            <a:ext cx="7056000" cy="603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→ libéraux contre légitimistes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→ conflits car une classes sociales correspond a un parti politique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BD162A-F68B-D346-B4F0-DB2A3285E1C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r-FR" sz="4000">
                <a:solidFill>
                  <a:srgbClr val="3399FF"/>
                </a:solidFill>
              </a:rPr>
              <a:t>B) un roman engagé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E1E2773-588D-FC42-815F-6A303E8EA6F9}"/>
              </a:ext>
            </a:extLst>
          </p:cNvPr>
          <p:cNvSpPr txBox="1"/>
          <p:nvPr/>
        </p:nvSpPr>
        <p:spPr>
          <a:xfrm>
            <a:off x="1007999" y="1872000"/>
            <a:ext cx="6840000" cy="401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>
                <a:solidFill>
                  <a:srgbClr val="FF6600"/>
                </a:solidFill>
              </a:defRPr>
            </a:pPr>
            <a:r>
              <a:rPr lang="fr-FR" sz="2200" b="0" i="0" u="none" strike="noStrike" kern="1200">
                <a:ln>
                  <a:noFill/>
                </a:ln>
                <a:solidFill>
                  <a:srgbClr val="FF6600"/>
                </a:solidFill>
                <a:latin typeface="Arial" pitchFamily="18"/>
                <a:ea typeface="Microsoft YaHei" pitchFamily="2"/>
                <a:cs typeface="Arial" pitchFamily="2"/>
              </a:rPr>
              <a:t>1) un personnage principal engagé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1F201F9-29B6-CE4F-86A2-702A0CD116F5}"/>
              </a:ext>
            </a:extLst>
          </p:cNvPr>
          <p:cNvSpPr txBox="1"/>
          <p:nvPr/>
        </p:nvSpPr>
        <p:spPr>
          <a:xfrm>
            <a:off x="1800000" y="2664000"/>
            <a:ext cx="6336000" cy="8593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→ Julien Sorel personnage engagé et idéaliste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→ idées bonapartistes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583A2A3-6D0E-7042-B4B6-C7F82D951A72}"/>
              </a:ext>
            </a:extLst>
          </p:cNvPr>
          <p:cNvSpPr txBox="1"/>
          <p:nvPr/>
        </p:nvSpPr>
        <p:spPr>
          <a:xfrm>
            <a:off x="936000" y="3456000"/>
            <a:ext cx="8280000" cy="11156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« L’œil de Julien suivait machinalement l'oiseau de proie. Ses mouvements tranquilles et puissants le frappaient, il enviait cette force, il enviait cet isolement. C'était la destinée de Napoléon, serait-ce un jour la sienne  ?  » (chapitre X)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8C2BE19-374C-F74A-944A-36719AA87E9E}"/>
              </a:ext>
            </a:extLst>
          </p:cNvPr>
          <p:cNvSpPr txBox="1"/>
          <p:nvPr/>
        </p:nvSpPr>
        <p:spPr>
          <a:xfrm>
            <a:off x="1080000" y="5184000"/>
            <a:ext cx="6192000" cy="401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>
                <a:solidFill>
                  <a:srgbClr val="FF6600"/>
                </a:solidFill>
              </a:defRPr>
            </a:pPr>
            <a:r>
              <a:rPr lang="fr-FR" sz="2200" b="0" i="0" u="none" strike="noStrike" kern="1200">
                <a:ln>
                  <a:noFill/>
                </a:ln>
                <a:solidFill>
                  <a:srgbClr val="FF6600"/>
                </a:solidFill>
                <a:latin typeface="Arial" pitchFamily="18"/>
                <a:ea typeface="Microsoft YaHei" pitchFamily="2"/>
                <a:cs typeface="Arial" pitchFamily="2"/>
              </a:rPr>
              <a:t>2) un auteur engagé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6EC87C0-A475-344B-8E52-AD9A791438E1}"/>
              </a:ext>
            </a:extLst>
          </p:cNvPr>
          <p:cNvSpPr txBox="1"/>
          <p:nvPr/>
        </p:nvSpPr>
        <p:spPr>
          <a:xfrm>
            <a:off x="1800000" y="5976000"/>
            <a:ext cx="7272000" cy="603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→ représente son parti politique grâce à son protagoniste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→ libéral mais pas totalement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4114</TotalTime>
  <Words>548</Words>
  <Application>Microsoft Macintosh PowerPoint</Application>
  <PresentationFormat>Grand écran</PresentationFormat>
  <Paragraphs>97</Paragraphs>
  <Slides>11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Microsoft YaHei</vt:lpstr>
      <vt:lpstr>Arial</vt:lpstr>
      <vt:lpstr>Lucida Sans Unicode</vt:lpstr>
      <vt:lpstr>Tahoma</vt:lpstr>
      <vt:lpstr>Times New Roman</vt:lpstr>
      <vt:lpstr>Standard</vt:lpstr>
      <vt:lpstr>Étude composée des chapitres 8 à 11 du roman Le Rouge et le Noir de Stendhal  (Marie, Chiara Ch.)</vt:lpstr>
      <vt:lpstr>Problématique : Comment les chapitres 8 à 11 du livre premier s'inscrivent dans le genre du roman tout en le modernisant ?</vt:lpstr>
      <vt:lpstr>Le Rouge et le Noir</vt:lpstr>
      <vt:lpstr>Présentation PowerPoint</vt:lpstr>
      <vt:lpstr>L'histoire d'amour</vt:lpstr>
      <vt:lpstr>Présentation PowerPoint</vt:lpstr>
      <vt:lpstr>La politique</vt:lpstr>
      <vt:lpstr>II) la modernisation du roman d'apprentissage</vt:lpstr>
      <vt:lpstr>B) un roman engagé</vt:lpstr>
      <vt:lpstr>III) Conclusion</vt:lpstr>
      <vt:lpstr>Sources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Étude composée des chapitres 8 à 11 du roman Le rouge et le Noir de Stendhal  (Marie, Chiara Ch.)</dc:title>
  <cp:lastModifiedBy>ghislaine zaneboni</cp:lastModifiedBy>
  <cp:revision>5</cp:revision>
  <dcterms:created xsi:type="dcterms:W3CDTF">2021-03-13T16:45:01Z</dcterms:created>
  <dcterms:modified xsi:type="dcterms:W3CDTF">2021-05-15T07:12:18Z</dcterms:modified>
</cp:coreProperties>
</file>