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260" r:id="rId5"/>
    <p:sldId id="261" r:id="rId6"/>
    <p:sldId id="259" r:id="rId7"/>
    <p:sldId id="263" r:id="rId8"/>
    <p:sldId id="262" r:id="rId9"/>
    <p:sldId id="265"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49" autoAdjust="0"/>
    <p:restoredTop sz="94660"/>
  </p:normalViewPr>
  <p:slideViewPr>
    <p:cSldViewPr snapToGrid="0">
      <p:cViewPr varScale="1">
        <p:scale>
          <a:sx n="141" d="100"/>
          <a:sy n="141" d="100"/>
        </p:scale>
        <p:origin x="216" y="4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E1FFA2-EF0D-43CC-84C3-04105A18C57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B922818-7A18-41E2-9A99-A48D628A1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D08FF47-31C6-41D5-9023-FCBD7DA12327}"/>
              </a:ext>
            </a:extLst>
          </p:cNvPr>
          <p:cNvSpPr>
            <a:spLocks noGrp="1"/>
          </p:cNvSpPr>
          <p:nvPr>
            <p:ph type="dt" sz="half" idx="10"/>
          </p:nvPr>
        </p:nvSpPr>
        <p:spPr/>
        <p:txBody>
          <a:bodyPr/>
          <a:lstStyle/>
          <a:p>
            <a:fld id="{8F0C65C4-F261-4280-98A4-F118BB4F12BD}" type="datetimeFigureOut">
              <a:rPr lang="fr-FR" smtClean="0"/>
              <a:pPr/>
              <a:t>15/05/2021</a:t>
            </a:fld>
            <a:endParaRPr lang="fr-FR"/>
          </a:p>
        </p:txBody>
      </p:sp>
      <p:sp>
        <p:nvSpPr>
          <p:cNvPr id="5" name="Espace réservé du pied de page 4">
            <a:extLst>
              <a:ext uri="{FF2B5EF4-FFF2-40B4-BE49-F238E27FC236}">
                <a16:creationId xmlns:a16="http://schemas.microsoft.com/office/drawing/2014/main" id="{E32B2864-8C89-4B39-A721-38AEBC7140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CC760C-B85A-470B-A623-5E9DFD40FA96}"/>
              </a:ext>
            </a:extLst>
          </p:cNvPr>
          <p:cNvSpPr>
            <a:spLocks noGrp="1"/>
          </p:cNvSpPr>
          <p:nvPr>
            <p:ph type="sldNum" sz="quarter" idx="12"/>
          </p:nvPr>
        </p:nvSpPr>
        <p:spPr/>
        <p:txBody>
          <a:bodyPr/>
          <a:lstStyle/>
          <a:p>
            <a:fld id="{DDC6296A-39DE-4AEA-8690-6A56CFF8F4E5}" type="slidenum">
              <a:rPr lang="fr-FR" smtClean="0"/>
              <a:pPr/>
              <a:t>‹N°›</a:t>
            </a:fld>
            <a:endParaRPr lang="fr-FR"/>
          </a:p>
        </p:txBody>
      </p:sp>
    </p:spTree>
    <p:extLst>
      <p:ext uri="{BB962C8B-B14F-4D97-AF65-F5344CB8AC3E}">
        <p14:creationId xmlns:p14="http://schemas.microsoft.com/office/powerpoint/2010/main" val="1355741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B251C-D77E-4E67-AD38-F0ACC98B7DF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A659EF2-A38F-4BCD-8968-3B672FDF217D}"/>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A3000F-8ADA-422B-98F5-A1699C15F96C}"/>
              </a:ext>
            </a:extLst>
          </p:cNvPr>
          <p:cNvSpPr>
            <a:spLocks noGrp="1"/>
          </p:cNvSpPr>
          <p:nvPr>
            <p:ph type="dt" sz="half" idx="10"/>
          </p:nvPr>
        </p:nvSpPr>
        <p:spPr/>
        <p:txBody>
          <a:bodyPr/>
          <a:lstStyle/>
          <a:p>
            <a:fld id="{8F0C65C4-F261-4280-98A4-F118BB4F12BD}" type="datetimeFigureOut">
              <a:rPr lang="fr-FR" smtClean="0"/>
              <a:pPr/>
              <a:t>15/05/2021</a:t>
            </a:fld>
            <a:endParaRPr lang="fr-FR"/>
          </a:p>
        </p:txBody>
      </p:sp>
      <p:sp>
        <p:nvSpPr>
          <p:cNvPr id="5" name="Espace réservé du pied de page 4">
            <a:extLst>
              <a:ext uri="{FF2B5EF4-FFF2-40B4-BE49-F238E27FC236}">
                <a16:creationId xmlns:a16="http://schemas.microsoft.com/office/drawing/2014/main" id="{B9259D4A-54C0-4732-BD4B-6A28D82B2E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B5E7C8-61A1-4B17-8DE8-E966CF171DB6}"/>
              </a:ext>
            </a:extLst>
          </p:cNvPr>
          <p:cNvSpPr>
            <a:spLocks noGrp="1"/>
          </p:cNvSpPr>
          <p:nvPr>
            <p:ph type="sldNum" sz="quarter" idx="12"/>
          </p:nvPr>
        </p:nvSpPr>
        <p:spPr/>
        <p:txBody>
          <a:bodyPr/>
          <a:lstStyle/>
          <a:p>
            <a:fld id="{DDC6296A-39DE-4AEA-8690-6A56CFF8F4E5}" type="slidenum">
              <a:rPr lang="fr-FR" smtClean="0"/>
              <a:pPr/>
              <a:t>‹N°›</a:t>
            </a:fld>
            <a:endParaRPr lang="fr-FR"/>
          </a:p>
        </p:txBody>
      </p:sp>
    </p:spTree>
    <p:extLst>
      <p:ext uri="{BB962C8B-B14F-4D97-AF65-F5344CB8AC3E}">
        <p14:creationId xmlns:p14="http://schemas.microsoft.com/office/powerpoint/2010/main" val="371646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CC7FE7D-9072-4F9B-B114-582B53B725E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5BFBDF0-3718-45C7-8145-7E3F53CEDB5F}"/>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87F245-8932-496E-A915-2C067A42E20A}"/>
              </a:ext>
            </a:extLst>
          </p:cNvPr>
          <p:cNvSpPr>
            <a:spLocks noGrp="1"/>
          </p:cNvSpPr>
          <p:nvPr>
            <p:ph type="dt" sz="half" idx="10"/>
          </p:nvPr>
        </p:nvSpPr>
        <p:spPr/>
        <p:txBody>
          <a:bodyPr/>
          <a:lstStyle/>
          <a:p>
            <a:fld id="{8F0C65C4-F261-4280-98A4-F118BB4F12BD}" type="datetimeFigureOut">
              <a:rPr lang="fr-FR" smtClean="0"/>
              <a:pPr/>
              <a:t>15/05/2021</a:t>
            </a:fld>
            <a:endParaRPr lang="fr-FR"/>
          </a:p>
        </p:txBody>
      </p:sp>
      <p:sp>
        <p:nvSpPr>
          <p:cNvPr id="5" name="Espace réservé du pied de page 4">
            <a:extLst>
              <a:ext uri="{FF2B5EF4-FFF2-40B4-BE49-F238E27FC236}">
                <a16:creationId xmlns:a16="http://schemas.microsoft.com/office/drawing/2014/main" id="{ED1B927D-EAB9-4248-9951-E147A5111F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FA38B2-2781-4ED8-A6D4-2A9F4EA251FC}"/>
              </a:ext>
            </a:extLst>
          </p:cNvPr>
          <p:cNvSpPr>
            <a:spLocks noGrp="1"/>
          </p:cNvSpPr>
          <p:nvPr>
            <p:ph type="sldNum" sz="quarter" idx="12"/>
          </p:nvPr>
        </p:nvSpPr>
        <p:spPr/>
        <p:txBody>
          <a:bodyPr/>
          <a:lstStyle/>
          <a:p>
            <a:fld id="{DDC6296A-39DE-4AEA-8690-6A56CFF8F4E5}" type="slidenum">
              <a:rPr lang="fr-FR" smtClean="0"/>
              <a:pPr/>
              <a:t>‹N°›</a:t>
            </a:fld>
            <a:endParaRPr lang="fr-FR"/>
          </a:p>
        </p:txBody>
      </p:sp>
    </p:spTree>
    <p:extLst>
      <p:ext uri="{BB962C8B-B14F-4D97-AF65-F5344CB8AC3E}">
        <p14:creationId xmlns:p14="http://schemas.microsoft.com/office/powerpoint/2010/main" val="86802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E5E47F-2CEE-400C-96F9-0D79D4FE62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47EBE7A-2C86-4440-B39F-B0636898E67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2E1C84-CB63-4A14-A611-51593736839E}"/>
              </a:ext>
            </a:extLst>
          </p:cNvPr>
          <p:cNvSpPr>
            <a:spLocks noGrp="1"/>
          </p:cNvSpPr>
          <p:nvPr>
            <p:ph type="dt" sz="half" idx="10"/>
          </p:nvPr>
        </p:nvSpPr>
        <p:spPr/>
        <p:txBody>
          <a:bodyPr/>
          <a:lstStyle/>
          <a:p>
            <a:fld id="{8F0C65C4-F261-4280-98A4-F118BB4F12BD}" type="datetimeFigureOut">
              <a:rPr lang="fr-FR" smtClean="0"/>
              <a:pPr/>
              <a:t>15/05/2021</a:t>
            </a:fld>
            <a:endParaRPr lang="fr-FR"/>
          </a:p>
        </p:txBody>
      </p:sp>
      <p:sp>
        <p:nvSpPr>
          <p:cNvPr id="5" name="Espace réservé du pied de page 4">
            <a:extLst>
              <a:ext uri="{FF2B5EF4-FFF2-40B4-BE49-F238E27FC236}">
                <a16:creationId xmlns:a16="http://schemas.microsoft.com/office/drawing/2014/main" id="{DA0A455C-E7C9-45F6-B17F-7DD7BDB661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DF2A3A9-E901-45A0-B05A-9015F07B07F7}"/>
              </a:ext>
            </a:extLst>
          </p:cNvPr>
          <p:cNvSpPr>
            <a:spLocks noGrp="1"/>
          </p:cNvSpPr>
          <p:nvPr>
            <p:ph type="sldNum" sz="quarter" idx="12"/>
          </p:nvPr>
        </p:nvSpPr>
        <p:spPr/>
        <p:txBody>
          <a:bodyPr/>
          <a:lstStyle/>
          <a:p>
            <a:fld id="{DDC6296A-39DE-4AEA-8690-6A56CFF8F4E5}" type="slidenum">
              <a:rPr lang="fr-FR" smtClean="0"/>
              <a:pPr/>
              <a:t>‹N°›</a:t>
            </a:fld>
            <a:endParaRPr lang="fr-FR"/>
          </a:p>
        </p:txBody>
      </p:sp>
    </p:spTree>
    <p:extLst>
      <p:ext uri="{BB962C8B-B14F-4D97-AF65-F5344CB8AC3E}">
        <p14:creationId xmlns:p14="http://schemas.microsoft.com/office/powerpoint/2010/main" val="110386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C41351-95E8-44AD-8235-F70EF740984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B45B604-085D-4A81-9BBE-149EB6DE4C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9AE1EF25-87AE-49C7-96F4-21EFC36ECBA3}"/>
              </a:ext>
            </a:extLst>
          </p:cNvPr>
          <p:cNvSpPr>
            <a:spLocks noGrp="1"/>
          </p:cNvSpPr>
          <p:nvPr>
            <p:ph type="dt" sz="half" idx="10"/>
          </p:nvPr>
        </p:nvSpPr>
        <p:spPr/>
        <p:txBody>
          <a:bodyPr/>
          <a:lstStyle/>
          <a:p>
            <a:fld id="{8F0C65C4-F261-4280-98A4-F118BB4F12BD}" type="datetimeFigureOut">
              <a:rPr lang="fr-FR" smtClean="0"/>
              <a:pPr/>
              <a:t>15/05/2021</a:t>
            </a:fld>
            <a:endParaRPr lang="fr-FR"/>
          </a:p>
        </p:txBody>
      </p:sp>
      <p:sp>
        <p:nvSpPr>
          <p:cNvPr id="5" name="Espace réservé du pied de page 4">
            <a:extLst>
              <a:ext uri="{FF2B5EF4-FFF2-40B4-BE49-F238E27FC236}">
                <a16:creationId xmlns:a16="http://schemas.microsoft.com/office/drawing/2014/main" id="{696C22C5-FAC6-4323-BEE7-759E3CDEB0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EAB7300-F758-4441-A59D-C6463F1D4246}"/>
              </a:ext>
            </a:extLst>
          </p:cNvPr>
          <p:cNvSpPr>
            <a:spLocks noGrp="1"/>
          </p:cNvSpPr>
          <p:nvPr>
            <p:ph type="sldNum" sz="quarter" idx="12"/>
          </p:nvPr>
        </p:nvSpPr>
        <p:spPr/>
        <p:txBody>
          <a:bodyPr/>
          <a:lstStyle/>
          <a:p>
            <a:fld id="{DDC6296A-39DE-4AEA-8690-6A56CFF8F4E5}" type="slidenum">
              <a:rPr lang="fr-FR" smtClean="0"/>
              <a:pPr/>
              <a:t>‹N°›</a:t>
            </a:fld>
            <a:endParaRPr lang="fr-FR"/>
          </a:p>
        </p:txBody>
      </p:sp>
    </p:spTree>
    <p:extLst>
      <p:ext uri="{BB962C8B-B14F-4D97-AF65-F5344CB8AC3E}">
        <p14:creationId xmlns:p14="http://schemas.microsoft.com/office/powerpoint/2010/main" val="552855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D71EA0-7C4D-4C47-BB9B-DAADF1AF756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1712EC6-37DE-403B-A24F-B68E3BCA8EB3}"/>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D78E5E8-A6A9-4E52-BB68-2B9279CA7BBC}"/>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F8B3886-9C53-4045-9F32-390EB73B31E2}"/>
              </a:ext>
            </a:extLst>
          </p:cNvPr>
          <p:cNvSpPr>
            <a:spLocks noGrp="1"/>
          </p:cNvSpPr>
          <p:nvPr>
            <p:ph type="dt" sz="half" idx="10"/>
          </p:nvPr>
        </p:nvSpPr>
        <p:spPr/>
        <p:txBody>
          <a:bodyPr/>
          <a:lstStyle/>
          <a:p>
            <a:fld id="{8F0C65C4-F261-4280-98A4-F118BB4F12BD}" type="datetimeFigureOut">
              <a:rPr lang="fr-FR" smtClean="0"/>
              <a:pPr/>
              <a:t>15/05/2021</a:t>
            </a:fld>
            <a:endParaRPr lang="fr-FR"/>
          </a:p>
        </p:txBody>
      </p:sp>
      <p:sp>
        <p:nvSpPr>
          <p:cNvPr id="6" name="Espace réservé du pied de page 5">
            <a:extLst>
              <a:ext uri="{FF2B5EF4-FFF2-40B4-BE49-F238E27FC236}">
                <a16:creationId xmlns:a16="http://schemas.microsoft.com/office/drawing/2014/main" id="{CFD30ADE-3AE2-4E75-8AA3-699B1B41C51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4987B15-6FEE-4D42-9C7A-F3F2C9E40E4F}"/>
              </a:ext>
            </a:extLst>
          </p:cNvPr>
          <p:cNvSpPr>
            <a:spLocks noGrp="1"/>
          </p:cNvSpPr>
          <p:nvPr>
            <p:ph type="sldNum" sz="quarter" idx="12"/>
          </p:nvPr>
        </p:nvSpPr>
        <p:spPr/>
        <p:txBody>
          <a:bodyPr/>
          <a:lstStyle/>
          <a:p>
            <a:fld id="{DDC6296A-39DE-4AEA-8690-6A56CFF8F4E5}" type="slidenum">
              <a:rPr lang="fr-FR" smtClean="0"/>
              <a:pPr/>
              <a:t>‹N°›</a:t>
            </a:fld>
            <a:endParaRPr lang="fr-FR"/>
          </a:p>
        </p:txBody>
      </p:sp>
    </p:spTree>
    <p:extLst>
      <p:ext uri="{BB962C8B-B14F-4D97-AF65-F5344CB8AC3E}">
        <p14:creationId xmlns:p14="http://schemas.microsoft.com/office/powerpoint/2010/main" val="3504603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7B8BF2-FBB3-4076-BB17-A195CDEDA4E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D930038-0511-463C-8459-77D0C1E6A5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265AB9C-CE42-4913-8DBA-E7D53E28DB83}"/>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BF37116-73D4-448D-A5B9-FB9291278C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136E82E9-6214-4AAD-AC1F-F12265D57B48}"/>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33AC4FA-AA98-4B42-A1A8-9BF2C18BD299}"/>
              </a:ext>
            </a:extLst>
          </p:cNvPr>
          <p:cNvSpPr>
            <a:spLocks noGrp="1"/>
          </p:cNvSpPr>
          <p:nvPr>
            <p:ph type="dt" sz="half" idx="10"/>
          </p:nvPr>
        </p:nvSpPr>
        <p:spPr/>
        <p:txBody>
          <a:bodyPr/>
          <a:lstStyle/>
          <a:p>
            <a:fld id="{8F0C65C4-F261-4280-98A4-F118BB4F12BD}" type="datetimeFigureOut">
              <a:rPr lang="fr-FR" smtClean="0"/>
              <a:pPr/>
              <a:t>15/05/2021</a:t>
            </a:fld>
            <a:endParaRPr lang="fr-FR"/>
          </a:p>
        </p:txBody>
      </p:sp>
      <p:sp>
        <p:nvSpPr>
          <p:cNvPr id="8" name="Espace réservé du pied de page 7">
            <a:extLst>
              <a:ext uri="{FF2B5EF4-FFF2-40B4-BE49-F238E27FC236}">
                <a16:creationId xmlns:a16="http://schemas.microsoft.com/office/drawing/2014/main" id="{C74FE934-64DC-4E2D-9659-8F4350ECD26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E12F127-2113-42FB-8A96-040CF7C03680}"/>
              </a:ext>
            </a:extLst>
          </p:cNvPr>
          <p:cNvSpPr>
            <a:spLocks noGrp="1"/>
          </p:cNvSpPr>
          <p:nvPr>
            <p:ph type="sldNum" sz="quarter" idx="12"/>
          </p:nvPr>
        </p:nvSpPr>
        <p:spPr/>
        <p:txBody>
          <a:bodyPr/>
          <a:lstStyle/>
          <a:p>
            <a:fld id="{DDC6296A-39DE-4AEA-8690-6A56CFF8F4E5}" type="slidenum">
              <a:rPr lang="fr-FR" smtClean="0"/>
              <a:pPr/>
              <a:t>‹N°›</a:t>
            </a:fld>
            <a:endParaRPr lang="fr-FR"/>
          </a:p>
        </p:txBody>
      </p:sp>
    </p:spTree>
    <p:extLst>
      <p:ext uri="{BB962C8B-B14F-4D97-AF65-F5344CB8AC3E}">
        <p14:creationId xmlns:p14="http://schemas.microsoft.com/office/powerpoint/2010/main" val="301406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20BCE-B797-4947-892C-92B47E127F1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B847F90-C6C0-418B-B9B7-B8802B789A1B}"/>
              </a:ext>
            </a:extLst>
          </p:cNvPr>
          <p:cNvSpPr>
            <a:spLocks noGrp="1"/>
          </p:cNvSpPr>
          <p:nvPr>
            <p:ph type="dt" sz="half" idx="10"/>
          </p:nvPr>
        </p:nvSpPr>
        <p:spPr/>
        <p:txBody>
          <a:bodyPr/>
          <a:lstStyle/>
          <a:p>
            <a:fld id="{8F0C65C4-F261-4280-98A4-F118BB4F12BD}" type="datetimeFigureOut">
              <a:rPr lang="fr-FR" smtClean="0"/>
              <a:pPr/>
              <a:t>15/05/2021</a:t>
            </a:fld>
            <a:endParaRPr lang="fr-FR"/>
          </a:p>
        </p:txBody>
      </p:sp>
      <p:sp>
        <p:nvSpPr>
          <p:cNvPr id="4" name="Espace réservé du pied de page 3">
            <a:extLst>
              <a:ext uri="{FF2B5EF4-FFF2-40B4-BE49-F238E27FC236}">
                <a16:creationId xmlns:a16="http://schemas.microsoft.com/office/drawing/2014/main" id="{C421F73F-4C71-4933-9872-1326E8F3EAE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842DAA5-B14F-4147-B73E-DD96D1B1B474}"/>
              </a:ext>
            </a:extLst>
          </p:cNvPr>
          <p:cNvSpPr>
            <a:spLocks noGrp="1"/>
          </p:cNvSpPr>
          <p:nvPr>
            <p:ph type="sldNum" sz="quarter" idx="12"/>
          </p:nvPr>
        </p:nvSpPr>
        <p:spPr/>
        <p:txBody>
          <a:bodyPr/>
          <a:lstStyle/>
          <a:p>
            <a:fld id="{DDC6296A-39DE-4AEA-8690-6A56CFF8F4E5}" type="slidenum">
              <a:rPr lang="fr-FR" smtClean="0"/>
              <a:pPr/>
              <a:t>‹N°›</a:t>
            </a:fld>
            <a:endParaRPr lang="fr-FR"/>
          </a:p>
        </p:txBody>
      </p:sp>
    </p:spTree>
    <p:extLst>
      <p:ext uri="{BB962C8B-B14F-4D97-AF65-F5344CB8AC3E}">
        <p14:creationId xmlns:p14="http://schemas.microsoft.com/office/powerpoint/2010/main" val="331172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08AE166-866D-4736-B334-DDE0948D3209}"/>
              </a:ext>
            </a:extLst>
          </p:cNvPr>
          <p:cNvSpPr>
            <a:spLocks noGrp="1"/>
          </p:cNvSpPr>
          <p:nvPr>
            <p:ph type="dt" sz="half" idx="10"/>
          </p:nvPr>
        </p:nvSpPr>
        <p:spPr/>
        <p:txBody>
          <a:bodyPr/>
          <a:lstStyle/>
          <a:p>
            <a:fld id="{8F0C65C4-F261-4280-98A4-F118BB4F12BD}" type="datetimeFigureOut">
              <a:rPr lang="fr-FR" smtClean="0"/>
              <a:pPr/>
              <a:t>15/05/2021</a:t>
            </a:fld>
            <a:endParaRPr lang="fr-FR"/>
          </a:p>
        </p:txBody>
      </p:sp>
      <p:sp>
        <p:nvSpPr>
          <p:cNvPr id="3" name="Espace réservé du pied de page 2">
            <a:extLst>
              <a:ext uri="{FF2B5EF4-FFF2-40B4-BE49-F238E27FC236}">
                <a16:creationId xmlns:a16="http://schemas.microsoft.com/office/drawing/2014/main" id="{2C30C31C-80D7-4D3F-9CF6-70C1DE0DC99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F734DAC-45F6-4D54-A689-6FF652D9C0D0}"/>
              </a:ext>
            </a:extLst>
          </p:cNvPr>
          <p:cNvSpPr>
            <a:spLocks noGrp="1"/>
          </p:cNvSpPr>
          <p:nvPr>
            <p:ph type="sldNum" sz="quarter" idx="12"/>
          </p:nvPr>
        </p:nvSpPr>
        <p:spPr/>
        <p:txBody>
          <a:bodyPr/>
          <a:lstStyle/>
          <a:p>
            <a:fld id="{DDC6296A-39DE-4AEA-8690-6A56CFF8F4E5}" type="slidenum">
              <a:rPr lang="fr-FR" smtClean="0"/>
              <a:pPr/>
              <a:t>‹N°›</a:t>
            </a:fld>
            <a:endParaRPr lang="fr-FR"/>
          </a:p>
        </p:txBody>
      </p:sp>
    </p:spTree>
    <p:extLst>
      <p:ext uri="{BB962C8B-B14F-4D97-AF65-F5344CB8AC3E}">
        <p14:creationId xmlns:p14="http://schemas.microsoft.com/office/powerpoint/2010/main" val="3955646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9733C9-F9F4-4F5F-83DC-6864B0438C9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12836B5-BDC1-4987-B55D-487F05E15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E35AED6-60AC-461C-9734-47A4AF2E68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BF69330-195C-46D5-B702-110A1E330908}"/>
              </a:ext>
            </a:extLst>
          </p:cNvPr>
          <p:cNvSpPr>
            <a:spLocks noGrp="1"/>
          </p:cNvSpPr>
          <p:nvPr>
            <p:ph type="dt" sz="half" idx="10"/>
          </p:nvPr>
        </p:nvSpPr>
        <p:spPr/>
        <p:txBody>
          <a:bodyPr/>
          <a:lstStyle/>
          <a:p>
            <a:fld id="{8F0C65C4-F261-4280-98A4-F118BB4F12BD}" type="datetimeFigureOut">
              <a:rPr lang="fr-FR" smtClean="0"/>
              <a:pPr/>
              <a:t>15/05/2021</a:t>
            </a:fld>
            <a:endParaRPr lang="fr-FR"/>
          </a:p>
        </p:txBody>
      </p:sp>
      <p:sp>
        <p:nvSpPr>
          <p:cNvPr id="6" name="Espace réservé du pied de page 5">
            <a:extLst>
              <a:ext uri="{FF2B5EF4-FFF2-40B4-BE49-F238E27FC236}">
                <a16:creationId xmlns:a16="http://schemas.microsoft.com/office/drawing/2014/main" id="{5618F4FE-C311-4B92-9124-929CAD7351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B7BF046-BC9F-4265-ADE4-D472893B9418}"/>
              </a:ext>
            </a:extLst>
          </p:cNvPr>
          <p:cNvSpPr>
            <a:spLocks noGrp="1"/>
          </p:cNvSpPr>
          <p:nvPr>
            <p:ph type="sldNum" sz="quarter" idx="12"/>
          </p:nvPr>
        </p:nvSpPr>
        <p:spPr/>
        <p:txBody>
          <a:bodyPr/>
          <a:lstStyle/>
          <a:p>
            <a:fld id="{DDC6296A-39DE-4AEA-8690-6A56CFF8F4E5}" type="slidenum">
              <a:rPr lang="fr-FR" smtClean="0"/>
              <a:pPr/>
              <a:t>‹N°›</a:t>
            </a:fld>
            <a:endParaRPr lang="fr-FR"/>
          </a:p>
        </p:txBody>
      </p:sp>
    </p:spTree>
    <p:extLst>
      <p:ext uri="{BB962C8B-B14F-4D97-AF65-F5344CB8AC3E}">
        <p14:creationId xmlns:p14="http://schemas.microsoft.com/office/powerpoint/2010/main" val="388087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B7A7B0-1721-40A3-B692-262317D9DD0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F397FF4-1A0B-4443-8A44-49183730EB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43A90F6-7F54-4A4C-AA8C-B9A2E8DAC0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CCC0473-6838-46BC-AA57-795B5EAC9641}"/>
              </a:ext>
            </a:extLst>
          </p:cNvPr>
          <p:cNvSpPr>
            <a:spLocks noGrp="1"/>
          </p:cNvSpPr>
          <p:nvPr>
            <p:ph type="dt" sz="half" idx="10"/>
          </p:nvPr>
        </p:nvSpPr>
        <p:spPr/>
        <p:txBody>
          <a:bodyPr/>
          <a:lstStyle/>
          <a:p>
            <a:fld id="{8F0C65C4-F261-4280-98A4-F118BB4F12BD}" type="datetimeFigureOut">
              <a:rPr lang="fr-FR" smtClean="0"/>
              <a:pPr/>
              <a:t>15/05/2021</a:t>
            </a:fld>
            <a:endParaRPr lang="fr-FR"/>
          </a:p>
        </p:txBody>
      </p:sp>
      <p:sp>
        <p:nvSpPr>
          <p:cNvPr id="6" name="Espace réservé du pied de page 5">
            <a:extLst>
              <a:ext uri="{FF2B5EF4-FFF2-40B4-BE49-F238E27FC236}">
                <a16:creationId xmlns:a16="http://schemas.microsoft.com/office/drawing/2014/main" id="{EE772F46-98C8-4FC7-89AE-F7F4E312423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01F2EB5-0F6C-477F-9700-DF3A315F98FD}"/>
              </a:ext>
            </a:extLst>
          </p:cNvPr>
          <p:cNvSpPr>
            <a:spLocks noGrp="1"/>
          </p:cNvSpPr>
          <p:nvPr>
            <p:ph type="sldNum" sz="quarter" idx="12"/>
          </p:nvPr>
        </p:nvSpPr>
        <p:spPr/>
        <p:txBody>
          <a:bodyPr/>
          <a:lstStyle/>
          <a:p>
            <a:fld id="{DDC6296A-39DE-4AEA-8690-6A56CFF8F4E5}" type="slidenum">
              <a:rPr lang="fr-FR" smtClean="0"/>
              <a:pPr/>
              <a:t>‹N°›</a:t>
            </a:fld>
            <a:endParaRPr lang="fr-FR"/>
          </a:p>
        </p:txBody>
      </p:sp>
    </p:spTree>
    <p:extLst>
      <p:ext uri="{BB962C8B-B14F-4D97-AF65-F5344CB8AC3E}">
        <p14:creationId xmlns:p14="http://schemas.microsoft.com/office/powerpoint/2010/main" val="4104946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0000">
            <a:alpha val="70000"/>
          </a:srgb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4E1C56B-89BD-413F-839C-FCDED1B3D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724E606-293D-49F7-826C-1457CEFEE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E62693D-A01F-4248-929F-BF62C4E6FE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C65C4-F261-4280-98A4-F118BB4F12BD}" type="datetimeFigureOut">
              <a:rPr lang="fr-FR" smtClean="0"/>
              <a:pPr/>
              <a:t>15/05/2021</a:t>
            </a:fld>
            <a:endParaRPr lang="fr-FR"/>
          </a:p>
        </p:txBody>
      </p:sp>
      <p:sp>
        <p:nvSpPr>
          <p:cNvPr id="5" name="Espace réservé du pied de page 4">
            <a:extLst>
              <a:ext uri="{FF2B5EF4-FFF2-40B4-BE49-F238E27FC236}">
                <a16:creationId xmlns:a16="http://schemas.microsoft.com/office/drawing/2014/main" id="{08CB9D97-B161-4564-9195-549D95597F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F4C54-0E8E-437A-9A49-3D6DF18A74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6296A-39DE-4AEA-8690-6A56CFF8F4E5}" type="slidenum">
              <a:rPr lang="fr-FR" smtClean="0"/>
              <a:pPr/>
              <a:t>‹N°›</a:t>
            </a:fld>
            <a:endParaRPr lang="fr-FR"/>
          </a:p>
        </p:txBody>
      </p:sp>
    </p:spTree>
    <p:extLst>
      <p:ext uri="{BB962C8B-B14F-4D97-AF65-F5344CB8AC3E}">
        <p14:creationId xmlns:p14="http://schemas.microsoft.com/office/powerpoint/2010/main" val="5446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4274ED-C5DF-40BD-91E2-0D944270258C}"/>
              </a:ext>
            </a:extLst>
          </p:cNvPr>
          <p:cNvSpPr>
            <a:spLocks noGrp="1"/>
          </p:cNvSpPr>
          <p:nvPr>
            <p:ph type="ctrTitle"/>
          </p:nvPr>
        </p:nvSpPr>
        <p:spPr>
          <a:xfrm>
            <a:off x="1415935" y="577880"/>
            <a:ext cx="9144000" cy="566738"/>
          </a:xfrm>
        </p:spPr>
        <p:txBody>
          <a:bodyPr>
            <a:noAutofit/>
          </a:bodyPr>
          <a:lstStyle/>
          <a:p>
            <a:r>
              <a:rPr lang="fr-FR" sz="3200" i="1" u="sng" dirty="0">
                <a:effectLst>
                  <a:outerShdw blurRad="38100" dist="38100" dir="2700000" algn="tl">
                    <a:srgbClr val="000000">
                      <a:alpha val="43137"/>
                    </a:srgbClr>
                  </a:outerShdw>
                </a:effectLst>
                <a:latin typeface="+mn-lt"/>
              </a:rPr>
              <a:t>Exposé n°9</a:t>
            </a:r>
            <a:r>
              <a:rPr lang="fr-FR" sz="3200" i="1" dirty="0">
                <a:effectLst>
                  <a:outerShdw blurRad="38100" dist="38100" dir="2700000" algn="tl">
                    <a:srgbClr val="000000">
                      <a:alpha val="43137"/>
                    </a:srgbClr>
                  </a:outerShdw>
                </a:effectLst>
                <a:latin typeface="+mn-lt"/>
              </a:rPr>
              <a:t>: étude composé des chapitres 1 à 3 du roman </a:t>
            </a:r>
            <a:r>
              <a:rPr lang="fr-FR" sz="3200" i="1" u="sng" dirty="0">
                <a:effectLst>
                  <a:outerShdw blurRad="38100" dist="38100" dir="2700000" algn="tl">
                    <a:srgbClr val="000000">
                      <a:alpha val="43137"/>
                    </a:srgbClr>
                  </a:outerShdw>
                </a:effectLst>
                <a:latin typeface="+mn-lt"/>
              </a:rPr>
              <a:t>Le Rouge et le Noir </a:t>
            </a:r>
            <a:r>
              <a:rPr lang="fr-FR" sz="3200" i="1" dirty="0">
                <a:effectLst>
                  <a:outerShdw blurRad="38100" dist="38100" dir="2700000" algn="tl">
                    <a:srgbClr val="000000">
                      <a:alpha val="43137"/>
                    </a:srgbClr>
                  </a:outerShdw>
                </a:effectLst>
                <a:latin typeface="+mn-lt"/>
              </a:rPr>
              <a:t>(I)</a:t>
            </a:r>
          </a:p>
        </p:txBody>
      </p:sp>
      <p:pic>
        <p:nvPicPr>
          <p:cNvPr id="4" name="Image 3">
            <a:extLst>
              <a:ext uri="{FF2B5EF4-FFF2-40B4-BE49-F238E27FC236}">
                <a16:creationId xmlns:a16="http://schemas.microsoft.com/office/drawing/2014/main" id="{8D790865-AEEE-4F1A-B850-CE20BA8F4E87}"/>
              </a:ext>
            </a:extLst>
          </p:cNvPr>
          <p:cNvPicPr>
            <a:picLocks noChangeAspect="1"/>
          </p:cNvPicPr>
          <p:nvPr/>
        </p:nvPicPr>
        <p:blipFill>
          <a:blip r:embed="rId3" cstate="print"/>
          <a:stretch>
            <a:fillRect/>
          </a:stretch>
        </p:blipFill>
        <p:spPr>
          <a:xfrm>
            <a:off x="7257604" y="1764211"/>
            <a:ext cx="3467100" cy="4484207"/>
          </a:xfrm>
          <a:prstGeom prst="rect">
            <a:avLst/>
          </a:prstGeom>
        </p:spPr>
      </p:pic>
      <p:pic>
        <p:nvPicPr>
          <p:cNvPr id="5" name="Image 4">
            <a:extLst>
              <a:ext uri="{FF2B5EF4-FFF2-40B4-BE49-F238E27FC236}">
                <a16:creationId xmlns:a16="http://schemas.microsoft.com/office/drawing/2014/main" id="{606EB00F-5CB0-46DA-95A3-7D134D4FBEB5}"/>
              </a:ext>
            </a:extLst>
          </p:cNvPr>
          <p:cNvPicPr>
            <a:picLocks noChangeAspect="1"/>
          </p:cNvPicPr>
          <p:nvPr/>
        </p:nvPicPr>
        <p:blipFill>
          <a:blip r:embed="rId4"/>
          <a:stretch>
            <a:fillRect/>
          </a:stretch>
        </p:blipFill>
        <p:spPr>
          <a:xfrm>
            <a:off x="2015481" y="1916009"/>
            <a:ext cx="2668587" cy="4184345"/>
          </a:xfrm>
          <a:prstGeom prst="rect">
            <a:avLst/>
          </a:prstGeom>
        </p:spPr>
      </p:pic>
    </p:spTree>
    <p:extLst>
      <p:ext uri="{BB962C8B-B14F-4D97-AF65-F5344CB8AC3E}">
        <p14:creationId xmlns:p14="http://schemas.microsoft.com/office/powerpoint/2010/main" val="421884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9259" y="0"/>
            <a:ext cx="10515600" cy="1325563"/>
          </a:xfrm>
        </p:spPr>
        <p:txBody>
          <a:bodyPr>
            <a:normAutofit/>
          </a:bodyPr>
          <a:lstStyle/>
          <a:p>
            <a:r>
              <a:rPr lang="fr-FR" sz="3000" i="1" u="sng" dirty="0">
                <a:effectLst>
                  <a:outerShdw blurRad="38100" dist="38100" dir="2700000" algn="tl">
                    <a:srgbClr val="000000">
                      <a:alpha val="43137"/>
                    </a:srgbClr>
                  </a:outerShdw>
                </a:effectLst>
                <a:latin typeface="+mn-lt"/>
              </a:rPr>
              <a:t>Introduction</a:t>
            </a:r>
          </a:p>
        </p:txBody>
      </p:sp>
      <p:sp>
        <p:nvSpPr>
          <p:cNvPr id="3" name="Espace réservé du contenu 2"/>
          <p:cNvSpPr>
            <a:spLocks noGrp="1"/>
          </p:cNvSpPr>
          <p:nvPr>
            <p:ph idx="1"/>
          </p:nvPr>
        </p:nvSpPr>
        <p:spPr>
          <a:xfrm>
            <a:off x="2519327" y="1664993"/>
            <a:ext cx="10515600" cy="4351338"/>
          </a:xfrm>
        </p:spPr>
        <p:txBody>
          <a:bodyPr>
            <a:normAutofit lnSpcReduction="10000"/>
          </a:bodyPr>
          <a:lstStyle/>
          <a:p>
            <a:pPr marL="0" indent="0">
              <a:buNone/>
            </a:pPr>
            <a:r>
              <a:rPr lang="fr-FR" sz="3000" i="1" u="sng" dirty="0">
                <a:effectLst>
                  <a:outerShdw blurRad="38100" dist="38100" dir="2700000" algn="tl">
                    <a:srgbClr val="000000">
                      <a:alpha val="43137"/>
                    </a:srgbClr>
                  </a:outerShdw>
                </a:effectLst>
              </a:rPr>
              <a:t>Plan :</a:t>
            </a:r>
          </a:p>
          <a:p>
            <a:pPr marL="571500" lvl="0" indent="-571500">
              <a:buFont typeface="+mj-lt"/>
              <a:buAutoNum type="romanUcPeriod"/>
            </a:pPr>
            <a:r>
              <a:rPr lang="fr-FR" dirty="0">
                <a:latin typeface="+mj-lt"/>
              </a:rPr>
              <a:t>La présentation du roman, l’histoire et son écriture </a:t>
            </a:r>
          </a:p>
          <a:p>
            <a:pPr marL="971550" lvl="1" indent="-514350">
              <a:buFont typeface="+mj-lt"/>
              <a:buAutoNum type="arabicPeriod"/>
            </a:pPr>
            <a:r>
              <a:rPr lang="fr-FR" dirty="0">
                <a:latin typeface="+mj-lt"/>
              </a:rPr>
              <a:t>La description d’une petite ville et de ses habitants </a:t>
            </a:r>
          </a:p>
          <a:p>
            <a:pPr marL="971550" lvl="1" indent="-514350">
              <a:buFont typeface="+mj-lt"/>
              <a:buAutoNum type="arabicPeriod"/>
            </a:pPr>
            <a:r>
              <a:rPr lang="fr-FR" dirty="0">
                <a:latin typeface="+mj-lt"/>
              </a:rPr>
              <a:t>Le narrateur et ses différents points de vue</a:t>
            </a:r>
          </a:p>
          <a:p>
            <a:pPr marL="971550" lvl="1" indent="-514350">
              <a:buFont typeface="+mj-lt"/>
              <a:buAutoNum type="arabicPeriod"/>
            </a:pPr>
            <a:r>
              <a:rPr lang="fr-FR" dirty="0">
                <a:latin typeface="+mj-lt"/>
              </a:rPr>
              <a:t>L’écriture moderne du roman,  le réalisme et le romantisme</a:t>
            </a:r>
          </a:p>
          <a:p>
            <a:pPr marL="0" indent="0">
              <a:buNone/>
            </a:pPr>
            <a:r>
              <a:rPr lang="fr-FR" dirty="0">
                <a:latin typeface="+mj-lt"/>
              </a:rPr>
              <a:t> </a:t>
            </a:r>
          </a:p>
          <a:p>
            <a:pPr marL="0" lvl="0" indent="0">
              <a:buNone/>
            </a:pPr>
            <a:r>
              <a:rPr lang="fr-FR" dirty="0">
                <a:latin typeface="+mj-lt"/>
              </a:rPr>
              <a:t>II.    La critique de la société du XIX</a:t>
            </a:r>
            <a:r>
              <a:rPr lang="fr-FR" baseline="30000" dirty="0">
                <a:latin typeface="+mj-lt"/>
              </a:rPr>
              <a:t>ème</a:t>
            </a:r>
            <a:r>
              <a:rPr lang="fr-FR" dirty="0">
                <a:latin typeface="+mj-lt"/>
              </a:rPr>
              <a:t> siècle</a:t>
            </a:r>
          </a:p>
          <a:p>
            <a:pPr marL="971550" lvl="1" indent="-514350">
              <a:buFont typeface="+mj-lt"/>
              <a:buAutoNum type="arabicPeriod"/>
            </a:pPr>
            <a:r>
              <a:rPr lang="fr-FR" dirty="0">
                <a:latin typeface="+mj-lt"/>
              </a:rPr>
              <a:t>L’exposition des opinions politiques et de l’ordre social écrasant</a:t>
            </a:r>
          </a:p>
          <a:p>
            <a:pPr marL="971550" lvl="1" indent="-514350">
              <a:buFont typeface="+mj-lt"/>
              <a:buAutoNum type="arabicPeriod"/>
            </a:pPr>
            <a:r>
              <a:rPr lang="fr-FR" dirty="0">
                <a:latin typeface="+mj-lt"/>
              </a:rPr>
              <a:t>La mise en avant du théâtre des apparences</a:t>
            </a:r>
          </a:p>
          <a:p>
            <a:pPr marL="971550" lvl="1" indent="-514350">
              <a:buFont typeface="+mj-lt"/>
              <a:buAutoNum type="arabicPeriod"/>
            </a:pPr>
            <a:r>
              <a:rPr lang="fr-FR" dirty="0">
                <a:latin typeface="+mj-lt"/>
              </a:rPr>
              <a:t>La dénonciation de l’industrialisation et de la cupidité</a:t>
            </a:r>
          </a:p>
          <a:p>
            <a:pPr marL="0" indent="0">
              <a:buNone/>
            </a:pPr>
            <a:endParaRPr lang="fr-FR" dirty="0">
              <a:latin typeface="+mj-lt"/>
            </a:endParaRPr>
          </a:p>
        </p:txBody>
      </p:sp>
    </p:spTree>
    <p:extLst>
      <p:ext uri="{BB962C8B-B14F-4D97-AF65-F5344CB8AC3E}">
        <p14:creationId xmlns:p14="http://schemas.microsoft.com/office/powerpoint/2010/main" val="2610802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25137" y="1763679"/>
            <a:ext cx="4382193" cy="2859381"/>
          </a:xfrm>
          <a:prstGeom prst="rect">
            <a:avLst/>
          </a:prstGeom>
        </p:spPr>
      </p:pic>
      <p:sp>
        <p:nvSpPr>
          <p:cNvPr id="5" name="ZoneTexte 4"/>
          <p:cNvSpPr txBox="1"/>
          <p:nvPr/>
        </p:nvSpPr>
        <p:spPr>
          <a:xfrm>
            <a:off x="948178" y="4974508"/>
            <a:ext cx="3956858" cy="923330"/>
          </a:xfrm>
          <a:prstGeom prst="rect">
            <a:avLst/>
          </a:prstGeom>
          <a:noFill/>
        </p:spPr>
        <p:txBody>
          <a:bodyPr wrap="square" rtlCol="0">
            <a:spAutoFit/>
          </a:bodyPr>
          <a:lstStyle/>
          <a:p>
            <a:pPr algn="ctr"/>
            <a:r>
              <a:rPr lang="fr-FR" dirty="0">
                <a:latin typeface="+mj-lt"/>
              </a:rPr>
              <a:t>« La ville de Verrières peut passer pour l’une des plus jolies de la Franche-Comté »  </a:t>
            </a:r>
          </a:p>
        </p:txBody>
      </p:sp>
      <p:sp>
        <p:nvSpPr>
          <p:cNvPr id="7" name="ZoneTexte 6"/>
          <p:cNvSpPr txBox="1"/>
          <p:nvPr/>
        </p:nvSpPr>
        <p:spPr>
          <a:xfrm>
            <a:off x="5700912" y="5550114"/>
            <a:ext cx="6258098" cy="646331"/>
          </a:xfrm>
          <a:prstGeom prst="rect">
            <a:avLst/>
          </a:prstGeom>
          <a:noFill/>
        </p:spPr>
        <p:txBody>
          <a:bodyPr wrap="square" rtlCol="0">
            <a:spAutoFit/>
          </a:bodyPr>
          <a:lstStyle/>
          <a:p>
            <a:pPr algn="ctr"/>
            <a:r>
              <a:rPr lang="fr-FR" dirty="0">
                <a:latin typeface="+mj-lt"/>
              </a:rPr>
              <a:t>« Ni la coquetterie, ni l’affectation n’avaient jamais approché de ce cœur »</a:t>
            </a:r>
          </a:p>
        </p:txBody>
      </p:sp>
      <p:sp>
        <p:nvSpPr>
          <p:cNvPr id="8" name="ZoneTexte 7"/>
          <p:cNvSpPr txBox="1"/>
          <p:nvPr/>
        </p:nvSpPr>
        <p:spPr>
          <a:xfrm>
            <a:off x="6538650" y="4835930"/>
            <a:ext cx="4303222" cy="584775"/>
          </a:xfrm>
          <a:prstGeom prst="rect">
            <a:avLst/>
          </a:prstGeom>
          <a:noFill/>
        </p:spPr>
        <p:txBody>
          <a:bodyPr wrap="square" rtlCol="0">
            <a:spAutoFit/>
          </a:bodyPr>
          <a:lstStyle/>
          <a:p>
            <a:pPr algn="ctr"/>
            <a:r>
              <a:rPr lang="fr-FR" sz="1600" dirty="0">
                <a:latin typeface="+mj-lt"/>
              </a:rPr>
              <a:t>Photographie de Carole Bouquet, Mme de </a:t>
            </a:r>
            <a:r>
              <a:rPr lang="fr-FR" sz="1600" dirty="0" err="1">
                <a:latin typeface="+mj-lt"/>
              </a:rPr>
              <a:t>Rênal</a:t>
            </a:r>
            <a:r>
              <a:rPr lang="fr-FR" sz="1600" dirty="0">
                <a:latin typeface="+mj-lt"/>
              </a:rPr>
              <a:t> dans le téléfilm </a:t>
            </a:r>
            <a:r>
              <a:rPr lang="fr-FR" sz="1600" i="1" dirty="0">
                <a:latin typeface="+mj-lt"/>
              </a:rPr>
              <a:t>Le Rouge et le Noir,</a:t>
            </a:r>
            <a:r>
              <a:rPr lang="fr-FR" sz="1600" u="sng" dirty="0">
                <a:latin typeface="+mj-lt"/>
              </a:rPr>
              <a:t> </a:t>
            </a:r>
            <a:r>
              <a:rPr lang="fr-FR" sz="1600" dirty="0">
                <a:latin typeface="+mj-lt"/>
              </a:rPr>
              <a:t>1997</a:t>
            </a:r>
          </a:p>
        </p:txBody>
      </p:sp>
      <p:pic>
        <p:nvPicPr>
          <p:cNvPr id="9" name="Image 8"/>
          <p:cNvPicPr>
            <a:picLocks noChangeAspect="1"/>
          </p:cNvPicPr>
          <p:nvPr/>
        </p:nvPicPr>
        <p:blipFill>
          <a:blip r:embed="rId3"/>
          <a:stretch>
            <a:fillRect/>
          </a:stretch>
        </p:blipFill>
        <p:spPr>
          <a:xfrm>
            <a:off x="6248602" y="1413621"/>
            <a:ext cx="4883319" cy="3389670"/>
          </a:xfrm>
          <a:prstGeom prst="rect">
            <a:avLst/>
          </a:prstGeom>
        </p:spPr>
      </p:pic>
      <p:sp>
        <p:nvSpPr>
          <p:cNvPr id="19" name="Titre 16"/>
          <p:cNvSpPr>
            <a:spLocks noGrp="1"/>
          </p:cNvSpPr>
          <p:nvPr>
            <p:ph type="title"/>
          </p:nvPr>
        </p:nvSpPr>
        <p:spPr>
          <a:xfrm>
            <a:off x="0" y="0"/>
            <a:ext cx="10515600" cy="1325563"/>
          </a:xfrm>
        </p:spPr>
        <p:txBody>
          <a:bodyPr>
            <a:normAutofit fontScale="90000"/>
          </a:bodyPr>
          <a:lstStyle/>
          <a:p>
            <a:pPr lvl="1" algn="l" rtl="0">
              <a:lnSpc>
                <a:spcPct val="90000"/>
              </a:lnSpc>
              <a:spcBef>
                <a:spcPct val="0"/>
              </a:spcBef>
            </a:pPr>
            <a:br>
              <a:rPr lang="fr-FR" sz="3000" i="1" u="sng" dirty="0">
                <a:effectLst>
                  <a:outerShdw blurRad="38100" dist="38100" dir="2700000" algn="tl">
                    <a:srgbClr val="000000">
                      <a:alpha val="43137"/>
                    </a:srgbClr>
                  </a:outerShdw>
                </a:effectLst>
              </a:rPr>
            </a:br>
            <a:r>
              <a:rPr lang="fr-FR" sz="3300" i="1" dirty="0">
                <a:effectLst>
                  <a:outerShdw blurRad="38100" dist="38100" dir="2700000" algn="tl">
                    <a:srgbClr val="000000">
                      <a:alpha val="43137"/>
                    </a:srgbClr>
                  </a:outerShdw>
                </a:effectLst>
                <a:latin typeface="+mj-lt"/>
              </a:rPr>
              <a:t>I.  </a:t>
            </a:r>
            <a:r>
              <a:rPr lang="fr-FR" sz="3300" i="1" u="sng" dirty="0">
                <a:effectLst>
                  <a:outerShdw blurRad="38100" dist="38100" dir="2700000" algn="tl">
                    <a:srgbClr val="000000">
                      <a:alpha val="43137"/>
                    </a:srgbClr>
                  </a:outerShdw>
                </a:effectLst>
                <a:latin typeface="+mj-lt"/>
              </a:rPr>
              <a:t>La présentation du roman, l’histoire et son écriture </a:t>
            </a:r>
            <a:br>
              <a:rPr lang="fr-FR" sz="3200" i="1" u="sng" dirty="0">
                <a:effectLst>
                  <a:outerShdw blurRad="38100" dist="38100" dir="2700000" algn="tl">
                    <a:srgbClr val="000000">
                      <a:alpha val="43137"/>
                    </a:srgbClr>
                  </a:outerShdw>
                </a:effectLst>
              </a:rPr>
            </a:br>
            <a:r>
              <a:rPr lang="fr-FR" sz="3200" i="1" dirty="0">
                <a:effectLst>
                  <a:outerShdw blurRad="38100" dist="38100" dir="2700000" algn="tl">
                    <a:srgbClr val="000000">
                      <a:alpha val="43137"/>
                    </a:srgbClr>
                  </a:outerShdw>
                </a:effectLst>
              </a:rPr>
              <a:t>         </a:t>
            </a:r>
            <a:r>
              <a:rPr lang="fr-FR" sz="3100" dirty="0">
                <a:effectLst>
                  <a:outerShdw blurRad="38100" dist="38100" dir="2700000" algn="tl">
                    <a:srgbClr val="000000">
                      <a:alpha val="43137"/>
                    </a:srgbClr>
                  </a:outerShdw>
                </a:effectLst>
                <a:latin typeface="+mj-lt"/>
              </a:rPr>
              <a:t>1.  La description d’une petite ville et de ses habitants </a:t>
            </a:r>
            <a:br>
              <a:rPr lang="fr-FR" dirty="0"/>
            </a:br>
            <a:br>
              <a:rPr lang="fr-FR" sz="3000" i="1" dirty="0">
                <a:effectLst>
                  <a:outerShdw blurRad="38100" dist="38100" dir="2700000" algn="tl">
                    <a:srgbClr val="000000">
                      <a:alpha val="43137"/>
                    </a:srgbClr>
                  </a:outerShdw>
                </a:effectLst>
              </a:rPr>
            </a:br>
            <a:endParaRPr lang="fr-FR" sz="3000" dirty="0"/>
          </a:p>
        </p:txBody>
      </p:sp>
    </p:spTree>
    <p:extLst>
      <p:ext uri="{BB962C8B-B14F-4D97-AF65-F5344CB8AC3E}">
        <p14:creationId xmlns:p14="http://schemas.microsoft.com/office/powerpoint/2010/main" val="257275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412107-EDDE-41A8-B36C-1CC25922B7B4}"/>
              </a:ext>
            </a:extLst>
          </p:cNvPr>
          <p:cNvSpPr>
            <a:spLocks noGrp="1"/>
          </p:cNvSpPr>
          <p:nvPr>
            <p:ph type="title"/>
          </p:nvPr>
        </p:nvSpPr>
        <p:spPr>
          <a:xfrm>
            <a:off x="0" y="0"/>
            <a:ext cx="9248503" cy="1096963"/>
          </a:xfrm>
        </p:spPr>
        <p:txBody>
          <a:bodyPr>
            <a:normAutofit/>
          </a:bodyPr>
          <a:lstStyle/>
          <a:p>
            <a:pPr marL="857250" lvl="0" indent="-857250"/>
            <a:r>
              <a:rPr lang="fr-FR" sz="3000" i="1" dirty="0">
                <a:effectLst>
                  <a:outerShdw blurRad="38100" dist="38100" dir="2700000" algn="tl">
                    <a:srgbClr val="000000">
                      <a:alpha val="43137"/>
                    </a:srgbClr>
                  </a:outerShdw>
                </a:effectLst>
              </a:rPr>
              <a:t>I.  </a:t>
            </a:r>
            <a:r>
              <a:rPr lang="fr-FR" sz="3000" i="1" u="sng" dirty="0">
                <a:effectLst>
                  <a:outerShdw blurRad="38100" dist="38100" dir="2700000" algn="tl">
                    <a:srgbClr val="000000">
                      <a:alpha val="43137"/>
                    </a:srgbClr>
                  </a:outerShdw>
                </a:effectLst>
              </a:rPr>
              <a:t>La présentation du roman, l’histoire et son écriture </a:t>
            </a:r>
            <a:br>
              <a:rPr lang="fr-FR" sz="3000" i="1" u="sng" dirty="0">
                <a:effectLst>
                  <a:outerShdw blurRad="38100" dist="38100" dir="2700000" algn="tl">
                    <a:srgbClr val="000000">
                      <a:alpha val="43137"/>
                    </a:srgbClr>
                  </a:outerShdw>
                </a:effectLst>
              </a:rPr>
            </a:br>
            <a:r>
              <a:rPr lang="fr-FR" sz="2800" dirty="0">
                <a:effectLst>
                  <a:outerShdw blurRad="38100" dist="38100" dir="2700000" algn="tl">
                    <a:srgbClr val="000000">
                      <a:alpha val="43137"/>
                    </a:srgbClr>
                  </a:outerShdw>
                </a:effectLst>
              </a:rPr>
              <a:t>2.  Le narrateur et ses différents points de vue</a:t>
            </a:r>
          </a:p>
        </p:txBody>
      </p:sp>
      <p:sp>
        <p:nvSpPr>
          <p:cNvPr id="3" name="Espace réservé du contenu 2">
            <a:extLst>
              <a:ext uri="{FF2B5EF4-FFF2-40B4-BE49-F238E27FC236}">
                <a16:creationId xmlns:a16="http://schemas.microsoft.com/office/drawing/2014/main" id="{01AD6072-F2EE-40B4-A95B-F57FB0F5E7C5}"/>
              </a:ext>
            </a:extLst>
          </p:cNvPr>
          <p:cNvSpPr>
            <a:spLocks noGrp="1"/>
          </p:cNvSpPr>
          <p:nvPr>
            <p:ph idx="1"/>
          </p:nvPr>
        </p:nvSpPr>
        <p:spPr>
          <a:xfrm>
            <a:off x="1040675" y="1731766"/>
            <a:ext cx="5157651" cy="1251645"/>
          </a:xfrm>
          <a:ln w="28575">
            <a:solidFill>
              <a:srgbClr val="C00000"/>
            </a:solidFill>
          </a:ln>
        </p:spPr>
        <p:txBody>
          <a:bodyPr anchor="ctr" anchorCtr="0">
            <a:normAutofit/>
          </a:bodyPr>
          <a:lstStyle/>
          <a:p>
            <a:pPr marL="0" indent="0" algn="ctr">
              <a:buNone/>
            </a:pPr>
            <a:r>
              <a:rPr lang="fr-FR" sz="1800" dirty="0"/>
              <a:t>Définition d’une épigraphe apocryphe: </a:t>
            </a:r>
          </a:p>
          <a:p>
            <a:pPr marL="0" indent="0" algn="ctr">
              <a:buNone/>
            </a:pPr>
            <a:r>
              <a:rPr lang="fr-FR" sz="1800" dirty="0">
                <a:latin typeface="+mj-lt"/>
              </a:rPr>
              <a:t>Citation dont l’authenticité n’est pas établie.</a:t>
            </a:r>
          </a:p>
        </p:txBody>
      </p:sp>
      <p:sp>
        <p:nvSpPr>
          <p:cNvPr id="4" name="ZoneTexte 3"/>
          <p:cNvSpPr txBox="1"/>
          <p:nvPr/>
        </p:nvSpPr>
        <p:spPr>
          <a:xfrm>
            <a:off x="5295900" y="3951614"/>
            <a:ext cx="6508865" cy="923330"/>
          </a:xfrm>
          <a:prstGeom prst="rect">
            <a:avLst/>
          </a:prstGeom>
          <a:noFill/>
        </p:spPr>
        <p:txBody>
          <a:bodyPr wrap="square" rtlCol="0">
            <a:spAutoFit/>
          </a:bodyPr>
          <a:lstStyle/>
          <a:p>
            <a:pPr algn="ctr"/>
            <a:r>
              <a:rPr lang="fr-FR" dirty="0">
                <a:latin typeface="+mj-lt"/>
              </a:rPr>
              <a:t>« Elles permettent des jeux de masques au romancier qui peut prendre la parole sans en avoir l’air » </a:t>
            </a:r>
          </a:p>
          <a:p>
            <a:pPr algn="ctr"/>
            <a:r>
              <a:rPr lang="fr-FR" dirty="0">
                <a:latin typeface="+mj-lt"/>
              </a:rPr>
              <a:t>Marie Parmentier, </a:t>
            </a:r>
            <a:r>
              <a:rPr lang="fr-FR" i="1" dirty="0">
                <a:latin typeface="+mj-lt"/>
              </a:rPr>
              <a:t>Préface pour Le Rouge et le Noir</a:t>
            </a:r>
            <a:r>
              <a:rPr lang="fr-FR" dirty="0">
                <a:latin typeface="+mj-lt"/>
              </a:rPr>
              <a:t>, 2013</a:t>
            </a:r>
          </a:p>
        </p:txBody>
      </p:sp>
      <p:pic>
        <p:nvPicPr>
          <p:cNvPr id="6148" name="Picture 4" descr="Afficher l’image source"/>
          <p:cNvPicPr>
            <a:picLocks noChangeAspect="1" noChangeArrowheads="1"/>
          </p:cNvPicPr>
          <p:nvPr/>
        </p:nvPicPr>
        <p:blipFill>
          <a:blip r:embed="rId2"/>
          <a:srcRect/>
          <a:stretch>
            <a:fillRect/>
          </a:stretch>
        </p:blipFill>
        <p:spPr bwMode="auto">
          <a:xfrm>
            <a:off x="9509398" y="1078773"/>
            <a:ext cx="1636486" cy="2782027"/>
          </a:xfrm>
          <a:prstGeom prst="rect">
            <a:avLst/>
          </a:prstGeom>
          <a:noFill/>
        </p:spPr>
      </p:pic>
      <p:sp>
        <p:nvSpPr>
          <p:cNvPr id="6" name="ZoneTexte 5"/>
          <p:cNvSpPr txBox="1"/>
          <p:nvPr/>
        </p:nvSpPr>
        <p:spPr>
          <a:xfrm>
            <a:off x="774700" y="5257800"/>
            <a:ext cx="6108700" cy="1061829"/>
          </a:xfrm>
          <a:prstGeom prst="rect">
            <a:avLst/>
          </a:prstGeom>
          <a:noFill/>
        </p:spPr>
        <p:txBody>
          <a:bodyPr wrap="square" rtlCol="0">
            <a:spAutoFit/>
          </a:bodyPr>
          <a:lstStyle/>
          <a:p>
            <a:pPr algn="ctr">
              <a:lnSpc>
                <a:spcPct val="150000"/>
              </a:lnSpc>
            </a:pPr>
            <a:r>
              <a:rPr lang="fr-FR" dirty="0"/>
              <a:t>La prolepse: </a:t>
            </a:r>
          </a:p>
          <a:p>
            <a:pPr algn="ctr"/>
            <a:r>
              <a:rPr lang="fr-FR" dirty="0">
                <a:latin typeface="+mj-lt"/>
              </a:rPr>
              <a:t>« qui jamais ne s’était élevée même jusqu’à juger son mari, et à s’avouer qu’il l’ennuyait »</a:t>
            </a:r>
          </a:p>
        </p:txBody>
      </p:sp>
    </p:spTree>
    <p:extLst>
      <p:ext uri="{BB962C8B-B14F-4D97-AF65-F5344CB8AC3E}">
        <p14:creationId xmlns:p14="http://schemas.microsoft.com/office/powerpoint/2010/main" val="1969634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412107-EDDE-41A8-B36C-1CC25922B7B4}"/>
              </a:ext>
            </a:extLst>
          </p:cNvPr>
          <p:cNvSpPr>
            <a:spLocks noGrp="1"/>
          </p:cNvSpPr>
          <p:nvPr>
            <p:ph type="title"/>
          </p:nvPr>
        </p:nvSpPr>
        <p:spPr>
          <a:xfrm>
            <a:off x="-430415" y="404927"/>
            <a:ext cx="12381115" cy="1325563"/>
          </a:xfrm>
        </p:spPr>
        <p:txBody>
          <a:bodyPr>
            <a:normAutofit fontScale="90000"/>
          </a:bodyPr>
          <a:lstStyle/>
          <a:p>
            <a:pPr marL="971550" lvl="1" indent="-514350"/>
            <a:r>
              <a:rPr lang="fr-FR" sz="3300" i="1" dirty="0">
                <a:effectLst>
                  <a:outerShdw blurRad="38100" dist="38100" dir="2700000" algn="tl">
                    <a:srgbClr val="000000">
                      <a:alpha val="43137"/>
                    </a:srgbClr>
                  </a:outerShdw>
                </a:effectLst>
                <a:latin typeface="+mj-lt"/>
              </a:rPr>
              <a:t>I.</a:t>
            </a:r>
            <a:r>
              <a:rPr lang="fr-FR" sz="3300" i="1" dirty="0">
                <a:effectLst>
                  <a:outerShdw blurRad="38100" dist="38100" dir="2700000" algn="tl">
                    <a:srgbClr val="000000">
                      <a:alpha val="43137"/>
                    </a:srgbClr>
                  </a:outerShdw>
                </a:effectLst>
                <a:latin typeface="+mn-lt"/>
              </a:rPr>
              <a:t>  </a:t>
            </a:r>
            <a:r>
              <a:rPr lang="fr-FR" sz="3300" i="1" u="sng" dirty="0">
                <a:effectLst>
                  <a:outerShdw blurRad="38100" dist="38100" dir="2700000" algn="tl">
                    <a:srgbClr val="000000">
                      <a:alpha val="43137"/>
                    </a:srgbClr>
                  </a:outerShdw>
                </a:effectLst>
                <a:latin typeface="+mj-lt"/>
              </a:rPr>
              <a:t>La présentation du roman, l’histoire et son écriture</a:t>
            </a:r>
            <a:r>
              <a:rPr lang="fr-FR" sz="3200" dirty="0">
                <a:latin typeface="+mj-lt"/>
              </a:rPr>
              <a:t> </a:t>
            </a:r>
            <a:br>
              <a:rPr lang="fr-FR" sz="3200" dirty="0">
                <a:latin typeface="+mj-lt"/>
              </a:rPr>
            </a:br>
            <a:r>
              <a:rPr lang="fr-FR" sz="3200" dirty="0">
                <a:latin typeface="+mj-lt"/>
              </a:rPr>
              <a:t>    </a:t>
            </a:r>
            <a:r>
              <a:rPr lang="fr-FR" sz="3100" dirty="0">
                <a:effectLst>
                  <a:outerShdw blurRad="38100" dist="38100" dir="2700000" algn="tl">
                    <a:srgbClr val="000000">
                      <a:alpha val="43137"/>
                    </a:srgbClr>
                  </a:outerShdw>
                </a:effectLst>
                <a:latin typeface="+mj-lt"/>
              </a:rPr>
              <a:t>3</a:t>
            </a:r>
            <a:r>
              <a:rPr lang="fr-FR" sz="3100" dirty="0">
                <a:latin typeface="+mj-lt"/>
              </a:rPr>
              <a:t>. </a:t>
            </a:r>
            <a:r>
              <a:rPr lang="fr-FR" sz="3100" dirty="0">
                <a:effectLst>
                  <a:outerShdw blurRad="38100" dist="38100" dir="2700000" algn="tl">
                    <a:srgbClr val="000000">
                      <a:alpha val="43137"/>
                    </a:srgbClr>
                  </a:outerShdw>
                </a:effectLst>
                <a:latin typeface="+mj-lt"/>
              </a:rPr>
              <a:t>L’écriture moderne du roman,  le réalisme et le romantisme</a:t>
            </a:r>
            <a:br>
              <a:rPr lang="fr-FR" sz="3100" i="1" dirty="0">
                <a:latin typeface="+mj-lt"/>
              </a:rPr>
            </a:br>
            <a:r>
              <a:rPr lang="fr-FR" sz="3100" i="1" dirty="0">
                <a:latin typeface="+mj-lt"/>
              </a:rPr>
              <a:t> </a:t>
            </a:r>
            <a:br>
              <a:rPr lang="fr-FR" dirty="0"/>
            </a:br>
            <a:br>
              <a:rPr lang="fr-FR" sz="3200" dirty="0"/>
            </a:br>
            <a:endParaRPr lang="fr-FR" dirty="0"/>
          </a:p>
        </p:txBody>
      </p:sp>
      <p:sp>
        <p:nvSpPr>
          <p:cNvPr id="3" name="Espace réservé du contenu 2">
            <a:extLst>
              <a:ext uri="{FF2B5EF4-FFF2-40B4-BE49-F238E27FC236}">
                <a16:creationId xmlns:a16="http://schemas.microsoft.com/office/drawing/2014/main" id="{01AD6072-F2EE-40B4-A95B-F57FB0F5E7C5}"/>
              </a:ext>
            </a:extLst>
          </p:cNvPr>
          <p:cNvSpPr>
            <a:spLocks noGrp="1"/>
          </p:cNvSpPr>
          <p:nvPr>
            <p:ph idx="1"/>
          </p:nvPr>
        </p:nvSpPr>
        <p:spPr>
          <a:xfrm>
            <a:off x="296487" y="1697729"/>
            <a:ext cx="5969924" cy="1208521"/>
          </a:xfrm>
        </p:spPr>
        <p:txBody>
          <a:bodyPr>
            <a:noAutofit/>
          </a:bodyPr>
          <a:lstStyle/>
          <a:p>
            <a:pPr marL="0" indent="0" algn="ctr">
              <a:lnSpc>
                <a:spcPct val="100000"/>
              </a:lnSpc>
              <a:buNone/>
            </a:pPr>
            <a:r>
              <a:rPr lang="fr-FR" sz="1800" dirty="0"/>
              <a:t>Le réalisme: </a:t>
            </a:r>
          </a:p>
          <a:p>
            <a:pPr marL="0" indent="0" algn="ctr">
              <a:lnSpc>
                <a:spcPct val="100000"/>
              </a:lnSpc>
              <a:buNone/>
            </a:pPr>
            <a:r>
              <a:rPr lang="fr-FR" sz="1800" dirty="0">
                <a:latin typeface="+mj-lt"/>
              </a:rPr>
              <a:t>« Ses maisons </a:t>
            </a:r>
            <a:r>
              <a:rPr lang="fr-FR" sz="1800" dirty="0">
                <a:solidFill>
                  <a:schemeClr val="bg1"/>
                </a:solidFill>
                <a:latin typeface="+mj-lt"/>
              </a:rPr>
              <a:t>blanches</a:t>
            </a:r>
            <a:r>
              <a:rPr lang="fr-FR" sz="1800" dirty="0">
                <a:latin typeface="+mj-lt"/>
              </a:rPr>
              <a:t> avec leurs toits pointus de tuiles </a:t>
            </a:r>
            <a:r>
              <a:rPr lang="fr-FR" sz="1800" dirty="0">
                <a:solidFill>
                  <a:srgbClr val="800000"/>
                </a:solidFill>
                <a:latin typeface="+mj-lt"/>
              </a:rPr>
              <a:t>rouges</a:t>
            </a:r>
            <a:r>
              <a:rPr lang="fr-FR" sz="1800" dirty="0">
                <a:latin typeface="+mj-lt"/>
              </a:rPr>
              <a:t> s’étendent sur la pente d’une colline, dont des </a:t>
            </a:r>
            <a:r>
              <a:rPr lang="fr-FR" sz="1800" dirty="0">
                <a:solidFill>
                  <a:srgbClr val="92D050"/>
                </a:solidFill>
                <a:latin typeface="+mj-lt"/>
              </a:rPr>
              <a:t>touffes de vigoureux châtaigniers</a:t>
            </a:r>
            <a:r>
              <a:rPr lang="fr-FR" sz="1800" dirty="0">
                <a:latin typeface="+mj-lt"/>
              </a:rPr>
              <a:t> marquent les moindres sinuosités » </a:t>
            </a:r>
          </a:p>
        </p:txBody>
      </p:sp>
      <p:sp>
        <p:nvSpPr>
          <p:cNvPr id="4" name="ZoneTexte 3"/>
          <p:cNvSpPr txBox="1"/>
          <p:nvPr/>
        </p:nvSpPr>
        <p:spPr>
          <a:xfrm>
            <a:off x="4927600" y="4889501"/>
            <a:ext cx="6972300" cy="1338828"/>
          </a:xfrm>
          <a:prstGeom prst="rect">
            <a:avLst/>
          </a:prstGeom>
          <a:noFill/>
        </p:spPr>
        <p:txBody>
          <a:bodyPr wrap="square" rtlCol="0">
            <a:spAutoFit/>
          </a:bodyPr>
          <a:lstStyle/>
          <a:p>
            <a:pPr algn="ctr">
              <a:lnSpc>
                <a:spcPct val="150000"/>
              </a:lnSpc>
            </a:pPr>
            <a:r>
              <a:rPr lang="fr-FR" dirty="0"/>
              <a:t>Le romanticisme: </a:t>
            </a:r>
          </a:p>
          <a:p>
            <a:pPr algn="ctr"/>
            <a:r>
              <a:rPr lang="fr-FR" dirty="0">
                <a:latin typeface="+mj-lt"/>
              </a:rPr>
              <a:t>« Le romanticisme est l’art de présenter aux peuples les œuvres littéraires qui, dans l’état actuel de leurs habitudes et de leurs croyances, sont susceptibles de leur donner le plus de plaisir possible»</a:t>
            </a:r>
          </a:p>
        </p:txBody>
      </p:sp>
      <p:sp>
        <p:nvSpPr>
          <p:cNvPr id="5" name="ZoneTexte 4"/>
          <p:cNvSpPr txBox="1"/>
          <p:nvPr/>
        </p:nvSpPr>
        <p:spPr>
          <a:xfrm>
            <a:off x="3200400" y="3403600"/>
            <a:ext cx="5816600" cy="880369"/>
          </a:xfrm>
          <a:prstGeom prst="rect">
            <a:avLst/>
          </a:prstGeom>
          <a:noFill/>
        </p:spPr>
        <p:txBody>
          <a:bodyPr wrap="square" rtlCol="0">
            <a:spAutoFit/>
          </a:bodyPr>
          <a:lstStyle/>
          <a:p>
            <a:pPr algn="ctr">
              <a:lnSpc>
                <a:spcPct val="150000"/>
              </a:lnSpc>
            </a:pPr>
            <a:r>
              <a:rPr lang="fr-FR" dirty="0"/>
              <a:t>Le romantisme:</a:t>
            </a:r>
          </a:p>
          <a:p>
            <a:pPr algn="ctr">
              <a:lnSpc>
                <a:spcPct val="150000"/>
              </a:lnSpc>
            </a:pPr>
            <a:r>
              <a:rPr lang="fr-FR" dirty="0">
                <a:latin typeface="+mj-lt"/>
              </a:rPr>
              <a:t>La présence de la nature dans le description</a:t>
            </a:r>
            <a:r>
              <a:rPr lang="fr-FR" dirty="0"/>
              <a:t>.</a:t>
            </a:r>
          </a:p>
        </p:txBody>
      </p:sp>
    </p:spTree>
    <p:extLst>
      <p:ext uri="{BB962C8B-B14F-4D97-AF65-F5344CB8AC3E}">
        <p14:creationId xmlns:p14="http://schemas.microsoft.com/office/powerpoint/2010/main" val="276168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412107-EDDE-41A8-B36C-1CC25922B7B4}"/>
              </a:ext>
            </a:extLst>
          </p:cNvPr>
          <p:cNvSpPr>
            <a:spLocks noGrp="1"/>
          </p:cNvSpPr>
          <p:nvPr>
            <p:ph type="title"/>
          </p:nvPr>
        </p:nvSpPr>
        <p:spPr>
          <a:xfrm>
            <a:off x="0" y="0"/>
            <a:ext cx="10515600" cy="1325563"/>
          </a:xfrm>
        </p:spPr>
        <p:txBody>
          <a:bodyPr>
            <a:normAutofit fontScale="90000"/>
          </a:bodyPr>
          <a:lstStyle/>
          <a:p>
            <a:r>
              <a:rPr lang="fr-FR" sz="3300" i="1" dirty="0">
                <a:effectLst>
                  <a:outerShdw blurRad="38100" dist="38100" dir="2700000" algn="tl">
                    <a:srgbClr val="000000">
                      <a:alpha val="43137"/>
                    </a:srgbClr>
                  </a:outerShdw>
                </a:effectLst>
              </a:rPr>
              <a:t>II.  </a:t>
            </a:r>
            <a:r>
              <a:rPr lang="fr-FR" sz="3300" i="1" u="sng" dirty="0">
                <a:effectLst>
                  <a:outerShdw blurRad="38100" dist="38100" dir="2700000" algn="tl">
                    <a:srgbClr val="000000">
                      <a:alpha val="43137"/>
                    </a:srgbClr>
                  </a:outerShdw>
                </a:effectLst>
              </a:rPr>
              <a:t>La critique de la société du XIX</a:t>
            </a:r>
            <a:r>
              <a:rPr lang="fr-FR" sz="3300" i="1" u="sng" baseline="30000" dirty="0">
                <a:effectLst>
                  <a:outerShdw blurRad="38100" dist="38100" dir="2700000" algn="tl">
                    <a:srgbClr val="000000">
                      <a:alpha val="43137"/>
                    </a:srgbClr>
                  </a:outerShdw>
                </a:effectLst>
              </a:rPr>
              <a:t>ème</a:t>
            </a:r>
            <a:r>
              <a:rPr lang="fr-FR" sz="3300" i="1" u="sng" dirty="0">
                <a:effectLst>
                  <a:outerShdw blurRad="38100" dist="38100" dir="2700000" algn="tl">
                    <a:srgbClr val="000000">
                      <a:alpha val="43137"/>
                    </a:srgbClr>
                  </a:outerShdw>
                </a:effectLst>
              </a:rPr>
              <a:t> siècle</a:t>
            </a:r>
            <a:br>
              <a:rPr lang="fr-FR" sz="3300" i="1" dirty="0">
                <a:effectLst>
                  <a:outerShdw blurRad="38100" dist="38100" dir="2700000" algn="tl">
                    <a:srgbClr val="000000">
                      <a:alpha val="43137"/>
                    </a:srgbClr>
                  </a:outerShdw>
                </a:effectLst>
              </a:rPr>
            </a:br>
            <a:r>
              <a:rPr lang="fr-FR" sz="3100" i="1" dirty="0">
                <a:effectLst>
                  <a:outerShdw blurRad="38100" dist="38100" dir="2700000" algn="tl">
                    <a:srgbClr val="000000">
                      <a:alpha val="43137"/>
                    </a:srgbClr>
                  </a:outerShdw>
                </a:effectLst>
              </a:rPr>
              <a:t>           </a:t>
            </a:r>
            <a:r>
              <a:rPr lang="fr-FR" sz="3100" dirty="0">
                <a:effectLst>
                  <a:outerShdw blurRad="38100" dist="38100" dir="2700000" algn="tl">
                    <a:srgbClr val="000000">
                      <a:alpha val="43137"/>
                    </a:srgbClr>
                  </a:outerShdw>
                </a:effectLst>
              </a:rPr>
              <a:t>1.  L’exposition des opinions politiques et de l’ordre social écrasant</a:t>
            </a:r>
            <a:br>
              <a:rPr lang="fr-FR" sz="3100" i="1" dirty="0">
                <a:effectLst>
                  <a:outerShdw blurRad="38100" dist="38100" dir="2700000" algn="tl">
                    <a:srgbClr val="000000">
                      <a:alpha val="43137"/>
                    </a:srgbClr>
                  </a:outerShdw>
                </a:effectLst>
              </a:rPr>
            </a:br>
            <a:endParaRPr lang="fr-FR" sz="3100" i="1" dirty="0">
              <a:effectLst>
                <a:outerShdw blurRad="38100" dist="38100" dir="2700000" algn="tl">
                  <a:srgbClr val="000000">
                    <a:alpha val="43137"/>
                  </a:srgbClr>
                </a:outerShdw>
              </a:effectLst>
            </a:endParaRPr>
          </a:p>
        </p:txBody>
      </p:sp>
      <p:sp>
        <p:nvSpPr>
          <p:cNvPr id="4" name="ZoneTexte 3"/>
          <p:cNvSpPr txBox="1"/>
          <p:nvPr/>
        </p:nvSpPr>
        <p:spPr>
          <a:xfrm>
            <a:off x="564112" y="1846889"/>
            <a:ext cx="8376688" cy="1200329"/>
          </a:xfrm>
          <a:prstGeom prst="rect">
            <a:avLst/>
          </a:prstGeom>
          <a:noFill/>
        </p:spPr>
        <p:txBody>
          <a:bodyPr wrap="square" rtlCol="0">
            <a:spAutoFit/>
          </a:bodyPr>
          <a:lstStyle/>
          <a:p>
            <a:pPr algn="ctr"/>
            <a:r>
              <a:rPr lang="fr-FR" dirty="0"/>
              <a:t>L’aménagement de la promenade publique de Verrières présenté comme une victoire politique:</a:t>
            </a:r>
          </a:p>
          <a:p>
            <a:pPr algn="ctr"/>
            <a:r>
              <a:rPr lang="fr-FR" dirty="0"/>
              <a:t> </a:t>
            </a:r>
            <a:r>
              <a:rPr lang="fr-FR" dirty="0">
                <a:latin typeface="+mj-lt"/>
              </a:rPr>
              <a:t>« Malgré l’opposition du conseil municipal, il a élargi la promenade de plus de six pieds (quoiqu’il soit ultra et moi libéral , je l’en loue)»</a:t>
            </a:r>
          </a:p>
        </p:txBody>
      </p:sp>
      <p:sp>
        <p:nvSpPr>
          <p:cNvPr id="5" name="ZoneTexte 4"/>
          <p:cNvSpPr txBox="1"/>
          <p:nvPr/>
        </p:nvSpPr>
        <p:spPr>
          <a:xfrm>
            <a:off x="3578628" y="4132118"/>
            <a:ext cx="8030094" cy="1615827"/>
          </a:xfrm>
          <a:prstGeom prst="rect">
            <a:avLst/>
          </a:prstGeom>
          <a:noFill/>
        </p:spPr>
        <p:txBody>
          <a:bodyPr wrap="square" rtlCol="0">
            <a:spAutoFit/>
          </a:bodyPr>
          <a:lstStyle/>
          <a:p>
            <a:pPr algn="ctr">
              <a:lnSpc>
                <a:spcPct val="150000"/>
              </a:lnSpc>
            </a:pPr>
            <a:r>
              <a:rPr lang="fr-FR" dirty="0"/>
              <a:t>Les hésitations de M. de </a:t>
            </a:r>
            <a:r>
              <a:rPr lang="fr-FR" dirty="0" err="1"/>
              <a:t>Rênal</a:t>
            </a:r>
            <a:r>
              <a:rPr lang="fr-FR" dirty="0"/>
              <a:t>  à propos de Julien Sorel:</a:t>
            </a:r>
          </a:p>
          <a:p>
            <a:pPr algn="ctr"/>
            <a:r>
              <a:rPr lang="fr-FR" dirty="0">
                <a:latin typeface="+mj-lt"/>
              </a:rPr>
              <a:t>« J’avais quelques doutes sur sa moralité; car il était le Benjamin de ce vieux chirurgien […] (qui) avait fait toutes les campagnes de </a:t>
            </a:r>
            <a:r>
              <a:rPr lang="fr-FR" dirty="0" err="1">
                <a:latin typeface="+mj-lt"/>
              </a:rPr>
              <a:t>Buonaparté</a:t>
            </a:r>
            <a:r>
              <a:rPr lang="fr-FR" dirty="0">
                <a:latin typeface="+mj-lt"/>
              </a:rPr>
              <a:t> en Italie, et même […] signé non pour l’Empire […] Mais le curé […] m’a dit que ce Sorel étudie la théologie[…] il n’est donc pas libéral, il est latiniste »</a:t>
            </a:r>
          </a:p>
        </p:txBody>
      </p:sp>
    </p:spTree>
    <p:extLst>
      <p:ext uri="{BB962C8B-B14F-4D97-AF65-F5344CB8AC3E}">
        <p14:creationId xmlns:p14="http://schemas.microsoft.com/office/powerpoint/2010/main" val="3645337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412107-EDDE-41A8-B36C-1CC25922B7B4}"/>
              </a:ext>
            </a:extLst>
          </p:cNvPr>
          <p:cNvSpPr>
            <a:spLocks noGrp="1"/>
          </p:cNvSpPr>
          <p:nvPr>
            <p:ph type="title"/>
          </p:nvPr>
        </p:nvSpPr>
        <p:spPr>
          <a:xfrm>
            <a:off x="0" y="0"/>
            <a:ext cx="10515600" cy="1325563"/>
          </a:xfrm>
        </p:spPr>
        <p:txBody>
          <a:bodyPr>
            <a:normAutofit fontScale="90000"/>
          </a:bodyPr>
          <a:lstStyle/>
          <a:p>
            <a:r>
              <a:rPr lang="fr-FR" sz="3300" i="1" dirty="0">
                <a:effectLst>
                  <a:outerShdw blurRad="38100" dist="38100" dir="2700000" algn="tl">
                    <a:srgbClr val="000000">
                      <a:alpha val="43137"/>
                    </a:srgbClr>
                  </a:outerShdw>
                </a:effectLst>
              </a:rPr>
              <a:t>II.  </a:t>
            </a:r>
            <a:r>
              <a:rPr lang="fr-FR" sz="3300" i="1" u="sng" dirty="0">
                <a:effectLst>
                  <a:outerShdw blurRad="38100" dist="38100" dir="2700000" algn="tl">
                    <a:srgbClr val="000000">
                      <a:alpha val="43137"/>
                    </a:srgbClr>
                  </a:outerShdw>
                </a:effectLst>
              </a:rPr>
              <a:t>La critique de la société du XIX</a:t>
            </a:r>
            <a:r>
              <a:rPr lang="fr-FR" sz="3300" i="1" u="sng" baseline="30000" dirty="0">
                <a:effectLst>
                  <a:outerShdw blurRad="38100" dist="38100" dir="2700000" algn="tl">
                    <a:srgbClr val="000000">
                      <a:alpha val="43137"/>
                    </a:srgbClr>
                  </a:outerShdw>
                </a:effectLst>
              </a:rPr>
              <a:t>ème</a:t>
            </a:r>
            <a:r>
              <a:rPr lang="fr-FR" sz="3300" i="1" u="sng" dirty="0">
                <a:effectLst>
                  <a:outerShdw blurRad="38100" dist="38100" dir="2700000" algn="tl">
                    <a:srgbClr val="000000">
                      <a:alpha val="43137"/>
                    </a:srgbClr>
                  </a:outerShdw>
                </a:effectLst>
              </a:rPr>
              <a:t> siècle </a:t>
            </a:r>
            <a:br>
              <a:rPr lang="fr-FR" i="1" u="sng" dirty="0">
                <a:effectLst>
                  <a:outerShdw blurRad="38100" dist="38100" dir="2700000" algn="tl">
                    <a:srgbClr val="000000">
                      <a:alpha val="43137"/>
                    </a:srgbClr>
                  </a:outerShdw>
                </a:effectLst>
              </a:rPr>
            </a:br>
            <a:r>
              <a:rPr lang="fr-FR" sz="3100" i="1" dirty="0">
                <a:effectLst>
                  <a:outerShdw blurRad="38100" dist="38100" dir="2700000" algn="tl">
                    <a:srgbClr val="000000">
                      <a:alpha val="43137"/>
                    </a:srgbClr>
                  </a:outerShdw>
                </a:effectLst>
              </a:rPr>
              <a:t>            </a:t>
            </a:r>
            <a:r>
              <a:rPr lang="fr-FR" sz="3100" dirty="0">
                <a:effectLst>
                  <a:outerShdw blurRad="38100" dist="38100" dir="2700000" algn="tl">
                    <a:srgbClr val="000000">
                      <a:alpha val="43137"/>
                    </a:srgbClr>
                  </a:outerShdw>
                </a:effectLst>
              </a:rPr>
              <a:t>2.  La mise en avant du théâtre des apparences</a:t>
            </a:r>
            <a:br>
              <a:rPr lang="fr-FR" sz="3100" dirty="0">
                <a:effectLst>
                  <a:outerShdw blurRad="38100" dist="38100" dir="2700000" algn="tl">
                    <a:srgbClr val="000000">
                      <a:alpha val="43137"/>
                    </a:srgbClr>
                  </a:outerShdw>
                </a:effectLst>
              </a:rPr>
            </a:br>
            <a:endParaRPr lang="fr-FR" sz="3100" dirty="0">
              <a:effectLst>
                <a:outerShdw blurRad="38100" dist="38100" dir="2700000" algn="tl">
                  <a:srgbClr val="000000">
                    <a:alpha val="43137"/>
                  </a:srgbClr>
                </a:outerShdw>
              </a:effectLst>
            </a:endParaRPr>
          </a:p>
        </p:txBody>
      </p:sp>
      <p:sp>
        <p:nvSpPr>
          <p:cNvPr id="3" name="Espace réservé du contenu 2">
            <a:extLst>
              <a:ext uri="{FF2B5EF4-FFF2-40B4-BE49-F238E27FC236}">
                <a16:creationId xmlns:a16="http://schemas.microsoft.com/office/drawing/2014/main" id="{01AD6072-F2EE-40B4-A95B-F57FB0F5E7C5}"/>
              </a:ext>
            </a:extLst>
          </p:cNvPr>
          <p:cNvSpPr>
            <a:spLocks noGrp="1"/>
          </p:cNvSpPr>
          <p:nvPr>
            <p:ph idx="1"/>
          </p:nvPr>
        </p:nvSpPr>
        <p:spPr>
          <a:xfrm>
            <a:off x="789940" y="2286057"/>
            <a:ext cx="7366462" cy="1384243"/>
          </a:xfrm>
        </p:spPr>
        <p:txBody>
          <a:bodyPr>
            <a:normAutofit/>
          </a:bodyPr>
          <a:lstStyle/>
          <a:p>
            <a:pPr marL="0" indent="0" algn="ctr">
              <a:buNone/>
            </a:pPr>
            <a:r>
              <a:rPr lang="fr-FR" sz="1800" dirty="0"/>
              <a:t>M. De </a:t>
            </a:r>
            <a:r>
              <a:rPr lang="fr-FR" sz="1800" dirty="0" err="1"/>
              <a:t>Rênal</a:t>
            </a:r>
            <a:r>
              <a:rPr lang="fr-FR" sz="1800" dirty="0"/>
              <a:t> aime attirer l’attention et être envié:</a:t>
            </a:r>
          </a:p>
          <a:p>
            <a:pPr marL="0" indent="0" algn="ctr">
              <a:buNone/>
            </a:pPr>
            <a:r>
              <a:rPr lang="fr-FR" sz="1800" dirty="0">
                <a:latin typeface="+mj-lt"/>
              </a:rPr>
              <a:t>« Tous ces marchands de toile me portent envie, j’en ai la certitude […] j’aime assez qu’ils voient passer les enfants de M. de </a:t>
            </a:r>
            <a:r>
              <a:rPr lang="fr-FR" sz="1800" dirty="0" err="1">
                <a:latin typeface="+mj-lt"/>
              </a:rPr>
              <a:t>Rênal</a:t>
            </a:r>
            <a:r>
              <a:rPr lang="fr-FR" sz="1800" dirty="0">
                <a:latin typeface="+mj-lt"/>
              </a:rPr>
              <a:t> allant à la promenade sous la conduite de leur précepteur »</a:t>
            </a:r>
          </a:p>
        </p:txBody>
      </p:sp>
      <p:sp>
        <p:nvSpPr>
          <p:cNvPr id="4" name="ZoneTexte 3"/>
          <p:cNvSpPr txBox="1"/>
          <p:nvPr/>
        </p:nvSpPr>
        <p:spPr>
          <a:xfrm>
            <a:off x="4343400" y="4657436"/>
            <a:ext cx="7439891" cy="1338828"/>
          </a:xfrm>
          <a:prstGeom prst="rect">
            <a:avLst/>
          </a:prstGeom>
          <a:noFill/>
        </p:spPr>
        <p:txBody>
          <a:bodyPr wrap="square" rtlCol="0">
            <a:spAutoFit/>
          </a:bodyPr>
          <a:lstStyle/>
          <a:p>
            <a:pPr algn="ctr">
              <a:lnSpc>
                <a:spcPct val="150000"/>
              </a:lnSpc>
            </a:pPr>
            <a:r>
              <a:rPr lang="fr-FR" dirty="0"/>
              <a:t>Verrières et son théâtre des apparences:</a:t>
            </a:r>
          </a:p>
          <a:p>
            <a:pPr algn="ctr"/>
            <a:r>
              <a:rPr lang="fr-FR" dirty="0">
                <a:latin typeface="+mj-lt"/>
              </a:rPr>
              <a:t>« L’étranger qui arrive […] s’imagine […] que ses habitants sont sensible au beau […] mais c’est parce qu’elle attire quelques étrangers dont l’argent […] rapporte du revenu à la ville. »</a:t>
            </a:r>
          </a:p>
        </p:txBody>
      </p:sp>
    </p:spTree>
    <p:extLst>
      <p:ext uri="{BB962C8B-B14F-4D97-AF65-F5344CB8AC3E}">
        <p14:creationId xmlns:p14="http://schemas.microsoft.com/office/powerpoint/2010/main" val="1551921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412107-EDDE-41A8-B36C-1CC25922B7B4}"/>
              </a:ext>
            </a:extLst>
          </p:cNvPr>
          <p:cNvSpPr>
            <a:spLocks noGrp="1"/>
          </p:cNvSpPr>
          <p:nvPr>
            <p:ph type="title"/>
          </p:nvPr>
        </p:nvSpPr>
        <p:spPr>
          <a:xfrm>
            <a:off x="0" y="0"/>
            <a:ext cx="10515600" cy="1325563"/>
          </a:xfrm>
        </p:spPr>
        <p:txBody>
          <a:bodyPr>
            <a:normAutofit fontScale="90000"/>
          </a:bodyPr>
          <a:lstStyle/>
          <a:p>
            <a:r>
              <a:rPr lang="fr-FR" sz="3300" i="1" dirty="0">
                <a:effectLst>
                  <a:outerShdw blurRad="38100" dist="38100" dir="2700000" algn="tl">
                    <a:srgbClr val="000000">
                      <a:alpha val="43137"/>
                    </a:srgbClr>
                  </a:outerShdw>
                </a:effectLst>
              </a:rPr>
              <a:t>II.  </a:t>
            </a:r>
            <a:r>
              <a:rPr lang="fr-FR" sz="3300" i="1" u="sng" dirty="0">
                <a:effectLst>
                  <a:outerShdw blurRad="38100" dist="38100" dir="2700000" algn="tl">
                    <a:srgbClr val="000000">
                      <a:alpha val="43137"/>
                    </a:srgbClr>
                  </a:outerShdw>
                </a:effectLst>
              </a:rPr>
              <a:t>La critique de la société du XIX</a:t>
            </a:r>
            <a:r>
              <a:rPr lang="fr-FR" sz="3300" i="1" u="sng" baseline="30000" dirty="0">
                <a:effectLst>
                  <a:outerShdw blurRad="38100" dist="38100" dir="2700000" algn="tl">
                    <a:srgbClr val="000000">
                      <a:alpha val="43137"/>
                    </a:srgbClr>
                  </a:outerShdw>
                </a:effectLst>
              </a:rPr>
              <a:t>ème</a:t>
            </a:r>
            <a:r>
              <a:rPr lang="fr-FR" sz="3300" i="1" u="sng" dirty="0">
                <a:effectLst>
                  <a:outerShdw blurRad="38100" dist="38100" dir="2700000" algn="tl">
                    <a:srgbClr val="000000">
                      <a:alpha val="43137"/>
                    </a:srgbClr>
                  </a:outerShdw>
                </a:effectLst>
              </a:rPr>
              <a:t> siècle </a:t>
            </a:r>
            <a:br>
              <a:rPr lang="fr-FR" i="1" u="sng" dirty="0">
                <a:effectLst>
                  <a:outerShdw blurRad="38100" dist="38100" dir="2700000" algn="tl">
                    <a:srgbClr val="000000">
                      <a:alpha val="43137"/>
                    </a:srgbClr>
                  </a:outerShdw>
                </a:effectLst>
              </a:rPr>
            </a:br>
            <a:r>
              <a:rPr lang="fr-FR" sz="3100" i="1" dirty="0">
                <a:effectLst>
                  <a:outerShdw blurRad="38100" dist="38100" dir="2700000" algn="tl">
                    <a:srgbClr val="000000">
                      <a:alpha val="43137"/>
                    </a:srgbClr>
                  </a:outerShdw>
                </a:effectLst>
              </a:rPr>
              <a:t>            </a:t>
            </a:r>
            <a:r>
              <a:rPr lang="fr-FR" sz="3100" dirty="0">
                <a:effectLst>
                  <a:outerShdw blurRad="38100" dist="38100" dir="2700000" algn="tl">
                    <a:srgbClr val="000000">
                      <a:alpha val="43137"/>
                    </a:srgbClr>
                  </a:outerShdw>
                </a:effectLst>
              </a:rPr>
              <a:t>3.  La dénonciation de l’industrialisation et de la cupidité</a:t>
            </a:r>
            <a:br>
              <a:rPr lang="fr-FR" sz="3100" dirty="0"/>
            </a:br>
            <a:endParaRPr lang="fr-FR" sz="3100" dirty="0"/>
          </a:p>
        </p:txBody>
      </p:sp>
      <p:sp>
        <p:nvSpPr>
          <p:cNvPr id="3" name="Espace réservé du contenu 2">
            <a:extLst>
              <a:ext uri="{FF2B5EF4-FFF2-40B4-BE49-F238E27FC236}">
                <a16:creationId xmlns:a16="http://schemas.microsoft.com/office/drawing/2014/main" id="{01AD6072-F2EE-40B4-A95B-F57FB0F5E7C5}"/>
              </a:ext>
            </a:extLst>
          </p:cNvPr>
          <p:cNvSpPr>
            <a:spLocks noGrp="1"/>
          </p:cNvSpPr>
          <p:nvPr>
            <p:ph idx="1"/>
          </p:nvPr>
        </p:nvSpPr>
        <p:spPr>
          <a:xfrm>
            <a:off x="1151928" y="2510024"/>
            <a:ext cx="6385560" cy="851073"/>
          </a:xfrm>
        </p:spPr>
        <p:txBody>
          <a:bodyPr>
            <a:noAutofit/>
          </a:bodyPr>
          <a:lstStyle/>
          <a:p>
            <a:pPr marL="0" indent="0" algn="ctr">
              <a:buNone/>
            </a:pPr>
            <a:r>
              <a:rPr lang="fr-FR" sz="1800" dirty="0"/>
              <a:t>La cupidité des habitants de la petite ville</a:t>
            </a:r>
            <a:r>
              <a:rPr lang="fr-FR" sz="1800" dirty="0">
                <a:latin typeface="+mj-lt"/>
              </a:rPr>
              <a:t>:</a:t>
            </a:r>
          </a:p>
          <a:p>
            <a:pPr marL="0" indent="0" algn="ctr">
              <a:buNone/>
            </a:pPr>
            <a:r>
              <a:rPr lang="fr-FR" sz="1800" dirty="0">
                <a:latin typeface="+mj-lt"/>
              </a:rPr>
              <a:t>« rapporter de l’argent est la raison qui décide de tout dans cette petite ville qui vous semblait si jolie.»</a:t>
            </a:r>
          </a:p>
        </p:txBody>
      </p:sp>
      <p:sp>
        <p:nvSpPr>
          <p:cNvPr id="4" name="ZoneTexte 3"/>
          <p:cNvSpPr txBox="1"/>
          <p:nvPr/>
        </p:nvSpPr>
        <p:spPr>
          <a:xfrm>
            <a:off x="5969000" y="4710930"/>
            <a:ext cx="4987868" cy="880369"/>
          </a:xfrm>
          <a:prstGeom prst="rect">
            <a:avLst/>
          </a:prstGeom>
          <a:noFill/>
        </p:spPr>
        <p:txBody>
          <a:bodyPr wrap="square" rtlCol="0">
            <a:spAutoFit/>
          </a:bodyPr>
          <a:lstStyle/>
          <a:p>
            <a:pPr algn="ctr">
              <a:lnSpc>
                <a:spcPct val="150000"/>
              </a:lnSpc>
            </a:pPr>
            <a:r>
              <a:rPr lang="fr-FR" dirty="0"/>
              <a:t>Le contraste entre les machines et les ouvrières:</a:t>
            </a:r>
          </a:p>
          <a:p>
            <a:pPr algn="ctr">
              <a:lnSpc>
                <a:spcPct val="150000"/>
              </a:lnSpc>
            </a:pPr>
            <a:r>
              <a:rPr lang="fr-FR" dirty="0">
                <a:latin typeface="+mj-lt"/>
              </a:rPr>
              <a:t>« Ce sont des jeunes filles fraîches et jolies»</a:t>
            </a:r>
          </a:p>
        </p:txBody>
      </p:sp>
    </p:spTree>
    <p:extLst>
      <p:ext uri="{BB962C8B-B14F-4D97-AF65-F5344CB8AC3E}">
        <p14:creationId xmlns:p14="http://schemas.microsoft.com/office/powerpoint/2010/main" val="106627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5536" y="424489"/>
            <a:ext cx="5161807" cy="1325563"/>
          </a:xfrm>
        </p:spPr>
        <p:txBody>
          <a:bodyPr>
            <a:normAutofit/>
          </a:bodyPr>
          <a:lstStyle/>
          <a:p>
            <a:r>
              <a:rPr lang="fr-FR" sz="3000" i="1" u="sng" dirty="0">
                <a:effectLst>
                  <a:outerShdw blurRad="38100" dist="38100" dir="2700000" algn="tl">
                    <a:srgbClr val="000000">
                      <a:alpha val="43137"/>
                    </a:srgbClr>
                  </a:outerShdw>
                </a:effectLst>
                <a:latin typeface="+mn-lt"/>
              </a:rPr>
              <a:t>Conclusion</a:t>
            </a:r>
          </a:p>
        </p:txBody>
      </p:sp>
      <p:sp>
        <p:nvSpPr>
          <p:cNvPr id="3" name="Espace réservé du contenu 2"/>
          <p:cNvSpPr>
            <a:spLocks noGrp="1"/>
          </p:cNvSpPr>
          <p:nvPr>
            <p:ph idx="1"/>
          </p:nvPr>
        </p:nvSpPr>
        <p:spPr>
          <a:xfrm>
            <a:off x="1180473" y="2506662"/>
            <a:ext cx="2953943" cy="4351338"/>
          </a:xfrm>
        </p:spPr>
        <p:txBody>
          <a:bodyPr/>
          <a:lstStyle/>
          <a:p>
            <a:pPr marL="0" indent="0">
              <a:buNone/>
            </a:pPr>
            <a:r>
              <a:rPr lang="fr-FR" sz="3000" i="1" u="sng" dirty="0">
                <a:effectLst>
                  <a:outerShdw blurRad="38100" dist="38100" dir="2700000" algn="tl">
                    <a:srgbClr val="000000">
                      <a:alpha val="43137"/>
                    </a:srgbClr>
                  </a:outerShdw>
                </a:effectLst>
              </a:rPr>
              <a:t>Sources: </a:t>
            </a:r>
          </a:p>
          <a:p>
            <a:r>
              <a:rPr lang="fr-FR" sz="1800" dirty="0">
                <a:effectLst>
                  <a:outerShdw blurRad="38100" dist="38100" dir="2700000" algn="tl">
                    <a:srgbClr val="000000">
                      <a:alpha val="43137"/>
                    </a:srgbClr>
                  </a:outerShdw>
                </a:effectLst>
                <a:latin typeface="+mj-lt"/>
              </a:rPr>
              <a:t>Zanebetvoltaire.fr</a:t>
            </a:r>
          </a:p>
          <a:p>
            <a:r>
              <a:rPr lang="fr-FR" sz="1800" dirty="0">
                <a:effectLst>
                  <a:outerShdw blurRad="38100" dist="38100" dir="2700000" algn="tl">
                    <a:srgbClr val="000000">
                      <a:alpha val="43137"/>
                    </a:srgbClr>
                  </a:outerShdw>
                </a:effectLst>
                <a:latin typeface="+mj-lt"/>
              </a:rPr>
              <a:t>Annabac</a:t>
            </a:r>
          </a:p>
          <a:p>
            <a:r>
              <a:rPr lang="fr-FR" sz="1800" dirty="0">
                <a:effectLst>
                  <a:outerShdw blurRad="38100" dist="38100" dir="2700000" algn="tl">
                    <a:srgbClr val="000000">
                      <a:alpha val="43137"/>
                    </a:srgbClr>
                  </a:outerShdw>
                </a:effectLst>
                <a:latin typeface="+mj-lt"/>
              </a:rPr>
              <a:t>Commentairecomposé.fr</a:t>
            </a:r>
          </a:p>
          <a:p>
            <a:r>
              <a:rPr lang="fr-FR" sz="1800" dirty="0">
                <a:effectLst>
                  <a:outerShdw blurRad="38100" dist="38100" dir="2700000" algn="tl">
                    <a:srgbClr val="000000">
                      <a:alpha val="43137"/>
                    </a:srgbClr>
                  </a:outerShdw>
                </a:effectLst>
                <a:latin typeface="+mj-lt"/>
              </a:rPr>
              <a:t>Bacdefrançais.net</a:t>
            </a:r>
          </a:p>
          <a:p>
            <a:r>
              <a:rPr lang="fr-FR" sz="1800" dirty="0">
                <a:effectLst>
                  <a:outerShdw blurRad="38100" dist="38100" dir="2700000" algn="tl">
                    <a:srgbClr val="000000">
                      <a:alpha val="43137"/>
                    </a:srgbClr>
                  </a:outerShdw>
                </a:effectLst>
                <a:latin typeface="+mj-lt"/>
              </a:rPr>
              <a:t>Espacefrançais.com</a:t>
            </a:r>
          </a:p>
          <a:p>
            <a:r>
              <a:rPr lang="fr-FR" sz="1800" dirty="0" err="1">
                <a:effectLst>
                  <a:outerShdw blurRad="38100" dist="38100" dir="2700000" algn="tl">
                    <a:srgbClr val="000000">
                      <a:alpha val="43137"/>
                    </a:srgbClr>
                  </a:outerShdw>
                </a:effectLst>
                <a:latin typeface="+mj-lt"/>
              </a:rPr>
              <a:t>YouTube</a:t>
            </a:r>
            <a:endParaRPr lang="fr-FR" sz="1800" dirty="0">
              <a:effectLst>
                <a:outerShdw blurRad="38100" dist="38100" dir="2700000" algn="tl">
                  <a:srgbClr val="000000">
                    <a:alpha val="43137"/>
                  </a:srgbClr>
                </a:outerShdw>
              </a:effectLst>
              <a:latin typeface="+mj-lt"/>
            </a:endParaRPr>
          </a:p>
          <a:p>
            <a:endParaRPr lang="fr-FR" sz="1800" dirty="0">
              <a:latin typeface="+mj-lt"/>
            </a:endParaRPr>
          </a:p>
        </p:txBody>
      </p:sp>
    </p:spTree>
    <p:extLst>
      <p:ext uri="{BB962C8B-B14F-4D97-AF65-F5344CB8AC3E}">
        <p14:creationId xmlns:p14="http://schemas.microsoft.com/office/powerpoint/2010/main" val="313354683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738</Words>
  <Application>Microsoft Macintosh PowerPoint</Application>
  <PresentationFormat>Grand écran</PresentationFormat>
  <Paragraphs>53</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Calibri</vt:lpstr>
      <vt:lpstr>Calibri Light</vt:lpstr>
      <vt:lpstr>Thème Office</vt:lpstr>
      <vt:lpstr>Exposé n°9: étude composé des chapitres 1 à 3 du roman Le Rouge et le Noir (I)</vt:lpstr>
      <vt:lpstr>Introduction</vt:lpstr>
      <vt:lpstr> I.  La présentation du roman, l’histoire et son écriture           1.  La description d’une petite ville et de ses habitants   </vt:lpstr>
      <vt:lpstr>I.  La présentation du roman, l’histoire et son écriture  2.  Le narrateur et ses différents points de vue</vt:lpstr>
      <vt:lpstr>I.  La présentation du roman, l’histoire et son écriture      3. L’écriture moderne du roman,  le réalisme et le romantisme    </vt:lpstr>
      <vt:lpstr>II.  La critique de la société du XIXème siècle            1.  L’exposition des opinions politiques et de l’ordre social écrasant </vt:lpstr>
      <vt:lpstr>II.  La critique de la société du XIXème siècle              2.  La mise en avant du théâtre des apparences </vt:lpstr>
      <vt:lpstr>II.  La critique de la société du XIXème siècle              3.  La dénonciation de l’industrialisation et de la cupidité </vt:lpstr>
      <vt:lpstr>Conclusion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Expoxsé n°9: étude composé des chapitres 1à3 du rouge et noir (I)</dc:title>
  <dc:creator>GIRAUD Emma</dc:creator>
  <cp:lastModifiedBy>ghislaine zaneboni</cp:lastModifiedBy>
  <cp:revision>51</cp:revision>
  <dcterms:created xsi:type="dcterms:W3CDTF">2021-03-15T14:27:49Z</dcterms:created>
  <dcterms:modified xsi:type="dcterms:W3CDTF">2021-05-15T05:26:51Z</dcterms:modified>
</cp:coreProperties>
</file>