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23AD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6DA6B8-ED7C-4555-8BDC-0FCA956F6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69546F2-E22E-47FA-8435-B3D7FB1802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2ED05C-8144-4BF8-AF5D-1D1F6C0A2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04/09/2021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40405D-2060-4D5C-82BC-0C48B397B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334F79-16D6-428F-A9F2-E449DED73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39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155CBD-19C4-45FF-9B9C-19FE95352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5259CB-56F8-4FA7-A049-039C374B0E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5A5874-F5C3-435B-BC88-80511B603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04/09/2021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03CE59-1AB2-4ABD-9270-09FB444C1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F871D9-EC05-415F-9398-C6D770327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6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C9FC4AB-27A9-4369-92D8-A8486C0029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9A412A6-F2A3-4242-B0DD-914470C03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B2E013-FDD2-4466-A846-0F086ECF7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04/09/2021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72DBC5-95D8-4098-AAFE-2AB5F2317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EA41BA-FD84-4E4D-B9AC-6DA277D68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219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D0E4B5-15A6-452E-AAF6-985348945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AAED68-7342-4FDF-811D-81479F20D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C25A5B-FF78-45BF-90F7-8A80E5BFE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04/09/2021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E322C3-B327-4EDD-9B86-B1D8F77E9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AA337C-DF46-404F-842E-5168C8637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55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BBDF03-3693-4BEC-890F-A3A081E4D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36EAB3-3D2A-4252-9725-24CE19371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20989C-8D28-43F0-AF19-10FF979B3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04/09/2021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13A98A-884B-44E4-86ED-A9E1A6F2A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332097-BC9E-4AEB-AA28-B0F320614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962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FEED96-05CB-49C7-9718-EF0D6B7CF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193D4B-4045-4A38-8DB1-340727E677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33C2BAD-0B42-4556-89B1-5D58CE85F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1A4257-6DE3-4AD6-A6DD-E976D99C6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04/09/2021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DA2CA7-F6EE-4FA0-8057-CBD56F1BD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D0649-445B-4783-9691-6D2708E9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167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7F5066-D7C9-4FDF-949F-BCBED2A5B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95C632-E833-43DD-87B6-DA0FA9683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9901EED-2B58-4E9F-9470-B1E2389E0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A545DBD-8B3A-469A-BF6E-F23EFB55EA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DAD99EB-6B52-4524-AB7C-CB0D1F544B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E3B579B-C156-4AA1-B4BA-4AE364A13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04/09/2021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3C142AF-DE61-4DA6-BC68-9FA3EF449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26593C2-7C10-4D47-B26F-EBC357E73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634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183C20-2502-4071-896C-F9A2091FD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00FCD0C-8BB8-49D8-8F4A-0BC5731AB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04/09/2021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1738C32-30CB-492C-B96C-1A0FAE78E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A9A3F67-D0C2-4777-AB4C-1B216E4DE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806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36BF618-3D2F-43C5-88DA-EBCD399CA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04/09/2021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340D885-660E-43D5-B78F-B15E5C8BB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6D3B003-F3C4-4BDF-82F2-42B20A61E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444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DB96C9-4E4B-40EC-997D-D9D14B0F3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3B2046-6ECE-4ACA-AACE-0D957AD42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C66D515-4EB7-4AA7-A5F3-375CCFD14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7C7080-6DB7-4A87-A2DA-40A530F7D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04/09/2021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4EA21A4-4637-45CC-9485-11FBF8D70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697B85-534D-4645-B775-32A0A76D2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51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ED7C0F-42F9-4911-ADB5-594E67AC2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8A0239D-5DC3-4C3C-B306-9420168E15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2F9437C-F657-479B-B1D7-FE6AFC13C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E90F100-0BFA-4BF3-8ED1-37F22397B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93E5-8A8B-4B69-AACE-8C44464A6B86}" type="datetimeFigureOut">
              <a:rPr lang="fr-FR" smtClean="0"/>
              <a:t>04/09/2021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8E90182-B016-477B-9370-7208976AB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87AB1B5-CB22-4FA4-8431-1A9D468F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720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E04405D-B34F-4E06-9B20-D2381E803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3382789-C690-48AE-AD4D-2963317D7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9640B9-FEA2-4114-BFA5-D201F93F20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793E5-8A8B-4B69-AACE-8C44464A6B86}" type="datetimeFigureOut">
              <a:rPr lang="fr-FR" smtClean="0"/>
              <a:t>04/09/2021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EDD40B-1C9D-42EC-8781-E7B2BBFB2D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D403E0-6D9E-40DB-849B-A6FBBE7DF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EE2DE-CA81-4944-8C64-25B27BB0FD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50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8688E614-C8FB-42C1-A5EE-7D3271154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89702"/>
            <a:ext cx="9144000" cy="1168076"/>
          </a:xfrm>
        </p:spPr>
        <p:txBody>
          <a:bodyPr/>
          <a:lstStyle/>
          <a:p>
            <a:r>
              <a:rPr lang="fr-FR" dirty="0">
                <a:solidFill>
                  <a:srgbClr val="4423AD"/>
                </a:solidFill>
                <a:latin typeface="AR DARLING" panose="02000000000000000000" pitchFamily="2" charset="0"/>
              </a:rPr>
              <a:t>Bienvenue au lycée!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86CE2AA-6725-493B-98D9-D4EDB58BE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476" y="2220632"/>
            <a:ext cx="4487047" cy="397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3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E787CD-E694-4E7B-943D-7713BB365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4423AD"/>
                </a:solidFill>
                <a:latin typeface="AR BERKLEY" panose="02000000000000000000" pitchFamily="2" charset="0"/>
              </a:rPr>
              <a:t>L’épreuve orale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7267CA-D9F3-4C10-8625-BB331142C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79719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Pour cette épreuve, vous avez 30 minutes de préparation et 20 minutes d’oral.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43C35C1-618A-429E-BA43-80B6F7601175}"/>
              </a:ext>
            </a:extLst>
          </p:cNvPr>
          <p:cNvSpPr txBox="1"/>
          <p:nvPr/>
        </p:nvSpPr>
        <p:spPr>
          <a:xfrm>
            <a:off x="941032" y="2667662"/>
            <a:ext cx="10412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Pendant l’année vous préparerez avec votre professeur  </a:t>
            </a:r>
            <a:r>
              <a:rPr lang="fr-FR" sz="2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20 textes (12 sur l’œuvre intégrale, 8 sur les 4 parcours imposés) </a:t>
            </a:r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et vous serez interrogés, au choix de l’examinateur, sur l’un de ces textes.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60D0EED-94C4-4930-8B85-2C58B758B18A}"/>
              </a:ext>
            </a:extLst>
          </p:cNvPr>
          <p:cNvSpPr txBox="1"/>
          <p:nvPr/>
        </p:nvSpPr>
        <p:spPr>
          <a:xfrm>
            <a:off x="941032" y="3815219"/>
            <a:ext cx="97032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Pendant les 12 premières minutes, vous ferez </a:t>
            </a:r>
            <a:r>
              <a:rPr lang="fr-FR" sz="2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le commentaire linéaire de ce texte et répondrez à la </a:t>
            </a:r>
            <a:r>
              <a:rPr lang="fr-FR" sz="2400" b="1" u="sng" dirty="0">
                <a:solidFill>
                  <a:srgbClr val="0070C0"/>
                </a:solidFill>
                <a:latin typeface="Baskerville Old Face" panose="02020602080505020303" pitchFamily="18" charset="0"/>
              </a:rPr>
              <a:t>question de grammaire </a:t>
            </a:r>
            <a:r>
              <a:rPr lang="fr-FR" sz="2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qui vous aura été posée. </a:t>
            </a:r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Ensuite, vous présenterez de façon originale un livre étudié dans l’année, de votre choix, et aurez un </a:t>
            </a:r>
            <a:r>
              <a:rPr lang="fr-FR" sz="2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entretien à ce sujet avec votre examinateur</a:t>
            </a:r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, qui jugera de votre pertinence, de votre connaissance de l’œuvre, de votre culture générale, de votre capacité à rebondir de façon intéressante sur les différents sujets abordés.</a:t>
            </a:r>
          </a:p>
        </p:txBody>
      </p:sp>
    </p:spTree>
    <p:extLst>
      <p:ext uri="{BB962C8B-B14F-4D97-AF65-F5344CB8AC3E}">
        <p14:creationId xmlns:p14="http://schemas.microsoft.com/office/powerpoint/2010/main" val="142276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2E5D66-ABF8-4902-8CE1-D5F1C8716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24" y="116512"/>
            <a:ext cx="10515600" cy="1325563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4423AD"/>
                </a:solidFill>
                <a:latin typeface="AR BERKLEY" panose="02000000000000000000" pitchFamily="2" charset="0"/>
              </a:rPr>
              <a:t>Alors, quelle méthode pour réussir sa 1</a:t>
            </a:r>
            <a:r>
              <a:rPr lang="fr-FR" baseline="30000" dirty="0">
                <a:solidFill>
                  <a:srgbClr val="4423AD"/>
                </a:solidFill>
                <a:latin typeface="AR BERKLEY" panose="02000000000000000000" pitchFamily="2" charset="0"/>
              </a:rPr>
              <a:t>ère</a:t>
            </a:r>
            <a:r>
              <a:rPr lang="fr-FR" dirty="0">
                <a:solidFill>
                  <a:srgbClr val="4423AD"/>
                </a:solidFill>
                <a:latin typeface="AR BERKLEY" panose="02000000000000000000" pitchFamily="2" charset="0"/>
              </a:rPr>
              <a:t>?!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F84B33-0FFC-4AFD-8872-41F98C0E8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07" y="1442075"/>
            <a:ext cx="6666390" cy="456075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Pas de secret : pour réussir, il faut… travailler !!!</a:t>
            </a: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C’est-à-dire :</a:t>
            </a:r>
          </a:p>
          <a:p>
            <a:pPr>
              <a:buFontTx/>
              <a:buChar char="-"/>
            </a:pP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Apprendre et ficher tous les soirs ce qui a été étudié dans la journée (et non pas seulement la veille du cours suivant !)</a:t>
            </a:r>
          </a:p>
          <a:p>
            <a:pPr>
              <a:buFontTx/>
              <a:buChar char="-"/>
            </a:pP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Faire le plus rigoureusement possible les exercices demandés (le cerveau est un muscle : il faut le faire travailler !!)</a:t>
            </a:r>
          </a:p>
          <a:p>
            <a:pPr>
              <a:buFontTx/>
              <a:buChar char="-"/>
            </a:pP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Approfondir les notions abordées en classe.</a:t>
            </a: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- Et bien sûr… écouter, et participer en cours !!!</a:t>
            </a:r>
          </a:p>
          <a:p>
            <a:pPr marL="0" indent="0">
              <a:buNone/>
            </a:pPr>
            <a:endParaRPr lang="fr-FR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7170" name="Picture 2" descr="Résultat de recherche d'images pour &quot;une année au lycée&quot;">
            <a:extLst>
              <a:ext uri="{FF2B5EF4-FFF2-40B4-BE49-F238E27FC236}">
                <a16:creationId xmlns:a16="http://schemas.microsoft.com/office/drawing/2014/main" id="{7082482A-E2B7-4BA2-8F60-29225AA4B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132" y="2041245"/>
            <a:ext cx="4741718" cy="351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3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0F25DF-096B-421F-9304-F8F3E4CB4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70028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N’oubliez pas que dès la 2</a:t>
            </a:r>
            <a:r>
              <a:rPr lang="fr-FR" sz="3600" baseline="300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nde</a:t>
            </a:r>
            <a:r>
              <a:rPr lang="fr-FR" sz="36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, on vous a demandé d’être autonomes !</a:t>
            </a:r>
            <a:br>
              <a:rPr lang="fr-FR" sz="3600" dirty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r>
              <a:rPr lang="fr-FR" sz="36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A vous d’organiser votre travail, de planifier vos révisions, de prendre des notes,…</a:t>
            </a:r>
            <a:br>
              <a:rPr lang="fr-FR" sz="3600" dirty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endParaRPr lang="fr-FR" sz="3600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8194" name="Picture 2" descr="Résultat de recherche d'images pour &quot;dessin  humour élèves qui travaillent&quot;">
            <a:extLst>
              <a:ext uri="{FF2B5EF4-FFF2-40B4-BE49-F238E27FC236}">
                <a16:creationId xmlns:a16="http://schemas.microsoft.com/office/drawing/2014/main" id="{40BD1750-8A6C-4B0B-9A29-7459F0223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567" y="2960657"/>
            <a:ext cx="523875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95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42C1A5-E8A3-47EC-B29E-86254A6A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478906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Et ne négligez pas un élément de réussite important : soyez curieux, ouverts, intéressés par le monde qui vous entoure!</a:t>
            </a:r>
            <a:b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Sortez, allez au cinéma, au musée, au théâtre, à l’opéra…</a:t>
            </a:r>
            <a:b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b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			</a:t>
            </a:r>
          </a:p>
        </p:txBody>
      </p:sp>
      <p:pic>
        <p:nvPicPr>
          <p:cNvPr id="9218" name="Picture 2" descr="Aucun texte alternatif disponible.">
            <a:extLst>
              <a:ext uri="{FF2B5EF4-FFF2-40B4-BE49-F238E27FC236}">
                <a16:creationId xmlns:a16="http://schemas.microsoft.com/office/drawing/2014/main" id="{B5A9482C-AA34-4DA6-8E6F-3E25FFEDD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48" y="2797455"/>
            <a:ext cx="3707003" cy="369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FEF4134-D3AF-4100-92AF-D81DA8C57937}"/>
              </a:ext>
            </a:extLst>
          </p:cNvPr>
          <p:cNvSpPr txBox="1"/>
          <p:nvPr/>
        </p:nvSpPr>
        <p:spPr>
          <a:xfrm>
            <a:off x="4749554" y="3680075"/>
            <a:ext cx="5970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… et bien sûr</a:t>
            </a:r>
            <a:r>
              <a:rPr lang="fr-FR" sz="4000">
                <a:solidFill>
                  <a:srgbClr val="0070C0"/>
                </a:solidFill>
                <a:latin typeface="Baskerville Old Face" panose="02020602080505020303" pitchFamily="18" charset="0"/>
              </a:rPr>
              <a:t>, LISEZ !!!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3026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A27339-CB22-46C0-BE36-A2BBC0BF6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6000">
                <a:solidFill>
                  <a:srgbClr val="4423AD"/>
                </a:solidFill>
                <a:latin typeface="AR BERKLEY" panose="02000000000000000000" pitchFamily="2" charset="0"/>
              </a:rPr>
              <a:t>Bonne route </a:t>
            </a:r>
            <a:r>
              <a:rPr lang="fr-FR" sz="6000" dirty="0">
                <a:solidFill>
                  <a:srgbClr val="4423AD"/>
                </a:solidFill>
                <a:latin typeface="AR BERKLEY" panose="02000000000000000000" pitchFamily="2" charset="0"/>
              </a:rPr>
              <a:t>à tous!</a:t>
            </a:r>
          </a:p>
        </p:txBody>
      </p:sp>
      <p:pic>
        <p:nvPicPr>
          <p:cNvPr id="10244" name="Picture 4" descr="Résultat de recherche d'images pour &quot;c'est parti!&quot;">
            <a:extLst>
              <a:ext uri="{FF2B5EF4-FFF2-40B4-BE49-F238E27FC236}">
                <a16:creationId xmlns:a16="http://schemas.microsoft.com/office/drawing/2014/main" id="{D74D5698-3BB1-48DC-B966-CF359A22C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534" y="1533525"/>
            <a:ext cx="86677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500F2AE-980C-4E53-BFDA-9CE0FB39B71E}"/>
              </a:ext>
            </a:extLst>
          </p:cNvPr>
          <p:cNvSpPr txBox="1"/>
          <p:nvPr/>
        </p:nvSpPr>
        <p:spPr>
          <a:xfrm>
            <a:off x="2334827" y="5601810"/>
            <a:ext cx="80609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4423AD"/>
                </a:solidFill>
                <a:latin typeface="AR BERKLEY" panose="02000000000000000000" pitchFamily="2" charset="0"/>
              </a:rPr>
              <a:t>Et n’oubliez pas que vos professeurs sont là pour vous accompagner! </a:t>
            </a:r>
          </a:p>
        </p:txBody>
      </p:sp>
      <p:pic>
        <p:nvPicPr>
          <p:cNvPr id="10248" name="Picture 8" descr="emoji cin doeil">
            <a:extLst>
              <a:ext uri="{FF2B5EF4-FFF2-40B4-BE49-F238E27FC236}">
                <a16:creationId xmlns:a16="http://schemas.microsoft.com/office/drawing/2014/main" id="{6575800F-1556-469F-A3DB-AD34A4E1A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710" y="6054958"/>
            <a:ext cx="615704" cy="50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17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451D4A-0634-4415-9B32-D270A2A8C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4423AD"/>
                </a:solidFill>
                <a:latin typeface="AR BERKLEY" panose="02000000000000000000" pitchFamily="2" charset="0"/>
              </a:rPr>
              <a:t>Le français!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D54C62-3728-4C2E-BFD2-285BB8086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53412"/>
          </a:xfrm>
        </p:spPr>
        <p:txBody>
          <a:bodyPr/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Les horaires :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4h de français par semaine et une heure d’AP.</a:t>
            </a:r>
          </a:p>
          <a:p>
            <a:pPr marL="0" indent="0">
              <a:buNone/>
            </a:pPr>
            <a:endParaRPr lang="fr-FR" dirty="0"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0"/>
            </a:endParaRPr>
          </a:p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… Du français, oui, mais pour quoi faire?...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7" name="Picture 2" descr="Résultat de recherche d'images pour &quot;image demandez le programme&quot;">
            <a:extLst>
              <a:ext uri="{FF2B5EF4-FFF2-40B4-BE49-F238E27FC236}">
                <a16:creationId xmlns:a16="http://schemas.microsoft.com/office/drawing/2014/main" id="{AD3DDC8E-0AF3-4A48-A4EC-DAC38A244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39" y="4279037"/>
            <a:ext cx="2844721" cy="214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61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97444C-785A-4501-8434-FBCFD9DDB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563" y="661690"/>
            <a:ext cx="9761738" cy="1325563"/>
          </a:xfrm>
        </p:spPr>
        <p:txBody>
          <a:bodyPr/>
          <a:lstStyle/>
          <a:p>
            <a:pPr algn="r"/>
            <a:r>
              <a:rPr lang="fr-FR" dirty="0">
                <a:solidFill>
                  <a:srgbClr val="6666FF"/>
                </a:solidFill>
                <a:latin typeface="AR BERKLEY" panose="02000000000000000000" pitchFamily="2" charset="0"/>
              </a:rPr>
              <a:t>Le programme de la classe de 1</a:t>
            </a:r>
            <a:r>
              <a:rPr lang="fr-FR" baseline="30000" dirty="0">
                <a:solidFill>
                  <a:srgbClr val="6666FF"/>
                </a:solidFill>
                <a:latin typeface="AR BERKLEY" panose="02000000000000000000" pitchFamily="2" charset="0"/>
              </a:rPr>
              <a:t>ère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51CE49-8529-44A0-928B-1EF7123DF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90946"/>
            <a:ext cx="10515600" cy="276413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Le programme fixe </a:t>
            </a:r>
            <a:r>
              <a:rPr lang="fr-FR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4 objets d’étude</a:t>
            </a: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 pour l’année:</a:t>
            </a:r>
          </a:p>
          <a:p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Théâtre du 17</a:t>
            </a:r>
            <a:r>
              <a:rPr lang="fr-FR" sz="2600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ème</a:t>
            </a:r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 au 21</a:t>
            </a:r>
            <a:r>
              <a:rPr lang="fr-FR" sz="2600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ème</a:t>
            </a:r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 siècle</a:t>
            </a:r>
          </a:p>
          <a:p>
            <a:pPr lvl="0"/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Poésie du 19</a:t>
            </a:r>
            <a:r>
              <a:rPr lang="fr-FR" sz="2600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ème  </a:t>
            </a:r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au 21</a:t>
            </a:r>
            <a:r>
              <a:rPr lang="fr-FR" sz="2600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ème</a:t>
            </a:r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 siècle</a:t>
            </a:r>
          </a:p>
          <a:p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Roman et récit du Moyen Âge au 21</a:t>
            </a:r>
            <a:r>
              <a:rPr lang="fr-FR" sz="2600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ème</a:t>
            </a:r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 siècle</a:t>
            </a:r>
          </a:p>
          <a:p>
            <a:pPr lvl="0"/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Littérature d’idées du 16</a:t>
            </a:r>
            <a:r>
              <a:rPr lang="fr-FR" sz="2600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ème</a:t>
            </a:r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 au 18</a:t>
            </a:r>
            <a:r>
              <a:rPr lang="fr-FR" sz="2600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ème</a:t>
            </a:r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 siècle</a:t>
            </a:r>
          </a:p>
          <a:p>
            <a:pPr marL="0" lv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2050" name="Picture 2" descr="Résultat de recherche d'images pour &quot;dessin littérature&quot;">
            <a:extLst>
              <a:ext uri="{FF2B5EF4-FFF2-40B4-BE49-F238E27FC236}">
                <a16:creationId xmlns:a16="http://schemas.microsoft.com/office/drawing/2014/main" id="{166292CC-6D05-46A3-A8A4-978ACA41D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00" y="501892"/>
            <a:ext cx="3680442" cy="208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80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AE7C93-3776-414C-A163-63E661360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950" y="1349407"/>
            <a:ext cx="7334850" cy="107419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sz="26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A travers ces 4 objets d’étude, nous étudierons :</a:t>
            </a:r>
          </a:p>
          <a:p>
            <a:pPr marL="0" indent="0" algn="ctr">
              <a:buNone/>
            </a:pPr>
            <a:r>
              <a:rPr lang="fr-FR" sz="26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 </a:t>
            </a:r>
            <a:r>
              <a:rPr lang="fr-FR" sz="26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8 œuvres intégrales donc 4 imposées et 4 parcours de lecture également imposés</a:t>
            </a:r>
            <a:r>
              <a:rPr lang="fr-FR" sz="26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.</a:t>
            </a:r>
            <a:endParaRPr lang="fr-FR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2CBBB1D-6FD9-437B-BFBE-32A26312324B}"/>
              </a:ext>
            </a:extLst>
          </p:cNvPr>
          <p:cNvSpPr txBox="1"/>
          <p:nvPr/>
        </p:nvSpPr>
        <p:spPr>
          <a:xfrm>
            <a:off x="3888420" y="2592696"/>
            <a:ext cx="71376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Nous ferons également des parallèles avec des textes de l’Antiquité, ainsi qu’avec des œuvres contemporaines.</a:t>
            </a:r>
          </a:p>
          <a:p>
            <a:pPr algn="ctr"/>
            <a:endParaRPr lang="fr-FR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82CD8CA-A294-4D62-AFA1-7DBCE36EED05}"/>
              </a:ext>
            </a:extLst>
          </p:cNvPr>
          <p:cNvSpPr txBox="1"/>
          <p:nvPr/>
        </p:nvSpPr>
        <p:spPr>
          <a:xfrm>
            <a:off x="3755255" y="3682284"/>
            <a:ext cx="802541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Nous nous intéresserons aussi à des </a:t>
            </a:r>
            <a:r>
              <a:rPr lang="fr-FR" sz="2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œuvres d’art </a:t>
            </a:r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en lien avec les textes étudiés.</a:t>
            </a:r>
          </a:p>
          <a:p>
            <a:pPr algn="ctr"/>
            <a:endParaRPr lang="fr-FR" sz="2800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65C90AC-03AD-49DB-8BDB-FCBB94A59E1D}"/>
              </a:ext>
            </a:extLst>
          </p:cNvPr>
          <p:cNvSpPr txBox="1"/>
          <p:nvPr/>
        </p:nvSpPr>
        <p:spPr>
          <a:xfrm>
            <a:off x="3034476" y="4928778"/>
            <a:ext cx="9303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Enfin, des </a:t>
            </a:r>
            <a:r>
              <a:rPr lang="fr-FR" sz="2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écrits</a:t>
            </a:r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 et des </a:t>
            </a:r>
            <a:r>
              <a:rPr lang="fr-FR" sz="24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oraux </a:t>
            </a:r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seront attendus et travaillés dans chaque séquence (poésies, discours argumentatifs, extraits de théâtre, etc.)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B322C0E-718F-4F65-B50B-098B8BC2B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6" y="1204703"/>
            <a:ext cx="3069039" cy="388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4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DDA298-8A59-4540-8E57-EA23D563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4621"/>
            <a:ext cx="10515600" cy="1325563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C’est donc un programme passionnant…</a:t>
            </a:r>
            <a:b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r>
              <a:rPr lang="fr-FR" dirty="0">
                <a:solidFill>
                  <a:srgbClr val="0070C0"/>
                </a:solidFill>
                <a:latin typeface="Baskerville Old Face" panose="02020602080505020303" pitchFamily="18" charset="0"/>
              </a:rPr>
              <a:t>mais dense !!!</a:t>
            </a:r>
          </a:p>
        </p:txBody>
      </p:sp>
      <p:pic>
        <p:nvPicPr>
          <p:cNvPr id="3074" name="Picture 2" descr="Les mangas">
            <a:extLst>
              <a:ext uri="{FF2B5EF4-FFF2-40B4-BE49-F238E27FC236}">
                <a16:creationId xmlns:a16="http://schemas.microsoft.com/office/drawing/2014/main" id="{1AB80F0C-01D5-41D1-AA59-7160F6AE7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4" y="2382586"/>
            <a:ext cx="4820668" cy="371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89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1E39FC-461D-4A92-A430-D1516D041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2559"/>
            <a:ext cx="10125722" cy="1078129"/>
          </a:xfrm>
        </p:spPr>
        <p:txBody>
          <a:bodyPr>
            <a:noAutofit/>
          </a:bodyPr>
          <a:lstStyle/>
          <a:p>
            <a:pPr algn="ctr"/>
            <a:r>
              <a:rPr lang="fr-FR" sz="3600" dirty="0">
                <a:solidFill>
                  <a:srgbClr val="4423AD"/>
                </a:solidFill>
                <a:latin typeface="AR BERKLEY" panose="02000000000000000000" pitchFamily="2" charset="0"/>
              </a:rPr>
              <a:t>En effet, à tout cela s’ajoute la préparation … </a:t>
            </a:r>
            <a:br>
              <a:rPr lang="fr-FR" sz="3600" dirty="0">
                <a:solidFill>
                  <a:srgbClr val="4423AD"/>
                </a:solidFill>
                <a:latin typeface="AR BERKLEY" panose="02000000000000000000" pitchFamily="2" charset="0"/>
              </a:rPr>
            </a:br>
            <a:r>
              <a:rPr lang="fr-FR" sz="3600" dirty="0">
                <a:solidFill>
                  <a:srgbClr val="4423AD"/>
                </a:solidFill>
                <a:latin typeface="AR BERKLEY" panose="02000000000000000000" pitchFamily="2" charset="0"/>
              </a:rPr>
              <a:t>du bac de français!</a:t>
            </a:r>
          </a:p>
        </p:txBody>
      </p:sp>
      <p:pic>
        <p:nvPicPr>
          <p:cNvPr id="4098" name="Picture 2" descr="Résultat de recherche d'images pour &quot;dessin littérature&quot;">
            <a:extLst>
              <a:ext uri="{FF2B5EF4-FFF2-40B4-BE49-F238E27FC236}">
                <a16:creationId xmlns:a16="http://schemas.microsoft.com/office/drawing/2014/main" id="{2561BC13-A995-4C01-B28D-ACF21A703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48396"/>
            <a:ext cx="3226423" cy="409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E245F83-D6E7-4407-91B0-C9B3157D65D0}"/>
              </a:ext>
            </a:extLst>
          </p:cNvPr>
          <p:cNvSpPr txBox="1"/>
          <p:nvPr/>
        </p:nvSpPr>
        <p:spPr>
          <a:xfrm flipH="1">
            <a:off x="5601809" y="2951318"/>
            <a:ext cx="57519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Et oui, le bac de français a lieu en fin de 1</a:t>
            </a:r>
            <a:r>
              <a:rPr lang="fr-FR" sz="3200" baseline="300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ère</a:t>
            </a:r>
            <a: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… il aurait dû se préparer sur deux ans, c’est-à-dire dès le début de la 2</a:t>
            </a:r>
            <a:r>
              <a:rPr lang="fr-FR" sz="3200" baseline="300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nde </a:t>
            </a:r>
            <a: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! Mais nous allons mettre les bouchées doubles.</a:t>
            </a:r>
          </a:p>
        </p:txBody>
      </p:sp>
    </p:spTree>
    <p:extLst>
      <p:ext uri="{BB962C8B-B14F-4D97-AF65-F5344CB8AC3E}">
        <p14:creationId xmlns:p14="http://schemas.microsoft.com/office/powerpoint/2010/main" val="59825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B7F24A-EF4C-4FDC-ABF0-7F869F9C0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4423AD"/>
                </a:solidFill>
                <a:latin typeface="AR BERKLEY" panose="02000000000000000000" pitchFamily="2" charset="0"/>
              </a:rPr>
              <a:t>Mais en quoi consiste exactement le bac de français?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C8C88D9-2E1E-484B-AFA6-339BA6832D95}"/>
              </a:ext>
            </a:extLst>
          </p:cNvPr>
          <p:cNvSpPr txBox="1"/>
          <p:nvPr/>
        </p:nvSpPr>
        <p:spPr>
          <a:xfrm>
            <a:off x="3497802" y="2346332"/>
            <a:ext cx="64540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L’EAF (épreuve anticipée de français) est composée de deux épreuves :</a:t>
            </a:r>
          </a:p>
          <a:p>
            <a:pPr algn="ctr"/>
            <a:endParaRPr lang="fr-FR" sz="2800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  <a:p>
            <a:pPr lvl="2"/>
            <a:r>
              <a:rPr lang="fr-FR" sz="28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Une épreuve écrite de 4h</a:t>
            </a:r>
          </a:p>
          <a:p>
            <a:pPr algn="ctr"/>
            <a:r>
              <a:rPr lang="fr-FR" sz="28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Un oral de 20 min (+ 30 min de préparation)</a:t>
            </a:r>
          </a:p>
        </p:txBody>
      </p:sp>
      <p:pic>
        <p:nvPicPr>
          <p:cNvPr id="5122" name="Picture 2" descr="Résultat de recherche d'images pour &quot;dessin lycéen&quot;">
            <a:extLst>
              <a:ext uri="{FF2B5EF4-FFF2-40B4-BE49-F238E27FC236}">
                <a16:creationId xmlns:a16="http://schemas.microsoft.com/office/drawing/2014/main" id="{C484C659-E7BD-4FD6-8096-2986003B3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58" y="3555103"/>
            <a:ext cx="3987924" cy="293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45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3AEE26-8721-42F6-9979-269752796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4423AD"/>
                </a:solidFill>
                <a:latin typeface="AR BERKLEY" panose="02000000000000000000" pitchFamily="2" charset="0"/>
              </a:rPr>
              <a:t>L’épreuve écrite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A519C4-67CE-46BE-9C2A-E4A2A59AF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9132" y="1690688"/>
            <a:ext cx="10515600" cy="7279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Elle dure 4 heures</a:t>
            </a:r>
          </a:p>
          <a:p>
            <a:pPr marL="0" indent="0">
              <a:buNone/>
            </a:pPr>
            <a:endParaRPr lang="fr-FR" sz="2400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2AAC4F9-CD31-4B84-BB57-143C5034284F}"/>
              </a:ext>
            </a:extLst>
          </p:cNvPr>
          <p:cNvSpPr txBox="1"/>
          <p:nvPr/>
        </p:nvSpPr>
        <p:spPr>
          <a:xfrm>
            <a:off x="1859131" y="2462253"/>
            <a:ext cx="850802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>
                <a:solidFill>
                  <a:srgbClr val="0070C0"/>
                </a:solidFill>
                <a:latin typeface="Baskerville Old Face" panose="02020602080505020303" pitchFamily="18" charset="0"/>
              </a:rPr>
              <a:t>Filière générale</a:t>
            </a:r>
            <a:r>
              <a:rPr lang="fr-FR" sz="28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: Vous avez le choix entre le </a:t>
            </a:r>
            <a:r>
              <a:rPr lang="fr-FR" sz="28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commentaire littéraire d’</a:t>
            </a:r>
            <a:r>
              <a:rPr lang="fr-FR" sz="28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un texte choisi dans un objet d’étude </a:t>
            </a:r>
            <a:r>
              <a:rPr lang="fr-FR" sz="2800" b="1" dirty="0">
                <a:solidFill>
                  <a:srgbClr val="0070C0"/>
                </a:solidFill>
                <a:latin typeface="Baskerville Old Face" panose="02020602080505020303" pitchFamily="18" charset="0"/>
              </a:rPr>
              <a:t>ou une dissertation</a:t>
            </a:r>
            <a:r>
              <a:rPr lang="fr-FR" sz="28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 sur une œuvre du programme imposé de 1ère</a:t>
            </a:r>
          </a:p>
          <a:p>
            <a:endParaRPr lang="fr-FR" b="1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20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470DD3-B506-459B-8132-C40A82C5F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2606" y="542679"/>
            <a:ext cx="7261193" cy="5662813"/>
          </a:xfrm>
        </p:spPr>
        <p:txBody>
          <a:bodyPr>
            <a:normAutofit/>
          </a:bodyPr>
          <a:lstStyle/>
          <a:p>
            <a:pPr algn="ctr"/>
            <a: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Cette partie de l’épreuve est complexe et se prépare longtemps en avance. </a:t>
            </a:r>
            <a:b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b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N’attendez donc pas le mois de novembre pour vous y mettre ! </a:t>
            </a:r>
            <a:b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b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</a:br>
            <a:r>
              <a:rPr lang="fr-FR" sz="3200" dirty="0">
                <a:solidFill>
                  <a:srgbClr val="0070C0"/>
                </a:solidFill>
                <a:latin typeface="Baskerville Old Face" panose="02020602080505020303" pitchFamily="18" charset="0"/>
              </a:rPr>
              <a:t>Plus vous serez sérieux et assidus dans votre travail personnel dès le début de l’année, plus la réussite vous sera facile !</a:t>
            </a:r>
          </a:p>
        </p:txBody>
      </p:sp>
      <p:pic>
        <p:nvPicPr>
          <p:cNvPr id="6146" name="Picture 2" descr="Résultat de recherche d'images pour &quot;humour révisions&quot;">
            <a:extLst>
              <a:ext uri="{FF2B5EF4-FFF2-40B4-BE49-F238E27FC236}">
                <a16:creationId xmlns:a16="http://schemas.microsoft.com/office/drawing/2014/main" id="{D5B30D22-3609-4C15-AE42-CF4048527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80" y="830063"/>
            <a:ext cx="3561641" cy="537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20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1159</TotalTime>
  <Words>688</Words>
  <Application>Microsoft Macintosh PowerPoint</Application>
  <PresentationFormat>Grand écran</PresentationFormat>
  <Paragraphs>45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AR BERKLEY</vt:lpstr>
      <vt:lpstr>AR DARLING</vt:lpstr>
      <vt:lpstr>Arial</vt:lpstr>
      <vt:lpstr>Baskerville Old Face</vt:lpstr>
      <vt:lpstr>Calibri</vt:lpstr>
      <vt:lpstr>Calibri Light</vt:lpstr>
      <vt:lpstr>Thème Office</vt:lpstr>
      <vt:lpstr>Bienvenue au lycée!</vt:lpstr>
      <vt:lpstr>Le français!</vt:lpstr>
      <vt:lpstr>Le programme de la classe de 1ère</vt:lpstr>
      <vt:lpstr>Présentation PowerPoint</vt:lpstr>
      <vt:lpstr>C’est donc un programme passionnant… mais dense !!!</vt:lpstr>
      <vt:lpstr>En effet, à tout cela s’ajoute la préparation …  du bac de français!</vt:lpstr>
      <vt:lpstr>Mais en quoi consiste exactement le bac de français?</vt:lpstr>
      <vt:lpstr>L’épreuve écrite</vt:lpstr>
      <vt:lpstr>Cette partie de l’épreuve est complexe et se prépare longtemps en avance.   N’attendez donc pas le mois de novembre pour vous y mettre !   Plus vous serez sérieux et assidus dans votre travail personnel dès le début de l’année, plus la réussite vous sera facile !</vt:lpstr>
      <vt:lpstr>L’épreuve orale</vt:lpstr>
      <vt:lpstr>Alors, quelle méthode pour réussir sa 1ère?!</vt:lpstr>
      <vt:lpstr>N’oubliez pas que dès la 2nde, on vous a demandé d’être autonomes ! A vous d’organiser votre travail, de planifier vos révisions, de prendre des notes,… </vt:lpstr>
      <vt:lpstr>Et ne négligez pas un élément de réussite important : soyez curieux, ouverts, intéressés par le monde qui vous entoure! Sortez, allez au cinéma, au musée, au théâtre, à l’opéra…     </vt:lpstr>
      <vt:lpstr>Bonne route à tous!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Bienvenue  au lycée!</dc:title>
  <dc:creator>Ludivine Le Dû</dc:creator>
  <cp:lastModifiedBy>ghislaine zaneboni</cp:lastModifiedBy>
  <cp:revision>75</cp:revision>
  <dcterms:created xsi:type="dcterms:W3CDTF">2018-02-20T16:55:02Z</dcterms:created>
  <dcterms:modified xsi:type="dcterms:W3CDTF">2021-09-04T16:30:56Z</dcterms:modified>
</cp:coreProperties>
</file>