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5" r:id="rId3"/>
    <p:sldId id="257" r:id="rId4"/>
    <p:sldId id="260" r:id="rId5"/>
    <p:sldId id="258" r:id="rId6"/>
    <p:sldId id="261" r:id="rId7"/>
    <p:sldId id="267" r:id="rId8"/>
    <p:sldId id="264" r:id="rId9"/>
    <p:sldId id="259" r:id="rId10"/>
    <p:sldId id="265" r:id="rId11"/>
    <p:sldId id="273" r:id="rId12"/>
    <p:sldId id="272" r:id="rId13"/>
    <p:sldId id="266" r:id="rId14"/>
    <p:sldId id="271" r:id="rId15"/>
    <p:sldId id="262" r:id="rId16"/>
    <p:sldId id="268" r:id="rId17"/>
    <p:sldId id="274" r:id="rId18"/>
    <p:sldId id="263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44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72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952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12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3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72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847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997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54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78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07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10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22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77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84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41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D286-CCB9-40DE-85D0-553CEC1BE99A}" type="datetimeFigureOut">
              <a:rPr lang="fr-FR" smtClean="0"/>
              <a:t>26/09/2021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D1E46-8352-46B8-90BB-D9B7EE7E45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902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hez.jeannette.fleurs.over-blog.com/2021/07/1er-juillet-1804.naissance-de-george-sand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98D7D-F9EE-4094-A842-64E435D2B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9600" dirty="0">
                <a:latin typeface="Alice in Wonderland" panose="02000500000000000000" pitchFamily="2" charset="0"/>
              </a:rPr>
              <a:t>le Romantisme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33D1CD-AAA5-4DBB-8344-662C13C423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Un mouvement littéraire fondateur pour le XIX°…et après…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487F1F-0BD6-49F7-B7B5-82C4329C54F8}"/>
              </a:ext>
            </a:extLst>
          </p:cNvPr>
          <p:cNvSpPr txBox="1"/>
          <p:nvPr/>
        </p:nvSpPr>
        <p:spPr>
          <a:xfrm>
            <a:off x="8862646" y="6031524"/>
            <a:ext cx="240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solidFill>
                  <a:srgbClr val="FF3399"/>
                </a:solidFill>
                <a:latin typeface="A Charming Font Superexpanded" panose="00000400000000000000" pitchFamily="2" charset="0"/>
              </a:rPr>
              <a:t>Laetitia Sarr</a:t>
            </a:r>
          </a:p>
        </p:txBody>
      </p:sp>
    </p:spTree>
    <p:extLst>
      <p:ext uri="{BB962C8B-B14F-4D97-AF65-F5344CB8AC3E}">
        <p14:creationId xmlns:p14="http://schemas.microsoft.com/office/powerpoint/2010/main" val="182559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5EC7A2-25CF-492F-851A-A3DDE4A7D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12" y="0"/>
            <a:ext cx="598777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C0C84A-D213-4EE7-986D-96AF3612BD96}"/>
              </a:ext>
            </a:extLst>
          </p:cNvPr>
          <p:cNvSpPr txBox="1"/>
          <p:nvPr/>
        </p:nvSpPr>
        <p:spPr>
          <a:xfrm>
            <a:off x="154745" y="188562"/>
            <a:ext cx="29473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/>
              <a:t>L’inspiration gothique </a:t>
            </a:r>
            <a:r>
              <a:rPr lang="fr-FR" sz="2000" dirty="0"/>
              <a:t>frénétique </a:t>
            </a:r>
          </a:p>
          <a:p>
            <a:pPr algn="r"/>
            <a:r>
              <a:rPr lang="fr-FR" sz="2000" dirty="0"/>
              <a:t>ou gothique noir </a:t>
            </a:r>
          </a:p>
          <a:p>
            <a:pPr algn="r"/>
            <a:r>
              <a:rPr lang="fr-FR" sz="2000" dirty="0"/>
              <a:t>et </a:t>
            </a:r>
            <a:r>
              <a:rPr lang="fr-FR" sz="2000" b="1" dirty="0"/>
              <a:t>le fantastique </a:t>
            </a:r>
            <a:r>
              <a:rPr lang="fr-FR" sz="2000" dirty="0"/>
              <a:t>expriment les angoisses </a:t>
            </a:r>
          </a:p>
          <a:p>
            <a:pPr algn="r"/>
            <a:r>
              <a:rPr lang="fr-FR" sz="2000" dirty="0"/>
              <a:t>d’une époque troublée </a:t>
            </a:r>
          </a:p>
          <a:p>
            <a:pPr algn="r"/>
            <a:r>
              <a:rPr lang="fr-FR" sz="2000" dirty="0"/>
              <a:t>et l’exploration </a:t>
            </a:r>
          </a:p>
          <a:p>
            <a:pPr algn="r"/>
            <a:r>
              <a:rPr lang="fr-FR" sz="2000" dirty="0"/>
              <a:t>des sombres profondeurs du Moi.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3A4AA9-0C2D-4E2C-9404-4D54A71AEBFA}"/>
              </a:ext>
            </a:extLst>
          </p:cNvPr>
          <p:cNvSpPr txBox="1"/>
          <p:nvPr/>
        </p:nvSpPr>
        <p:spPr>
          <a:xfrm>
            <a:off x="9312812" y="5514535"/>
            <a:ext cx="1955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J. H. Füssli, </a:t>
            </a:r>
          </a:p>
          <a:p>
            <a:r>
              <a:rPr lang="fr-FR" sz="2000" i="1" dirty="0"/>
              <a:t>Le Cauchemar</a:t>
            </a:r>
            <a:r>
              <a:rPr lang="fr-FR" sz="2000" dirty="0"/>
              <a:t>, 1781</a:t>
            </a:r>
          </a:p>
        </p:txBody>
      </p:sp>
    </p:spTree>
    <p:extLst>
      <p:ext uri="{BB962C8B-B14F-4D97-AF65-F5344CB8AC3E}">
        <p14:creationId xmlns:p14="http://schemas.microsoft.com/office/powerpoint/2010/main" val="354907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F610232-8CD0-4A52-B51B-6392212A9C58}"/>
              </a:ext>
            </a:extLst>
          </p:cNvPr>
          <p:cNvSpPr txBox="1"/>
          <p:nvPr/>
        </p:nvSpPr>
        <p:spPr>
          <a:xfrm>
            <a:off x="9716087" y="515808"/>
            <a:ext cx="24759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APRES le ROMANTISME</a:t>
            </a:r>
          </a:p>
          <a:p>
            <a:endParaRPr lang="fr-FR" sz="20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fr-FR" sz="20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fr-FR" sz="20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La fuite du réel </a:t>
            </a: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dans le Rêve, </a:t>
            </a: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la quête du Mystère du Monde, </a:t>
            </a: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 rôle privilégié </a:t>
            </a: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 l’Artiste </a:t>
            </a: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seul capable </a:t>
            </a: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 percevoir l’invisible, </a:t>
            </a:r>
          </a:p>
          <a:p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donnent le </a:t>
            </a:r>
            <a:r>
              <a:rPr lang="fr-FR" sz="2000" b="1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SYMBOLISME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0AFA3C-DCE9-4F19-8A5A-C54217242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108"/>
            <a:ext cx="9715500" cy="60483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2F6844-873B-4CB9-BC47-D2D1CD3A5782}"/>
              </a:ext>
            </a:extLst>
          </p:cNvPr>
          <p:cNvSpPr txBox="1"/>
          <p:nvPr/>
        </p:nvSpPr>
        <p:spPr>
          <a:xfrm>
            <a:off x="2817934" y="6301483"/>
            <a:ext cx="4079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G. Moreau, </a:t>
            </a:r>
            <a:r>
              <a:rPr lang="fr-FR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Les Voix</a:t>
            </a:r>
            <a:r>
              <a:rPr lang="fr-FR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1880</a:t>
            </a:r>
          </a:p>
        </p:txBody>
      </p:sp>
    </p:spTree>
    <p:extLst>
      <p:ext uri="{BB962C8B-B14F-4D97-AF65-F5344CB8AC3E}">
        <p14:creationId xmlns:p14="http://schemas.microsoft.com/office/powerpoint/2010/main" val="400772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F07C9B-5056-4CCC-979F-0ADCC339EBCB}"/>
              </a:ext>
            </a:extLst>
          </p:cNvPr>
          <p:cNvSpPr txBox="1"/>
          <p:nvPr/>
        </p:nvSpPr>
        <p:spPr>
          <a:xfrm>
            <a:off x="10148756" y="365497"/>
            <a:ext cx="202574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FFC000"/>
                </a:solidFill>
              </a:rPr>
              <a:t>APRES le ROMANTISME</a:t>
            </a:r>
          </a:p>
          <a:p>
            <a:endParaRPr lang="fr-FR" sz="2000" i="1" dirty="0">
              <a:solidFill>
                <a:srgbClr val="FFC000"/>
              </a:solidFill>
            </a:endParaRPr>
          </a:p>
          <a:p>
            <a:endParaRPr lang="fr-FR" sz="2000" i="1" dirty="0">
              <a:solidFill>
                <a:srgbClr val="FFC000"/>
              </a:solidFill>
            </a:endParaRPr>
          </a:p>
          <a:p>
            <a:endParaRPr lang="fr-FR" sz="2000" i="1" dirty="0">
              <a:solidFill>
                <a:srgbClr val="FFC000"/>
              </a:solidFill>
            </a:endParaRPr>
          </a:p>
          <a:p>
            <a:r>
              <a:rPr lang="fr-FR" sz="2000" i="1" dirty="0">
                <a:solidFill>
                  <a:srgbClr val="FFC000"/>
                </a:solidFill>
              </a:rPr>
              <a:t>La fuite du réel </a:t>
            </a:r>
          </a:p>
          <a:p>
            <a:r>
              <a:rPr lang="fr-FR" sz="2000" i="1" dirty="0">
                <a:solidFill>
                  <a:srgbClr val="FFC000"/>
                </a:solidFill>
              </a:rPr>
              <a:t>et le refus de l’engagement </a:t>
            </a:r>
          </a:p>
          <a:p>
            <a:r>
              <a:rPr lang="fr-FR" sz="2000" i="1" dirty="0">
                <a:solidFill>
                  <a:srgbClr val="FFC000"/>
                </a:solidFill>
              </a:rPr>
              <a:t>ou du lyrisme romantiques donnent le </a:t>
            </a:r>
            <a:r>
              <a:rPr lang="fr-FR" sz="2000" b="1" i="1" dirty="0">
                <a:solidFill>
                  <a:srgbClr val="FFC000"/>
                </a:solidFill>
              </a:rPr>
              <a:t>PARNASSE,</a:t>
            </a:r>
          </a:p>
          <a:p>
            <a:r>
              <a:rPr lang="fr-FR" sz="2000" i="1" dirty="0">
                <a:solidFill>
                  <a:srgbClr val="FFC000"/>
                </a:solidFill>
              </a:rPr>
              <a:t>mouvement poétique revendiquant </a:t>
            </a:r>
            <a:r>
              <a:rPr lang="fr-FR" sz="2000" b="1" i="1" dirty="0">
                <a:solidFill>
                  <a:srgbClr val="FFC000"/>
                </a:solidFill>
              </a:rPr>
              <a:t>l’Art pour l’Art </a:t>
            </a:r>
          </a:p>
          <a:p>
            <a:r>
              <a:rPr lang="fr-FR" sz="2000" i="1" dirty="0">
                <a:solidFill>
                  <a:srgbClr val="FFC000"/>
                </a:solidFill>
              </a:rPr>
              <a:t>la Beauté pure </a:t>
            </a:r>
          </a:p>
          <a:p>
            <a:r>
              <a:rPr lang="fr-FR" sz="2000" i="1" dirty="0">
                <a:solidFill>
                  <a:srgbClr val="FFC000"/>
                </a:solidFill>
              </a:rPr>
              <a:t>et inutile </a:t>
            </a:r>
          </a:p>
          <a:p>
            <a:r>
              <a:rPr lang="fr-FR" sz="2000" i="1" dirty="0">
                <a:solidFill>
                  <a:srgbClr val="FFC000"/>
                </a:solidFill>
              </a:rPr>
              <a:t>de l’œuvre.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3AE73B-3CE8-4079-8DBA-97A1E6AD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69"/>
            <a:ext cx="10148756" cy="57136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241B48-FCCE-47A8-8755-6CC12FCFB571}"/>
              </a:ext>
            </a:extLst>
          </p:cNvPr>
          <p:cNvSpPr txBox="1"/>
          <p:nvPr/>
        </p:nvSpPr>
        <p:spPr>
          <a:xfrm>
            <a:off x="3173481" y="6305585"/>
            <a:ext cx="3801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C000"/>
                </a:solidFill>
              </a:rPr>
              <a:t>A. </a:t>
            </a:r>
            <a:r>
              <a:rPr lang="fr-FR" sz="2000" dirty="0" err="1">
                <a:solidFill>
                  <a:srgbClr val="FFC000"/>
                </a:solidFill>
              </a:rPr>
              <a:t>Appiani</a:t>
            </a:r>
            <a:r>
              <a:rPr lang="fr-FR" sz="2000" dirty="0">
                <a:solidFill>
                  <a:srgbClr val="FFC000"/>
                </a:solidFill>
              </a:rPr>
              <a:t>, </a:t>
            </a:r>
            <a:r>
              <a:rPr lang="fr-FR" sz="2000" i="1" dirty="0">
                <a:solidFill>
                  <a:srgbClr val="FFC000"/>
                </a:solidFill>
              </a:rPr>
              <a:t>Le Parnasse</a:t>
            </a:r>
            <a:r>
              <a:rPr lang="fr-FR" sz="2000" dirty="0">
                <a:solidFill>
                  <a:srgbClr val="FFC000"/>
                </a:solidFill>
              </a:rPr>
              <a:t>, 1811</a:t>
            </a:r>
          </a:p>
        </p:txBody>
      </p:sp>
    </p:spTree>
    <p:extLst>
      <p:ext uri="{BB962C8B-B14F-4D97-AF65-F5344CB8AC3E}">
        <p14:creationId xmlns:p14="http://schemas.microsoft.com/office/powerpoint/2010/main" val="1375874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384EBA-CA75-41BE-B77F-21904550A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3646" r="4396" b="9274"/>
          <a:stretch/>
        </p:blipFill>
        <p:spPr>
          <a:xfrm>
            <a:off x="3559126" y="-5611"/>
            <a:ext cx="5345723" cy="68153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7907E5-B604-4595-9E40-9A12BD33F0FC}"/>
              </a:ext>
            </a:extLst>
          </p:cNvPr>
          <p:cNvSpPr txBox="1"/>
          <p:nvPr/>
        </p:nvSpPr>
        <p:spPr>
          <a:xfrm>
            <a:off x="329418" y="315172"/>
            <a:ext cx="30808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Le MOI </a:t>
            </a:r>
            <a:r>
              <a:rPr lang="fr-FR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énergique en quête de </a:t>
            </a:r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LIBERTE</a:t>
            </a:r>
          </a:p>
          <a:p>
            <a:pPr algn="r"/>
            <a:endParaRPr lang="fr-FR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fr-FR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L’Energie romantique, </a:t>
            </a:r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troisième grande tendance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du mouvement, 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s’incarne aussi dans le mythe de Faust,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avide de connaissance et de puissance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au point d’y sacrifier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son âme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(pacte diabolique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pour obtenir </a:t>
            </a:r>
          </a:p>
          <a:p>
            <a:pPr algn="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l’éternelle jeunesse)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B175C6-0B94-4E87-B20C-9BA9ABEF0B2E}"/>
              </a:ext>
            </a:extLst>
          </p:cNvPr>
          <p:cNvSpPr txBox="1"/>
          <p:nvPr/>
        </p:nvSpPr>
        <p:spPr>
          <a:xfrm>
            <a:off x="8904849" y="5590121"/>
            <a:ext cx="29577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Ary Scheffer</a:t>
            </a:r>
            <a:r>
              <a:rPr lang="fr-FR" sz="20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</a:p>
          <a:p>
            <a:r>
              <a:rPr lang="fr-FR" sz="20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Faust dans son cabinet</a:t>
            </a:r>
          </a:p>
        </p:txBody>
      </p:sp>
    </p:spTree>
    <p:extLst>
      <p:ext uri="{BB962C8B-B14F-4D97-AF65-F5344CB8AC3E}">
        <p14:creationId xmlns:p14="http://schemas.microsoft.com/office/powerpoint/2010/main" val="342849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57D58DC-46BF-4373-BE3A-1CE94ADDA714}"/>
              </a:ext>
            </a:extLst>
          </p:cNvPr>
          <p:cNvSpPr txBox="1"/>
          <p:nvPr/>
        </p:nvSpPr>
        <p:spPr>
          <a:xfrm>
            <a:off x="267288" y="258901"/>
            <a:ext cx="2208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L’aspiration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à la Liberté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réclame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une libération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de l’ART,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moins soumis aux règle classiques,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plus expressif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et plus vrai…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BEF662-B7E1-4FBE-B226-CC9913C4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937" y="0"/>
            <a:ext cx="6372125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497FBE-C96D-45E8-945C-FB33EBDF2968}"/>
              </a:ext>
            </a:extLst>
          </p:cNvPr>
          <p:cNvSpPr txBox="1"/>
          <p:nvPr/>
        </p:nvSpPr>
        <p:spPr>
          <a:xfrm>
            <a:off x="9389914" y="2889797"/>
            <a:ext cx="28020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La bataille d’Hernani: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en 1830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le Drame romantique </a:t>
            </a:r>
            <a:r>
              <a:rPr lang="fr-FR" sz="2000" i="1" dirty="0">
                <a:solidFill>
                  <a:srgbClr val="FF0000"/>
                </a:solidFill>
              </a:rPr>
              <a:t>Hernani</a:t>
            </a:r>
            <a:r>
              <a:rPr lang="fr-FR" sz="2000" dirty="0">
                <a:solidFill>
                  <a:srgbClr val="FF0000"/>
                </a:solidFill>
              </a:rPr>
              <a:t> de V. Hugo déclenche un scandale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lors de la première représentation: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trop moderne,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trop audacieux...!</a:t>
            </a:r>
          </a:p>
        </p:txBody>
      </p:sp>
    </p:spTree>
    <p:extLst>
      <p:ext uri="{BB962C8B-B14F-4D97-AF65-F5344CB8AC3E}">
        <p14:creationId xmlns:p14="http://schemas.microsoft.com/office/powerpoint/2010/main" val="388649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1BA203-A9D5-49F0-8C54-024065E6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4" y="0"/>
            <a:ext cx="865909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07DC14-BAA3-4C80-B7EE-D53ED0F37050}"/>
              </a:ext>
            </a:extLst>
          </p:cNvPr>
          <p:cNvSpPr txBox="1"/>
          <p:nvPr/>
        </p:nvSpPr>
        <p:spPr>
          <a:xfrm>
            <a:off x="0" y="5417"/>
            <a:ext cx="236337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L’Energie du Moi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s’incarne aussi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dans la </a:t>
            </a:r>
            <a:r>
              <a:rPr lang="fr-FR" sz="2000" b="1" dirty="0">
                <a:solidFill>
                  <a:srgbClr val="FF0000"/>
                </a:solidFill>
              </a:rPr>
              <a:t>Révolte,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la lutte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pour la </a:t>
            </a:r>
            <a:r>
              <a:rPr lang="fr-FR" sz="2000" b="1" dirty="0">
                <a:solidFill>
                  <a:srgbClr val="FF0000"/>
                </a:solidFill>
              </a:rPr>
              <a:t>Liberté</a:t>
            </a:r>
            <a:r>
              <a:rPr lang="fr-FR" sz="2000" dirty="0">
                <a:solidFill>
                  <a:srgbClr val="FF0000"/>
                </a:solidFill>
              </a:rPr>
              <a:t>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l’engagement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de l’artiste,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dans son oeuvre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et en politique</a:t>
            </a:r>
          </a:p>
          <a:p>
            <a:endParaRPr lang="fr-FR" sz="2000" dirty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Elle permet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un Regard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plus Réaliste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sur la société,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en particulier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le Peuple,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les pauvres,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que le Roman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valorise.</a:t>
            </a:r>
          </a:p>
          <a:p>
            <a:endParaRPr lang="fr-FR" sz="2000" dirty="0">
              <a:solidFill>
                <a:srgbClr val="FF0000"/>
              </a:solidFill>
            </a:endParaRPr>
          </a:p>
          <a:p>
            <a:r>
              <a:rPr lang="fr-FR" sz="2000" i="1" dirty="0">
                <a:solidFill>
                  <a:srgbClr val="FF0000"/>
                </a:solidFill>
              </a:rPr>
              <a:t>Les Misérables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de Hugo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6CC87C-53D9-4FCC-A506-7DCDC5C44685}"/>
              </a:ext>
            </a:extLst>
          </p:cNvPr>
          <p:cNvSpPr txBox="1"/>
          <p:nvPr/>
        </p:nvSpPr>
        <p:spPr>
          <a:xfrm>
            <a:off x="10425546" y="4965896"/>
            <a:ext cx="17664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E. Delacroix, </a:t>
            </a:r>
          </a:p>
          <a:p>
            <a:r>
              <a:rPr lang="fr-FR" sz="2000" i="1" dirty="0">
                <a:solidFill>
                  <a:srgbClr val="FF0000"/>
                </a:solidFill>
              </a:rPr>
              <a:t>La Liberté </a:t>
            </a:r>
          </a:p>
          <a:p>
            <a:r>
              <a:rPr lang="fr-FR" sz="2000" i="1" dirty="0">
                <a:solidFill>
                  <a:srgbClr val="FF0000"/>
                </a:solidFill>
              </a:rPr>
              <a:t>guidant </a:t>
            </a:r>
          </a:p>
          <a:p>
            <a:r>
              <a:rPr lang="fr-FR" sz="2000" i="1" dirty="0">
                <a:solidFill>
                  <a:srgbClr val="FF0000"/>
                </a:solidFill>
              </a:rPr>
              <a:t>le peuple,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1830</a:t>
            </a:r>
          </a:p>
        </p:txBody>
      </p:sp>
    </p:spTree>
    <p:extLst>
      <p:ext uri="{BB962C8B-B14F-4D97-AF65-F5344CB8AC3E}">
        <p14:creationId xmlns:p14="http://schemas.microsoft.com/office/powerpoint/2010/main" val="1485248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9D34237-0133-4848-A556-F74719895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975"/>
            <a:ext cx="1997453" cy="29462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4CD58C-0280-49F9-A0B8-10EEABFE7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08" y="3165230"/>
            <a:ext cx="4923692" cy="36927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6DA357-4E2F-4439-9292-F898654D7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85" y="3082228"/>
            <a:ext cx="2808091" cy="37441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33D376-5392-48D5-8EC8-4AC5F2483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7" r="19743" b="36410"/>
          <a:stretch/>
        </p:blipFill>
        <p:spPr>
          <a:xfrm>
            <a:off x="4444685" y="31650"/>
            <a:ext cx="7747316" cy="31335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598FC4-5F79-4DBE-B924-A10A3E949CA8}"/>
              </a:ext>
            </a:extLst>
          </p:cNvPr>
          <p:cNvSpPr txBox="1"/>
          <p:nvPr/>
        </p:nvSpPr>
        <p:spPr>
          <a:xfrm>
            <a:off x="22381" y="-37067"/>
            <a:ext cx="44446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 roman romantique,</a:t>
            </a:r>
          </a:p>
          <a:p>
            <a:r>
              <a:rPr lang="fr-FR" sz="2000" dirty="0"/>
              <a:t>de l’expression du Moi </a:t>
            </a:r>
          </a:p>
          <a:p>
            <a:r>
              <a:rPr lang="fr-FR" sz="2000" dirty="0"/>
              <a:t>(roman autobiographique :  </a:t>
            </a:r>
          </a:p>
          <a:p>
            <a:r>
              <a:rPr lang="fr-FR" sz="2000" i="1" dirty="0"/>
              <a:t>René</a:t>
            </a:r>
            <a:r>
              <a:rPr lang="fr-FR" sz="2000" dirty="0"/>
              <a:t> de Chateaubriand) …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algn="r"/>
            <a:r>
              <a:rPr lang="fr-FR" sz="2000" dirty="0"/>
              <a:t>…à la création d’une fresque réaliste peignant la société contemporaine </a:t>
            </a:r>
          </a:p>
          <a:p>
            <a:pPr algn="r"/>
            <a:r>
              <a:rPr lang="fr-FR" sz="2000" dirty="0"/>
              <a:t>(</a:t>
            </a:r>
            <a:r>
              <a:rPr lang="fr-FR" sz="2000" i="1" dirty="0"/>
              <a:t>La Comédie humaine </a:t>
            </a:r>
            <a:r>
              <a:rPr lang="fr-FR" sz="2000" dirty="0"/>
              <a:t>de Balzac; bureau de l’écrivain, </a:t>
            </a:r>
          </a:p>
          <a:p>
            <a:pPr algn="r"/>
            <a:r>
              <a:rPr lang="fr-FR" sz="2000" dirty="0"/>
              <a:t>gravures et carte des rapports</a:t>
            </a:r>
          </a:p>
          <a:p>
            <a:pPr algn="r"/>
            <a:r>
              <a:rPr lang="fr-FR" sz="2000" dirty="0"/>
              <a:t> entre les personnages, </a:t>
            </a:r>
          </a:p>
          <a:p>
            <a:pPr algn="r"/>
            <a:r>
              <a:rPr lang="fr-FR" sz="2000" dirty="0"/>
              <a:t>architecture de l’œuvre)</a:t>
            </a:r>
          </a:p>
        </p:txBody>
      </p:sp>
    </p:spTree>
    <p:extLst>
      <p:ext uri="{BB962C8B-B14F-4D97-AF65-F5344CB8AC3E}">
        <p14:creationId xmlns:p14="http://schemas.microsoft.com/office/powerpoint/2010/main" val="165736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D513A02-304F-4007-B31B-391F2FC9FA54}"/>
              </a:ext>
            </a:extLst>
          </p:cNvPr>
          <p:cNvSpPr txBox="1"/>
          <p:nvPr/>
        </p:nvSpPr>
        <p:spPr>
          <a:xfrm>
            <a:off x="10053712" y="-5417"/>
            <a:ext cx="213828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accent6">
                    <a:lumMod val="75000"/>
                  </a:schemeClr>
                </a:solidFill>
              </a:rPr>
              <a:t>APRES le ROMANTISME</a:t>
            </a: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La recherche </a:t>
            </a: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du vrai </a:t>
            </a: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et la lutte politique donnent</a:t>
            </a:r>
          </a:p>
          <a:p>
            <a:r>
              <a:rPr lang="fr-FR" sz="2000" b="1" i="1" dirty="0">
                <a:solidFill>
                  <a:schemeClr val="accent6">
                    <a:lumMod val="75000"/>
                  </a:schemeClr>
                </a:solidFill>
              </a:rPr>
              <a:t>le REALISME 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puis le </a:t>
            </a:r>
            <a:r>
              <a:rPr lang="fr-FR" sz="2000" b="1" i="1" dirty="0">
                <a:solidFill>
                  <a:schemeClr val="accent6">
                    <a:lumMod val="75000"/>
                  </a:schemeClr>
                </a:solidFill>
              </a:rPr>
              <a:t>NATURALISME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, mouvements romanesques peignant le réel, le peuple, </a:t>
            </a: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la banalité, </a:t>
            </a: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puis les causes scientifiques des comportements.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A76DD2-25B8-48FC-B183-696934AF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874"/>
            <a:ext cx="10053712" cy="46462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AA106A8-B0DA-4CA0-9831-CEED4D19051D}"/>
              </a:ext>
            </a:extLst>
          </p:cNvPr>
          <p:cNvSpPr txBox="1"/>
          <p:nvPr/>
        </p:nvSpPr>
        <p:spPr>
          <a:xfrm>
            <a:off x="2515773" y="6114750"/>
            <a:ext cx="5432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G. Courbet, 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Un enterrement à Ornans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, 1850</a:t>
            </a:r>
          </a:p>
        </p:txBody>
      </p:sp>
    </p:spTree>
    <p:extLst>
      <p:ext uri="{BB962C8B-B14F-4D97-AF65-F5344CB8AC3E}">
        <p14:creationId xmlns:p14="http://schemas.microsoft.com/office/powerpoint/2010/main" val="3697240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15ABE76-7220-45C6-BCFC-CF2697F5B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41" y="396146"/>
            <a:ext cx="6323501" cy="60657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A7670E-EA11-442E-A3A2-5B88CAA0A0FE}"/>
              </a:ext>
            </a:extLst>
          </p:cNvPr>
          <p:cNvSpPr txBox="1"/>
          <p:nvPr/>
        </p:nvSpPr>
        <p:spPr>
          <a:xfrm rot="20033699">
            <a:off x="-289255" y="401917"/>
            <a:ext cx="3318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399"/>
                </a:solidFill>
              </a:rPr>
              <a:t>Et...</a:t>
            </a:r>
          </a:p>
          <a:p>
            <a:pPr algn="ctr"/>
            <a:r>
              <a:rPr lang="fr-FR" sz="2400" b="1" dirty="0">
                <a:solidFill>
                  <a:srgbClr val="FF3399"/>
                </a:solidFill>
              </a:rPr>
              <a:t>où sont les Femmes?</a:t>
            </a: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DCACD50D-873F-48E3-A1D1-718CC8C87761}"/>
              </a:ext>
            </a:extLst>
          </p:cNvPr>
          <p:cNvSpPr/>
          <p:nvPr/>
        </p:nvSpPr>
        <p:spPr>
          <a:xfrm>
            <a:off x="331165" y="1775876"/>
            <a:ext cx="2711376" cy="2866461"/>
          </a:xfrm>
          <a:prstGeom prst="wedgeEllipseCallout">
            <a:avLst>
              <a:gd name="adj1" fmla="val 115667"/>
              <a:gd name="adj2" fmla="val -37493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A68658-94C7-4F2B-B53F-13507897AA03}"/>
              </a:ext>
            </a:extLst>
          </p:cNvPr>
          <p:cNvSpPr txBox="1"/>
          <p:nvPr/>
        </p:nvSpPr>
        <p:spPr>
          <a:xfrm>
            <a:off x="730628" y="2311955"/>
            <a:ext cx="2711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Idéalisées…</a:t>
            </a:r>
          </a:p>
          <a:p>
            <a:r>
              <a:rPr lang="fr-FR" sz="2000" i="1" dirty="0"/>
              <a:t>(muse, </a:t>
            </a:r>
          </a:p>
          <a:p>
            <a:r>
              <a:rPr lang="fr-FR" sz="2000" i="1" dirty="0"/>
              <a:t>amante idolâtrée, objet à conquérir, </a:t>
            </a:r>
          </a:p>
          <a:p>
            <a:r>
              <a:rPr lang="fr-FR" sz="2000" i="1" dirty="0"/>
              <a:t>à magnifier </a:t>
            </a:r>
          </a:p>
          <a:p>
            <a:r>
              <a:rPr lang="fr-FR" sz="2000" i="1" dirty="0"/>
              <a:t>dans l’art…)</a:t>
            </a:r>
          </a:p>
        </p:txBody>
      </p:sp>
      <p:sp>
        <p:nvSpPr>
          <p:cNvPr id="7" name="Phylactère : pensées 6">
            <a:extLst>
              <a:ext uri="{FF2B5EF4-FFF2-40B4-BE49-F238E27FC236}">
                <a16:creationId xmlns:a16="http://schemas.microsoft.com/office/drawing/2014/main" id="{640410FA-A3E2-44AC-B37B-A7AD6CBB9E45}"/>
              </a:ext>
            </a:extLst>
          </p:cNvPr>
          <p:cNvSpPr/>
          <p:nvPr/>
        </p:nvSpPr>
        <p:spPr>
          <a:xfrm>
            <a:off x="9601396" y="443203"/>
            <a:ext cx="2476022" cy="4199134"/>
          </a:xfrm>
          <a:prstGeom prst="cloudCallout">
            <a:avLst>
              <a:gd name="adj1" fmla="val -129815"/>
              <a:gd name="adj2" fmla="val -2444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FF6B23-AA53-4F52-87D5-0D6326D35A28}"/>
              </a:ext>
            </a:extLst>
          </p:cNvPr>
          <p:cNvSpPr txBox="1"/>
          <p:nvPr/>
        </p:nvSpPr>
        <p:spPr>
          <a:xfrm>
            <a:off x="9973994" y="1125416"/>
            <a:ext cx="1886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…mais corsetées! (mineures légales, dépourvues </a:t>
            </a:r>
          </a:p>
          <a:p>
            <a:r>
              <a:rPr lang="fr-FR" i="1" dirty="0"/>
              <a:t>de droits </a:t>
            </a:r>
          </a:p>
          <a:p>
            <a:r>
              <a:rPr lang="fr-FR" i="1" dirty="0"/>
              <a:t>et d’autonomie, mal reconnues comme artistes…)</a:t>
            </a:r>
          </a:p>
        </p:txBody>
      </p:sp>
    </p:spTree>
    <p:extLst>
      <p:ext uri="{BB962C8B-B14F-4D97-AF65-F5344CB8AC3E}">
        <p14:creationId xmlns:p14="http://schemas.microsoft.com/office/powerpoint/2010/main" val="1835266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053956-9A45-47CF-A97F-5271F333E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721">
            <a:off x="8064760" y="2704487"/>
            <a:ext cx="2629568" cy="36170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82F429-31C1-43AB-AB42-CE2A5E438C84}"/>
              </a:ext>
            </a:extLst>
          </p:cNvPr>
          <p:cNvSpPr txBox="1"/>
          <p:nvPr/>
        </p:nvSpPr>
        <p:spPr>
          <a:xfrm>
            <a:off x="498230" y="6325997"/>
            <a:ext cx="11693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http://chez.jeannette.fleurs.over-blog.com/2021/07/1er-juillet-1804.naissance-de-george-sand.html</a:t>
            </a:r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178DF7-AD08-4B52-AB74-36692B25C376}"/>
              </a:ext>
            </a:extLst>
          </p:cNvPr>
          <p:cNvSpPr txBox="1"/>
          <p:nvPr/>
        </p:nvSpPr>
        <p:spPr>
          <a:xfrm>
            <a:off x="343484" y="984738"/>
            <a:ext cx="31048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rgbClr val="FF3399"/>
                </a:solidFill>
              </a:rPr>
              <a:t>George Sand</a:t>
            </a:r>
            <a:r>
              <a:rPr lang="fr-FR" sz="2000" dirty="0">
                <a:solidFill>
                  <a:srgbClr val="FF3399"/>
                </a:solidFill>
              </a:rPr>
              <a:t>,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en réalité Aurore Dupin,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une femme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qui revendique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la liberté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et le statut créatif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d’un homme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(1832, </a:t>
            </a:r>
            <a:r>
              <a:rPr lang="fr-FR" sz="2000" i="1" dirty="0">
                <a:solidFill>
                  <a:srgbClr val="FF3399"/>
                </a:solidFill>
              </a:rPr>
              <a:t>Indiana</a:t>
            </a:r>
            <a:r>
              <a:rPr lang="fr-FR" sz="2000" dirty="0">
                <a:solidFill>
                  <a:srgbClr val="FF3399"/>
                </a:solidFill>
              </a:rPr>
              <a:t>,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roman féministe;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première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femme de lettres française </a:t>
            </a:r>
          </a:p>
          <a:p>
            <a:pPr algn="r"/>
            <a:r>
              <a:rPr lang="fr-FR" sz="2000" dirty="0">
                <a:solidFill>
                  <a:srgbClr val="FF3399"/>
                </a:solidFill>
              </a:rPr>
              <a:t>à vivre de sa plume)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28528E-02F0-4B94-ADD3-CCA3788F7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4825">
            <a:off x="9605025" y="237043"/>
            <a:ext cx="2209028" cy="31429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CAF8D0-F6AB-49A8-A2FC-46FB08EB1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72" y="0"/>
            <a:ext cx="4412941" cy="63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5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610763E-F0D8-419C-8863-B7FDC8A07BA8}"/>
              </a:ext>
            </a:extLst>
          </p:cNvPr>
          <p:cNvSpPr txBox="1"/>
          <p:nvPr/>
        </p:nvSpPr>
        <p:spPr>
          <a:xfrm>
            <a:off x="0" y="475447"/>
            <a:ext cx="352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Liberté et Energie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5C01B8-493E-4DCF-B56B-8F8BF1477C40}"/>
              </a:ext>
            </a:extLst>
          </p:cNvPr>
          <p:cNvSpPr txBox="1"/>
          <p:nvPr/>
        </p:nvSpPr>
        <p:spPr>
          <a:xfrm>
            <a:off x="3784210" y="2275828"/>
            <a:ext cx="4951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Sensibilité et Sentiments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835B96-414A-4290-94A7-532B42EBE604}"/>
              </a:ext>
            </a:extLst>
          </p:cNvPr>
          <p:cNvSpPr txBox="1"/>
          <p:nvPr/>
        </p:nvSpPr>
        <p:spPr>
          <a:xfrm>
            <a:off x="9230162" y="542706"/>
            <a:ext cx="230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Rêve et Art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D78867-3F36-4C16-8F5A-55616C004FBC}"/>
              </a:ext>
            </a:extLst>
          </p:cNvPr>
          <p:cNvSpPr/>
          <p:nvPr/>
        </p:nvSpPr>
        <p:spPr>
          <a:xfrm>
            <a:off x="5210330" y="133510"/>
            <a:ext cx="18678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2A4065A-2BC8-4F21-B82C-94BD31940999}"/>
              </a:ext>
            </a:extLst>
          </p:cNvPr>
          <p:cNvSpPr txBox="1"/>
          <p:nvPr/>
        </p:nvSpPr>
        <p:spPr>
          <a:xfrm>
            <a:off x="100419" y="1210896"/>
            <a:ext cx="3399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Libération politique</a:t>
            </a:r>
          </a:p>
          <a:p>
            <a:pPr algn="ctr"/>
            <a:r>
              <a:rPr lang="fr-FR" sz="2000" dirty="0"/>
              <a:t>et des formes artistiques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Prise sur le Réel et le Vrai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Engagement de l’Artiste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066D59-0CCA-474E-8C14-B4928C851755}"/>
              </a:ext>
            </a:extLst>
          </p:cNvPr>
          <p:cNvSpPr txBox="1"/>
          <p:nvPr/>
        </p:nvSpPr>
        <p:spPr>
          <a:xfrm>
            <a:off x="3671668" y="2891175"/>
            <a:ext cx="506437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Lyrisme</a:t>
            </a:r>
          </a:p>
          <a:p>
            <a:pPr algn="ctr"/>
            <a:r>
              <a:rPr lang="fr-FR" sz="2000" dirty="0"/>
              <a:t>Paysage état d’âme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Exaltation des sentiments, des passions</a:t>
            </a:r>
          </a:p>
          <a:p>
            <a:pPr algn="ctr"/>
            <a:endParaRPr lang="fr-FR" dirty="0"/>
          </a:p>
          <a:p>
            <a:pPr algn="ctr"/>
            <a:r>
              <a:rPr lang="fr-FR" sz="2400" dirty="0"/>
              <a:t>Mal du Siècle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i="1" dirty="0">
                <a:solidFill>
                  <a:schemeClr val="accent5">
                    <a:lumMod val="75000"/>
                  </a:schemeClr>
                </a:solidFill>
              </a:rPr>
              <a:t>Poésie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A8890-BC6F-4E6A-B14C-416E517F7570}"/>
              </a:ext>
            </a:extLst>
          </p:cNvPr>
          <p:cNvSpPr txBox="1"/>
          <p:nvPr/>
        </p:nvSpPr>
        <p:spPr>
          <a:xfrm>
            <a:off x="9027474" y="1259060"/>
            <a:ext cx="27365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Evasion dans le Rêve </a:t>
            </a:r>
          </a:p>
          <a:p>
            <a:pPr algn="ctr"/>
            <a:r>
              <a:rPr lang="fr-FR" sz="2000" dirty="0"/>
              <a:t>ou le Beau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Mystère</a:t>
            </a:r>
          </a:p>
          <a:p>
            <a:pPr algn="ctr"/>
            <a:r>
              <a:rPr lang="fr-FR" sz="2000" dirty="0"/>
              <a:t>Gothique</a:t>
            </a:r>
          </a:p>
          <a:p>
            <a:endParaRPr lang="fr-FR" dirty="0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97C6159B-A192-4DEF-84E2-1A335826434A}"/>
              </a:ext>
            </a:extLst>
          </p:cNvPr>
          <p:cNvSpPr/>
          <p:nvPr/>
        </p:nvSpPr>
        <p:spPr>
          <a:xfrm>
            <a:off x="10054651" y="3059854"/>
            <a:ext cx="637899" cy="935372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516FE22-F384-44D3-A4E1-95E3FA0C4E38}"/>
              </a:ext>
            </a:extLst>
          </p:cNvPr>
          <p:cNvSpPr txBox="1"/>
          <p:nvPr/>
        </p:nvSpPr>
        <p:spPr>
          <a:xfrm>
            <a:off x="10352444" y="4613492"/>
            <a:ext cx="1839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PARNASSE</a:t>
            </a: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Refus du lyrisme et de l’engagement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35C01BA-81F0-4FB6-815B-A8D69BD131B6}"/>
              </a:ext>
            </a:extLst>
          </p:cNvPr>
          <p:cNvSpPr txBox="1"/>
          <p:nvPr/>
        </p:nvSpPr>
        <p:spPr>
          <a:xfrm>
            <a:off x="8359798" y="4975874"/>
            <a:ext cx="1839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SYMBOLISME</a:t>
            </a:r>
          </a:p>
          <a:p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Quête du mystère du monde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11D54A-DD6D-4A03-BE9E-B834AF7EA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96" y="3278208"/>
            <a:ext cx="601586" cy="87988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83FEC6-5B48-4118-91E9-CA08F3D5DAD8}"/>
              </a:ext>
            </a:extLst>
          </p:cNvPr>
          <p:cNvSpPr txBox="1"/>
          <p:nvPr/>
        </p:nvSpPr>
        <p:spPr>
          <a:xfrm>
            <a:off x="41954" y="4722240"/>
            <a:ext cx="4438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REALISME</a:t>
            </a:r>
          </a:p>
          <a:p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 Roman est le miroir du Réel</a:t>
            </a:r>
          </a:p>
          <a:p>
            <a:endParaRPr lang="fr-FR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NATURALISME</a:t>
            </a: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La science explique les personnages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57C2D65-A91B-4282-AB5B-ED16114F5ABB}"/>
              </a:ext>
            </a:extLst>
          </p:cNvPr>
          <p:cNvCxnSpPr>
            <a:cxnSpLocks/>
          </p:cNvCxnSpPr>
          <p:nvPr/>
        </p:nvCxnSpPr>
        <p:spPr>
          <a:xfrm>
            <a:off x="7326460" y="846991"/>
            <a:ext cx="1701014" cy="1516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713B2625-B7F5-4E8D-8526-18CE1BD6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39891">
            <a:off x="3519738" y="597823"/>
            <a:ext cx="1444453" cy="350140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E6EFAC2-4CE4-420C-AC01-3F5E6EED5567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144240" y="1241506"/>
            <a:ext cx="0" cy="1034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204BB570-C0F4-4BF3-9C59-DAAC4803F6B1}"/>
              </a:ext>
            </a:extLst>
          </p:cNvPr>
          <p:cNvSpPr txBox="1"/>
          <p:nvPr/>
        </p:nvSpPr>
        <p:spPr>
          <a:xfrm>
            <a:off x="9823114" y="4080738"/>
            <a:ext cx="1212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1" dirty="0">
                <a:solidFill>
                  <a:schemeClr val="accent5">
                    <a:lumMod val="75000"/>
                  </a:schemeClr>
                </a:solidFill>
              </a:rPr>
              <a:t>Poésie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C7529E4-95B4-4503-AF8E-F1FC5DCE65A9}"/>
              </a:ext>
            </a:extLst>
          </p:cNvPr>
          <p:cNvSpPr txBox="1"/>
          <p:nvPr/>
        </p:nvSpPr>
        <p:spPr>
          <a:xfrm>
            <a:off x="1068896" y="4101286"/>
            <a:ext cx="1353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Roman</a:t>
            </a:r>
          </a:p>
        </p:txBody>
      </p:sp>
    </p:spTree>
    <p:extLst>
      <p:ext uri="{BB962C8B-B14F-4D97-AF65-F5344CB8AC3E}">
        <p14:creationId xmlns:p14="http://schemas.microsoft.com/office/powerpoint/2010/main" val="290371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1577B7-592B-4D0F-A766-339B9B8F8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80" y="6455"/>
            <a:ext cx="4778138" cy="68515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FA95A7-951F-4802-B49A-24E596781B1B}"/>
              </a:ext>
            </a:extLst>
          </p:cNvPr>
          <p:cNvSpPr txBox="1"/>
          <p:nvPr/>
        </p:nvSpPr>
        <p:spPr>
          <a:xfrm>
            <a:off x="1048188" y="225083"/>
            <a:ext cx="25321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 Angleterre, </a:t>
            </a: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les sœurs </a:t>
            </a:r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Charlotte, </a:t>
            </a:r>
          </a:p>
          <a:p>
            <a:pPr algn="r"/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Emily</a:t>
            </a:r>
          </a:p>
          <a:p>
            <a:pPr algn="r"/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et Anne</a:t>
            </a:r>
          </a:p>
          <a:p>
            <a:pPr algn="r"/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Brontë </a:t>
            </a: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imposent </a:t>
            </a: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leurs voix littéraires uniques, </a:t>
            </a: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après une première publication </a:t>
            </a:r>
          </a:p>
          <a:p>
            <a:pPr algn="r"/>
            <a:r>
              <a:rPr 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sous pseudonyme masculin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419A9F-D7A0-471B-AF89-AB643F8B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6205">
            <a:off x="466107" y="4346917"/>
            <a:ext cx="2724912" cy="19869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6488A5-729D-4E9D-ABBC-BED9BA31A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4924" r="7436" b="14197"/>
          <a:stretch/>
        </p:blipFill>
        <p:spPr>
          <a:xfrm rot="19847039">
            <a:off x="8763183" y="4024872"/>
            <a:ext cx="2944294" cy="19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4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21FC41-EAE4-4430-97E1-796AB416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49" y="25163"/>
            <a:ext cx="5331656" cy="67778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5BF63F-B4FE-4361-A6AA-6951760475EE}"/>
              </a:ext>
            </a:extLst>
          </p:cNvPr>
          <p:cNvSpPr txBox="1"/>
          <p:nvPr/>
        </p:nvSpPr>
        <p:spPr>
          <a:xfrm>
            <a:off x="82334" y="28183"/>
            <a:ext cx="35066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L’Expression </a:t>
            </a:r>
          </a:p>
          <a:p>
            <a:r>
              <a:rPr lang="fr-FR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du Moi, </a:t>
            </a:r>
          </a:p>
          <a:p>
            <a:r>
              <a:rPr lang="fr-FR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Le point de départ </a:t>
            </a:r>
          </a:p>
          <a:p>
            <a:r>
              <a:rPr lang="fr-FR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du mouvement</a:t>
            </a:r>
          </a:p>
          <a:p>
            <a:endParaRPr lang="fr-FR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Repli sur soi </a:t>
            </a:r>
          </a:p>
          <a:p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après la déception </a:t>
            </a:r>
          </a:p>
          <a:p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politique </a:t>
            </a:r>
            <a:r>
              <a:rPr lang="fr-FR" sz="2000" dirty="0">
                <a:solidFill>
                  <a:srgbClr val="C00000"/>
                </a:solidFill>
              </a:rPr>
              <a:t>(Napoléon)</a:t>
            </a:r>
          </a:p>
          <a:p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fr-FR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Solitude, quête de soi, </a:t>
            </a:r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expression de sa sensibilité, </a:t>
            </a:r>
          </a:p>
          <a:p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de ses sentiments, </a:t>
            </a:r>
          </a:p>
          <a:p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réflexion sur son destin…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fr-FR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Le Mal du Siècle</a:t>
            </a:r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</a:p>
          <a:p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la Mélancolie, le Spleen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59CDC0-C31C-4C7D-814D-E05704AD5509}"/>
              </a:ext>
            </a:extLst>
          </p:cNvPr>
          <p:cNvSpPr txBox="1"/>
          <p:nvPr/>
        </p:nvSpPr>
        <p:spPr>
          <a:xfrm>
            <a:off x="3179299" y="6433699"/>
            <a:ext cx="610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FRIEDRICH, </a:t>
            </a:r>
            <a:r>
              <a:rPr lang="fr-FR" i="1" dirty="0"/>
              <a:t>Le promeneur au-dessus des Brumes</a:t>
            </a:r>
            <a:r>
              <a:rPr lang="fr-FR" dirty="0"/>
              <a:t>, 1818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DFDC44-67CD-4F0A-AD48-8F642A36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82209">
            <a:off x="9044089" y="409962"/>
            <a:ext cx="2577604" cy="30359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53B4A6-C08E-48DD-B7A9-A3D636AF49FC}"/>
              </a:ext>
            </a:extLst>
          </p:cNvPr>
          <p:cNvSpPr txBox="1"/>
          <p:nvPr/>
        </p:nvSpPr>
        <p:spPr>
          <a:xfrm>
            <a:off x="9045697" y="3830707"/>
            <a:ext cx="25743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(défaite de Napoléon incarnant </a:t>
            </a:r>
          </a:p>
          <a:p>
            <a:pPr algn="ctr"/>
            <a:r>
              <a:rPr lang="fr-FR" dirty="0">
                <a:solidFill>
                  <a:srgbClr val="C00000"/>
                </a:solidFill>
              </a:rPr>
              <a:t>l’Energie, </a:t>
            </a:r>
          </a:p>
          <a:p>
            <a:pPr algn="ctr"/>
            <a:r>
              <a:rPr lang="fr-FR" dirty="0">
                <a:solidFill>
                  <a:srgbClr val="C00000"/>
                </a:solidFill>
              </a:rPr>
              <a:t>la Passion : </a:t>
            </a:r>
          </a:p>
          <a:p>
            <a:pPr algn="ctr"/>
            <a:r>
              <a:rPr lang="fr-FR" dirty="0">
                <a:solidFill>
                  <a:srgbClr val="C00000"/>
                </a:solidFill>
              </a:rPr>
              <a:t>fermeture </a:t>
            </a:r>
          </a:p>
          <a:p>
            <a:pPr algn="ctr"/>
            <a:r>
              <a:rPr lang="fr-FR" dirty="0">
                <a:solidFill>
                  <a:srgbClr val="C00000"/>
                </a:solidFill>
              </a:rPr>
              <a:t>de la Restauration monarchique)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D29B4E5C-BA57-4DFA-AEA0-77A6A881CBF3}"/>
              </a:ext>
            </a:extLst>
          </p:cNvPr>
          <p:cNvCxnSpPr>
            <a:cxnSpLocks/>
          </p:cNvCxnSpPr>
          <p:nvPr/>
        </p:nvCxnSpPr>
        <p:spPr>
          <a:xfrm flipV="1">
            <a:off x="2771335" y="1758462"/>
            <a:ext cx="6105379" cy="914400"/>
          </a:xfrm>
          <a:prstGeom prst="curvedConnector3">
            <a:avLst>
              <a:gd name="adj1" fmla="val 6221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343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17F843-EE70-4C71-81D8-726FD9BE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2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A06AB41-7B31-40DD-991E-F27AE1D02ED2}"/>
              </a:ext>
            </a:extLst>
          </p:cNvPr>
          <p:cNvSpPr txBox="1"/>
          <p:nvPr/>
        </p:nvSpPr>
        <p:spPr>
          <a:xfrm>
            <a:off x="-1" y="587417"/>
            <a:ext cx="2180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tx1">
                    <a:lumMod val="75000"/>
                  </a:schemeClr>
                </a:solidFill>
              </a:rPr>
              <a:t>Le Fondateur: </a:t>
            </a:r>
          </a:p>
          <a:p>
            <a:pPr algn="r"/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Chateaubriand, </a:t>
            </a:r>
            <a:r>
              <a:rPr lang="fr-FR" sz="2000" dirty="0">
                <a:solidFill>
                  <a:schemeClr val="tx1">
                    <a:lumMod val="75000"/>
                  </a:schemeClr>
                </a:solidFill>
              </a:rPr>
              <a:t>au cœur des tempêtes </a:t>
            </a:r>
          </a:p>
          <a:p>
            <a:pPr algn="r"/>
            <a:r>
              <a:rPr lang="fr-FR" sz="2000" dirty="0">
                <a:solidFill>
                  <a:schemeClr val="tx1">
                    <a:lumMod val="75000"/>
                  </a:schemeClr>
                </a:solidFill>
              </a:rPr>
              <a:t>de l’Histoire </a:t>
            </a:r>
          </a:p>
          <a:p>
            <a:pPr algn="r"/>
            <a:r>
              <a:rPr lang="fr-FR" sz="2000" dirty="0">
                <a:solidFill>
                  <a:schemeClr val="tx1">
                    <a:lumMod val="75000"/>
                  </a:schemeClr>
                </a:solidFill>
              </a:rPr>
              <a:t>et de l’âme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8D5DED-48A9-429B-B613-159C719E8C67}"/>
              </a:ext>
            </a:extLst>
          </p:cNvPr>
          <p:cNvSpPr txBox="1"/>
          <p:nvPr/>
        </p:nvSpPr>
        <p:spPr>
          <a:xfrm>
            <a:off x="126609" y="4919009"/>
            <a:ext cx="2053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tx1">
                    <a:lumMod val="65000"/>
                  </a:schemeClr>
                </a:solidFill>
              </a:rPr>
              <a:t>F. L. </a:t>
            </a:r>
            <a:r>
              <a:rPr lang="fr-FR" sz="2000" dirty="0" err="1">
                <a:solidFill>
                  <a:schemeClr val="tx1">
                    <a:lumMod val="65000"/>
                  </a:schemeClr>
                </a:solidFill>
              </a:rPr>
              <a:t>Catel</a:t>
            </a:r>
            <a:r>
              <a:rPr lang="fr-FR" sz="2000" dirty="0">
                <a:solidFill>
                  <a:schemeClr val="tx1">
                    <a:lumMod val="65000"/>
                  </a:schemeClr>
                </a:solidFill>
              </a:rPr>
              <a:t>,</a:t>
            </a:r>
          </a:p>
          <a:p>
            <a:pPr algn="r"/>
            <a:r>
              <a:rPr lang="fr-FR" sz="2000" i="1" dirty="0">
                <a:solidFill>
                  <a:schemeClr val="tx1">
                    <a:lumMod val="65000"/>
                  </a:schemeClr>
                </a:solidFill>
              </a:rPr>
              <a:t> Le dénouement de René, </a:t>
            </a:r>
          </a:p>
          <a:p>
            <a:pPr algn="r"/>
            <a:r>
              <a:rPr lang="fr-FR" sz="2000" dirty="0">
                <a:solidFill>
                  <a:schemeClr val="tx1">
                    <a:lumMod val="65000"/>
                  </a:schemeClr>
                </a:solidFill>
              </a:rPr>
              <a:t>1820</a:t>
            </a:r>
          </a:p>
        </p:txBody>
      </p:sp>
    </p:spTree>
    <p:extLst>
      <p:ext uri="{BB962C8B-B14F-4D97-AF65-F5344CB8AC3E}">
        <p14:creationId xmlns:p14="http://schemas.microsoft.com/office/powerpoint/2010/main" val="129998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FB0C96-C12B-400E-AA58-4E128570D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29" y="27869"/>
            <a:ext cx="8693834" cy="68391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37FEBC-3A52-4937-95B0-B7F7539A66F4}"/>
              </a:ext>
            </a:extLst>
          </p:cNvPr>
          <p:cNvSpPr txBox="1"/>
          <p:nvPr/>
        </p:nvSpPr>
        <p:spPr>
          <a:xfrm>
            <a:off x="0" y="562707"/>
            <a:ext cx="196478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La Sensibilité </a:t>
            </a:r>
          </a:p>
          <a:p>
            <a:endParaRPr lang="fr-FR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Projection </a:t>
            </a:r>
          </a:p>
          <a:p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du Moi </a:t>
            </a:r>
          </a:p>
          <a:p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dans </a:t>
            </a:r>
          </a:p>
          <a:p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le paysage miroir de l’âme…</a:t>
            </a:r>
          </a:p>
          <a:p>
            <a:endParaRPr lang="fr-FR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Expression artistique du Mal du Siècle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F6C018-1F29-42CB-A4DE-4A23E24C7B1D}"/>
              </a:ext>
            </a:extLst>
          </p:cNvPr>
          <p:cNvSpPr txBox="1"/>
          <p:nvPr/>
        </p:nvSpPr>
        <p:spPr>
          <a:xfrm>
            <a:off x="10466363" y="4717545"/>
            <a:ext cx="1463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C. D. Friedrich, </a:t>
            </a:r>
            <a:r>
              <a:rPr lang="fr-FR" sz="2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L’Arbre aux corbeaux</a:t>
            </a:r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1822</a:t>
            </a:r>
          </a:p>
        </p:txBody>
      </p:sp>
    </p:spTree>
    <p:extLst>
      <p:ext uri="{BB962C8B-B14F-4D97-AF65-F5344CB8AC3E}">
        <p14:creationId xmlns:p14="http://schemas.microsoft.com/office/powerpoint/2010/main" val="40052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F4DA1C6-127B-4602-B5A4-4BFCFC84F4E7}"/>
              </a:ext>
            </a:extLst>
          </p:cNvPr>
          <p:cNvSpPr txBox="1"/>
          <p:nvPr/>
        </p:nvSpPr>
        <p:spPr>
          <a:xfrm>
            <a:off x="140676" y="153038"/>
            <a:ext cx="37842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 Paysage </a:t>
            </a:r>
          </a:p>
          <a:p>
            <a:r>
              <a:rPr lang="fr-FR" sz="2000" b="1" dirty="0"/>
              <a:t>état d’âme </a:t>
            </a:r>
          </a:p>
          <a:p>
            <a:endParaRPr lang="fr-FR" sz="2000" b="1" dirty="0"/>
          </a:p>
          <a:p>
            <a:r>
              <a:rPr lang="fr-FR" sz="2000" dirty="0"/>
              <a:t>privilégie </a:t>
            </a:r>
          </a:p>
          <a:p>
            <a:r>
              <a:rPr lang="fr-FR" sz="2000" dirty="0"/>
              <a:t>les motifs </a:t>
            </a:r>
          </a:p>
          <a:p>
            <a:r>
              <a:rPr lang="fr-FR" sz="2000" dirty="0"/>
              <a:t>évoquant </a:t>
            </a:r>
          </a:p>
          <a:p>
            <a:r>
              <a:rPr lang="fr-FR" sz="2000" dirty="0"/>
              <a:t>les passions, </a:t>
            </a:r>
          </a:p>
          <a:p>
            <a:r>
              <a:rPr lang="fr-FR" sz="2000" dirty="0"/>
              <a:t>la souffrance, </a:t>
            </a:r>
          </a:p>
          <a:p>
            <a:r>
              <a:rPr lang="fr-FR" sz="2000" dirty="0"/>
              <a:t>la méditation, </a:t>
            </a:r>
          </a:p>
          <a:p>
            <a:r>
              <a:rPr lang="fr-FR" sz="2000" dirty="0"/>
              <a:t>le rêve…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7AC933-9DC6-4625-9C85-2B1C6739347A}"/>
              </a:ext>
            </a:extLst>
          </p:cNvPr>
          <p:cNvSpPr txBox="1"/>
          <p:nvPr/>
        </p:nvSpPr>
        <p:spPr>
          <a:xfrm>
            <a:off x="309489" y="5432059"/>
            <a:ext cx="2085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/>
              <a:t>G. </a:t>
            </a:r>
            <a:r>
              <a:rPr lang="fr-FR" sz="2000" dirty="0" err="1"/>
              <a:t>Primavesi</a:t>
            </a:r>
            <a:r>
              <a:rPr lang="fr-FR" sz="2000" dirty="0"/>
              <a:t>, </a:t>
            </a:r>
            <a:r>
              <a:rPr lang="fr-FR" sz="2000" i="1" dirty="0"/>
              <a:t>Paysage de clair de lune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754F76-5ED0-4A7E-B909-4A9E286D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7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9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9DF50C-87E8-4EC2-9910-0D1B5499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88" y="-1"/>
            <a:ext cx="10177477" cy="68580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6F489B-2F64-4CCD-98F4-AD28F8B4A502}"/>
              </a:ext>
            </a:extLst>
          </p:cNvPr>
          <p:cNvSpPr txBox="1"/>
          <p:nvPr/>
        </p:nvSpPr>
        <p:spPr>
          <a:xfrm>
            <a:off x="0" y="108968"/>
            <a:ext cx="32215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Sentiments et passions </a:t>
            </a:r>
          </a:p>
          <a:p>
            <a:pPr algn="ct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sont mis en valeur, </a:t>
            </a:r>
          </a:p>
          <a:p>
            <a:pPr algn="ct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 particulier l’amour,</a:t>
            </a:r>
          </a:p>
          <a:p>
            <a:pPr algn="ctr"/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malheureux de préférence…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B91094-1FDB-4A62-8AEC-30DDA090C876}"/>
              </a:ext>
            </a:extLst>
          </p:cNvPr>
          <p:cNvSpPr txBox="1"/>
          <p:nvPr/>
        </p:nvSpPr>
        <p:spPr>
          <a:xfrm>
            <a:off x="172329" y="6362059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Ary Scheffer, </a:t>
            </a:r>
            <a:r>
              <a:rPr lang="fr-FR" sz="20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Paolo and Francesca</a:t>
            </a:r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1856 </a:t>
            </a:r>
          </a:p>
        </p:txBody>
      </p:sp>
    </p:spTree>
    <p:extLst>
      <p:ext uri="{BB962C8B-B14F-4D97-AF65-F5344CB8AC3E}">
        <p14:creationId xmlns:p14="http://schemas.microsoft.com/office/powerpoint/2010/main" val="362345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C2E72C-3808-4003-95CA-B7CC1F81F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68" y="41647"/>
            <a:ext cx="9129932" cy="68163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997714-04A7-4B77-8ACA-9A7AFC2355C9}"/>
              </a:ext>
            </a:extLst>
          </p:cNvPr>
          <p:cNvSpPr txBox="1"/>
          <p:nvPr/>
        </p:nvSpPr>
        <p:spPr>
          <a:xfrm>
            <a:off x="389206" y="1336431"/>
            <a:ext cx="246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Le </a:t>
            </a:r>
            <a:r>
              <a:rPr lang="fr-FR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Mal du Siècle </a:t>
            </a:r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pousse </a:t>
            </a:r>
          </a:p>
          <a:p>
            <a:pPr algn="ctr"/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l’homme insatisfait </a:t>
            </a:r>
          </a:p>
          <a:p>
            <a:pPr algn="ctr"/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et l’artiste incompris, </a:t>
            </a:r>
          </a:p>
          <a:p>
            <a:pPr algn="ctr"/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repoussés </a:t>
            </a:r>
          </a:p>
          <a:p>
            <a:pPr algn="ctr"/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par la société, </a:t>
            </a:r>
          </a:p>
          <a:p>
            <a:pPr algn="ctr"/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à fuir dans la mort : esthétisation du </a:t>
            </a:r>
            <a:r>
              <a:rPr lang="fr-FR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suicide</a:t>
            </a:r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5C7B27-63EB-4D1D-8BA5-D566959573A4}"/>
              </a:ext>
            </a:extLst>
          </p:cNvPr>
          <p:cNvSpPr txBox="1"/>
          <p:nvPr/>
        </p:nvSpPr>
        <p:spPr>
          <a:xfrm>
            <a:off x="5343380" y="6457890"/>
            <a:ext cx="5387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7030A0"/>
                </a:solidFill>
              </a:rPr>
              <a:t>Willis, </a:t>
            </a:r>
            <a:r>
              <a:rPr lang="fr-FR" sz="2000" i="1" dirty="0">
                <a:solidFill>
                  <a:srgbClr val="7030A0"/>
                </a:solidFill>
              </a:rPr>
              <a:t>La mort du poète Chatterton</a:t>
            </a:r>
            <a:r>
              <a:rPr lang="fr-FR" sz="2000" dirty="0">
                <a:solidFill>
                  <a:srgbClr val="7030A0"/>
                </a:solidFill>
              </a:rPr>
              <a:t>, 1856</a:t>
            </a:r>
          </a:p>
        </p:txBody>
      </p:sp>
    </p:spTree>
    <p:extLst>
      <p:ext uri="{BB962C8B-B14F-4D97-AF65-F5344CB8AC3E}">
        <p14:creationId xmlns:p14="http://schemas.microsoft.com/office/powerpoint/2010/main" val="375850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8E4D96-4CE1-4D99-A578-28D816822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9" y="0"/>
            <a:ext cx="1070308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68B6EC-1966-451C-BC72-BDFD85538CE4}"/>
              </a:ext>
            </a:extLst>
          </p:cNvPr>
          <p:cNvSpPr txBox="1"/>
          <p:nvPr/>
        </p:nvSpPr>
        <p:spPr>
          <a:xfrm>
            <a:off x="1702191" y="110756"/>
            <a:ext cx="86375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Rêve</a:t>
            </a:r>
            <a:r>
              <a:rPr lang="fr-FR" sz="2400" dirty="0"/>
              <a:t>, </a:t>
            </a:r>
          </a:p>
          <a:p>
            <a:pPr algn="ctr"/>
            <a:r>
              <a:rPr lang="fr-FR" sz="2400" dirty="0"/>
              <a:t>autre expression du Mal du siècle</a:t>
            </a:r>
          </a:p>
          <a:p>
            <a:pPr algn="ctr"/>
            <a:endParaRPr lang="fr-FR" sz="2400" dirty="0"/>
          </a:p>
          <a:p>
            <a:pPr algn="ctr"/>
            <a:r>
              <a:rPr lang="fr-FR" sz="2000" dirty="0"/>
              <a:t>Le mystère voire le mystique, le fantastique, le gothique… </a:t>
            </a:r>
          </a:p>
          <a:p>
            <a:pPr algn="ctr"/>
            <a:r>
              <a:rPr lang="fr-FR" sz="2000" dirty="0"/>
              <a:t>La fuite d’un réel décevant dans l’irréel, </a:t>
            </a:r>
          </a:p>
          <a:p>
            <a:pPr algn="ctr"/>
            <a:r>
              <a:rPr lang="fr-FR" sz="2000" dirty="0"/>
              <a:t>L’imaginaire plus fécond pour la création artistique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7571DA-30A7-4003-A54B-0569E3745BEC}"/>
              </a:ext>
            </a:extLst>
          </p:cNvPr>
          <p:cNvSpPr txBox="1"/>
          <p:nvPr/>
        </p:nvSpPr>
        <p:spPr>
          <a:xfrm>
            <a:off x="3541542" y="637791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C. D. Friedrich, </a:t>
            </a:r>
            <a:r>
              <a:rPr lang="fr-FR" i="1" dirty="0"/>
              <a:t>L Abbaye de la </a:t>
            </a:r>
            <a:r>
              <a:rPr lang="fr-FR" i="1" dirty="0" err="1"/>
              <a:t>Oakwood</a:t>
            </a:r>
            <a:r>
              <a:rPr lang="fr-FR" i="1" dirty="0"/>
              <a:t>, </a:t>
            </a:r>
            <a:r>
              <a:rPr lang="fr-FR" dirty="0"/>
              <a:t>1810 </a:t>
            </a:r>
          </a:p>
        </p:txBody>
      </p:sp>
    </p:spTree>
    <p:extLst>
      <p:ext uri="{BB962C8B-B14F-4D97-AF65-F5344CB8AC3E}">
        <p14:creationId xmlns:p14="http://schemas.microsoft.com/office/powerpoint/2010/main" val="2200243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</Template>
  <TotalTime>260</TotalTime>
  <Words>867</Words>
  <Application>Microsoft Office PowerPoint</Application>
  <PresentationFormat>Grand écran</PresentationFormat>
  <Paragraphs>254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 Charming Font Superexpanded</vt:lpstr>
      <vt:lpstr>Alice in Wonderland</vt:lpstr>
      <vt:lpstr>Arial</vt:lpstr>
      <vt:lpstr>Bookman Old Style</vt:lpstr>
      <vt:lpstr>Rockwell</vt:lpstr>
      <vt:lpstr>Damask</vt:lpstr>
      <vt:lpstr>le Romantisme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Romantisme</dc:title>
  <dc:creator>laetitia sarr</dc:creator>
  <cp:lastModifiedBy>laetitia sarr</cp:lastModifiedBy>
  <cp:revision>27</cp:revision>
  <dcterms:created xsi:type="dcterms:W3CDTF">2021-09-25T10:47:16Z</dcterms:created>
  <dcterms:modified xsi:type="dcterms:W3CDTF">2021-09-26T16:14:24Z</dcterms:modified>
</cp:coreProperties>
</file>