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7" r:id="rId4"/>
    <p:sldId id="262" r:id="rId5"/>
    <p:sldId id="264" r:id="rId6"/>
    <p:sldId id="258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-126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6D1A630-6BED-496F-8E5B-534985B283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La Littérature d’idées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1F3313F1-CFE8-4CFD-97CC-690C24962B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De L’Antiquité au XXI° siècle</a:t>
            </a:r>
          </a:p>
        </p:txBody>
      </p:sp>
    </p:spTree>
    <p:extLst>
      <p:ext uri="{BB962C8B-B14F-4D97-AF65-F5344CB8AC3E}">
        <p14:creationId xmlns:p14="http://schemas.microsoft.com/office/powerpoint/2010/main" val="382035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818731C-C30A-404B-95D2-4CE23DEED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Les grands auteurs de la littérature d’idées au XVI° Siècle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xmlns="" id="{05D7609F-60B0-46B5-951E-204A2A7EE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471" y="2186402"/>
            <a:ext cx="4764572" cy="3317875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2CC4D217-75F7-470F-9A47-0ADABEC08EB9}"/>
              </a:ext>
            </a:extLst>
          </p:cNvPr>
          <p:cNvSpPr txBox="1"/>
          <p:nvPr/>
        </p:nvSpPr>
        <p:spPr>
          <a:xfrm>
            <a:off x="1295402" y="5504278"/>
            <a:ext cx="2256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Thomas More 1516 « L’Utopie »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535C489-8052-44C0-A2F6-80CDCEED3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061" y="1634065"/>
            <a:ext cx="3369572" cy="387021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B8FCFE9-3132-4B3A-BFC6-58AE3206B2AC}"/>
              </a:ext>
            </a:extLst>
          </p:cNvPr>
          <p:cNvSpPr txBox="1"/>
          <p:nvPr/>
        </p:nvSpPr>
        <p:spPr>
          <a:xfrm>
            <a:off x="7991061" y="5504278"/>
            <a:ext cx="3604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François Rabelais </a:t>
            </a:r>
          </a:p>
          <a:p>
            <a:pPr algn="ctr"/>
            <a:r>
              <a:rPr lang="fr-FR" b="1" dirty="0"/>
              <a:t>« Gargantua »  1534</a:t>
            </a:r>
          </a:p>
        </p:txBody>
      </p:sp>
    </p:spTree>
    <p:extLst>
      <p:ext uri="{BB962C8B-B14F-4D97-AF65-F5344CB8AC3E}">
        <p14:creationId xmlns:p14="http://schemas.microsoft.com/office/powerpoint/2010/main" val="369794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19DE289-9683-4FF4-BCC4-6959AFFF0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Les grands auteurs de la littérature d’idées au XVI° Siècle (suite)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xmlns="" id="{F3F7143C-9CB2-4263-888B-A591F9706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5714" y="2557993"/>
            <a:ext cx="2584981" cy="3317875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4433285-3C63-4F2B-9B47-1883D2278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8278" y="2631767"/>
            <a:ext cx="3128320" cy="324410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F2261E4A-0D2D-4101-8ACF-FF2509F0104A}"/>
              </a:ext>
            </a:extLst>
          </p:cNvPr>
          <p:cNvSpPr txBox="1"/>
          <p:nvPr/>
        </p:nvSpPr>
        <p:spPr>
          <a:xfrm>
            <a:off x="4532243" y="2769704"/>
            <a:ext cx="23323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Joachim du Bellay  « Défense et illustration de la langue française » 1549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0BA244FE-622A-4E69-AAE8-E9D5D40AEB80}"/>
              </a:ext>
            </a:extLst>
          </p:cNvPr>
          <p:cNvSpPr txBox="1"/>
          <p:nvPr/>
        </p:nvSpPr>
        <p:spPr>
          <a:xfrm>
            <a:off x="5830957" y="5115339"/>
            <a:ext cx="2332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Michel de Montaigne  </a:t>
            </a:r>
          </a:p>
          <a:p>
            <a:pPr algn="ctr"/>
            <a:r>
              <a:rPr lang="fr-FR" b="1" dirty="0"/>
              <a:t>« Essais » </a:t>
            </a:r>
          </a:p>
          <a:p>
            <a:pPr algn="ctr"/>
            <a:r>
              <a:rPr lang="fr-FR" b="1" dirty="0"/>
              <a:t>1580-1595</a:t>
            </a:r>
          </a:p>
        </p:txBody>
      </p:sp>
    </p:spTree>
    <p:extLst>
      <p:ext uri="{BB962C8B-B14F-4D97-AF65-F5344CB8AC3E}">
        <p14:creationId xmlns:p14="http://schemas.microsoft.com/office/powerpoint/2010/main" val="78552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8286299-144F-49F8-91DC-C3C08F71C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Le XVII° siècle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xmlns="" id="{4649CDEA-D8D5-48D3-82B5-0B67DDB1D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7671" y="2491409"/>
            <a:ext cx="7036904" cy="3670852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9CB339E9-4793-4F4D-BED6-BFEDEE5DD95C}"/>
              </a:ext>
            </a:extLst>
          </p:cNvPr>
          <p:cNvSpPr txBox="1"/>
          <p:nvPr/>
        </p:nvSpPr>
        <p:spPr>
          <a:xfrm>
            <a:off x="9634329" y="4903304"/>
            <a:ext cx="19215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« Promenade de Louis XIV dans les jardins de Versailles ». Peinture de Etienne </a:t>
            </a:r>
            <a:r>
              <a:rPr lang="fr-FR" sz="1400" b="1" dirty="0" err="1"/>
              <a:t>Allegrain</a:t>
            </a:r>
            <a:r>
              <a:rPr lang="fr-FR" sz="1400" b="1" dirty="0"/>
              <a:t>, 1688, musée du château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DD82754D-1733-438D-BF7B-F23F25FD10A7}"/>
              </a:ext>
            </a:extLst>
          </p:cNvPr>
          <p:cNvSpPr txBox="1"/>
          <p:nvPr/>
        </p:nvSpPr>
        <p:spPr>
          <a:xfrm>
            <a:off x="781878" y="1921565"/>
            <a:ext cx="2199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Classicisme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26CCB5B2-2773-4F5E-B471-998C73EA426B}"/>
              </a:ext>
            </a:extLst>
          </p:cNvPr>
          <p:cNvSpPr txBox="1"/>
          <p:nvPr/>
        </p:nvSpPr>
        <p:spPr>
          <a:xfrm>
            <a:off x="9594576" y="3429000"/>
            <a:ext cx="1709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Honnête Homme</a:t>
            </a:r>
          </a:p>
        </p:txBody>
      </p:sp>
    </p:spTree>
    <p:extLst>
      <p:ext uri="{BB962C8B-B14F-4D97-AF65-F5344CB8AC3E}">
        <p14:creationId xmlns:p14="http://schemas.microsoft.com/office/powerpoint/2010/main" val="174869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D04E176-2771-4C38-9B6A-3DBCC3B8E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L’Argumentation directe au XVII° Siècle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xmlns="" id="{468F5E06-A516-49E4-84CA-0E1E237CC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0494" y="2762595"/>
            <a:ext cx="2095500" cy="2695575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0F60CE92-F16E-476D-BE16-145FAE050FAF}"/>
              </a:ext>
            </a:extLst>
          </p:cNvPr>
          <p:cNvSpPr txBox="1"/>
          <p:nvPr/>
        </p:nvSpPr>
        <p:spPr>
          <a:xfrm>
            <a:off x="4982817" y="2762595"/>
            <a:ext cx="4916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La sentence*, la maxime*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1F94B7DF-CBEE-4EC8-988B-02257527B974}"/>
              </a:ext>
            </a:extLst>
          </p:cNvPr>
          <p:cNvSpPr txBox="1"/>
          <p:nvPr/>
        </p:nvSpPr>
        <p:spPr>
          <a:xfrm>
            <a:off x="4757530" y="3763617"/>
            <a:ext cx="5777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« Les </a:t>
            </a:r>
            <a:r>
              <a:rPr lang="fr-FR" sz="2400" b="1" dirty="0" smtClean="0"/>
              <a:t>vieillards </a:t>
            </a:r>
            <a:r>
              <a:rPr lang="fr-FR" sz="2400" b="1" dirty="0"/>
              <a:t>aiment à donner de bons préceptes pour se consoler de ne plus être en état de donner de mauvais exemples. » 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D7BA80CB-A93B-4DD5-B112-CC9030087534}"/>
              </a:ext>
            </a:extLst>
          </p:cNvPr>
          <p:cNvSpPr txBox="1"/>
          <p:nvPr/>
        </p:nvSpPr>
        <p:spPr>
          <a:xfrm>
            <a:off x="1789042" y="5698435"/>
            <a:ext cx="3498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François de la Rochefoucauld 1665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2A78799-D1E3-4ECB-A56A-80D74F559F08}"/>
              </a:ext>
            </a:extLst>
          </p:cNvPr>
          <p:cNvSpPr txBox="1"/>
          <p:nvPr/>
        </p:nvSpPr>
        <p:spPr>
          <a:xfrm>
            <a:off x="5738191" y="5552661"/>
            <a:ext cx="4664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Le pamphlet*, la satire* le sermon*</a:t>
            </a:r>
          </a:p>
        </p:txBody>
      </p:sp>
    </p:spTree>
    <p:extLst>
      <p:ext uri="{BB962C8B-B14F-4D97-AF65-F5344CB8AC3E}">
        <p14:creationId xmlns:p14="http://schemas.microsoft.com/office/powerpoint/2010/main" val="137506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D4221F-EB19-4679-BD4F-4700006F7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L’Argumentation indirecte au XVII° Siècle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xmlns="" id="{D31F3821-3630-4912-ABEA-A5F750B0F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1658" y="2706910"/>
            <a:ext cx="2442046" cy="3168958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7250D20D-A49F-42CB-A54B-BE3C3AD598E3}"/>
              </a:ext>
            </a:extLst>
          </p:cNvPr>
          <p:cNvSpPr txBox="1"/>
          <p:nvPr/>
        </p:nvSpPr>
        <p:spPr>
          <a:xfrm>
            <a:off x="5208104" y="3833312"/>
            <a:ext cx="34985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La fable*</a:t>
            </a:r>
          </a:p>
          <a:p>
            <a:r>
              <a:rPr lang="fr-FR" sz="2800" b="1" dirty="0"/>
              <a:t>Le conte merveilleux*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67433633-E626-4BA2-AE31-C293977C4809}"/>
              </a:ext>
            </a:extLst>
          </p:cNvPr>
          <p:cNvSpPr txBox="1"/>
          <p:nvPr/>
        </p:nvSpPr>
        <p:spPr>
          <a:xfrm>
            <a:off x="1126435" y="5875868"/>
            <a:ext cx="3816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Jean de La Fontaine </a:t>
            </a:r>
          </a:p>
        </p:txBody>
      </p:sp>
      <p:pic>
        <p:nvPicPr>
          <p:cNvPr id="4098" name="Picture 2" descr="Les contes de Perrault dans tous leurs états - Charles Perrault, Gustave  Doré - Omnibus - Grand format - Place des Libraires">
            <a:extLst>
              <a:ext uri="{FF2B5EF4-FFF2-40B4-BE49-F238E27FC236}">
                <a16:creationId xmlns:a16="http://schemas.microsoft.com/office/drawing/2014/main" xmlns="" id="{DBE48759-1487-4C02-B720-1D992D176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017" y="2706909"/>
            <a:ext cx="2676110" cy="316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80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E3F4889-280C-4EB7-8365-FA10BF7E1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Le XVIII° siècle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xmlns="" id="{EA33D243-E24B-4FC5-BB0D-2A04ACB53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2275" y="1974575"/>
            <a:ext cx="5217986" cy="421419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C1B67E69-7246-4F4F-8559-7A8ED0830618}"/>
              </a:ext>
            </a:extLst>
          </p:cNvPr>
          <p:cNvSpPr txBox="1"/>
          <p:nvPr/>
        </p:nvSpPr>
        <p:spPr>
          <a:xfrm>
            <a:off x="1046922" y="2557670"/>
            <a:ext cx="2517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Siècle des Lumières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508360E3-7FCD-48E1-B605-17C64B8DBD0B}"/>
              </a:ext>
            </a:extLst>
          </p:cNvPr>
          <p:cNvSpPr txBox="1"/>
          <p:nvPr/>
        </p:nvSpPr>
        <p:spPr>
          <a:xfrm>
            <a:off x="1295402" y="4320209"/>
            <a:ext cx="2269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Révolution Française 1789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1659D1AC-AC2F-440D-BCE6-D07023CECCA6}"/>
              </a:ext>
            </a:extLst>
          </p:cNvPr>
          <p:cNvSpPr txBox="1"/>
          <p:nvPr/>
        </p:nvSpPr>
        <p:spPr>
          <a:xfrm>
            <a:off x="9501808" y="4081670"/>
            <a:ext cx="205408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« </a:t>
            </a:r>
            <a:r>
              <a:rPr lang="fr-FR" sz="1600" b="1" dirty="0"/>
              <a:t>Prise de la Bastille et arrestation du gouverneur M. de Launay, le 14 juillet 1789 »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384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045BEF5-768E-4FDD-9616-46F2831CA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Une œuvre-Phare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xmlns="" id="{2C28D6E6-F2FA-4920-8816-7726EA806F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6778" y="2557463"/>
            <a:ext cx="5898444" cy="3317875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750D57A-A607-46B7-8D0C-C0FF70B14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6313" y="821531"/>
            <a:ext cx="2857500" cy="16002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3AADBA7F-9B51-41BC-8E3B-AD63992DE7D0}"/>
              </a:ext>
            </a:extLst>
          </p:cNvPr>
          <p:cNvSpPr txBox="1"/>
          <p:nvPr/>
        </p:nvSpPr>
        <p:spPr>
          <a:xfrm>
            <a:off x="9234281" y="2766597"/>
            <a:ext cx="1921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Diderot et d’Alembert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BAB131FB-C7DD-44B8-A504-B80592C532D7}"/>
              </a:ext>
            </a:extLst>
          </p:cNvPr>
          <p:cNvSpPr txBox="1"/>
          <p:nvPr/>
        </p:nvSpPr>
        <p:spPr>
          <a:xfrm>
            <a:off x="993913" y="2915478"/>
            <a:ext cx="17492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Liberté, bonheur, </a:t>
            </a:r>
          </a:p>
          <a:p>
            <a:r>
              <a:rPr lang="fr-FR" b="1" dirty="0"/>
              <a:t>égalité des droits, abolition de l’esclavage, tolérance religieuse, éducation, critique de la monarchie absolue</a:t>
            </a:r>
          </a:p>
        </p:txBody>
      </p:sp>
    </p:spTree>
    <p:extLst>
      <p:ext uri="{BB962C8B-B14F-4D97-AF65-F5344CB8AC3E}">
        <p14:creationId xmlns:p14="http://schemas.microsoft.com/office/powerpoint/2010/main" val="154615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93B2921-F8BF-4974-885B-5C3A97A0B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L’Argumentation directe au XVIII° Siècle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xmlns="" id="{8E2E67C6-E27A-44D7-A7BA-8C9BE956A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7409" y="2435241"/>
            <a:ext cx="2120347" cy="2610811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8572D51-060E-4BD9-A78A-24A8FC8BDCDF}"/>
              </a:ext>
            </a:extLst>
          </p:cNvPr>
          <p:cNvSpPr txBox="1"/>
          <p:nvPr/>
        </p:nvSpPr>
        <p:spPr>
          <a:xfrm>
            <a:off x="3339548" y="2610678"/>
            <a:ext cx="17095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Olympe de Gouges « Déclaration des droits de la femme et de la citoyenne » 1791</a:t>
            </a:r>
          </a:p>
          <a:p>
            <a:r>
              <a:rPr lang="fr-FR" sz="2000" b="1" dirty="0"/>
              <a:t>Manifeste*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17D0FDF-1BF4-402C-B38A-E2BC4DDAF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029" y="2509818"/>
            <a:ext cx="2918581" cy="33660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6B17F479-0530-4EA7-ACFC-953B044EEFB7}"/>
              </a:ext>
            </a:extLst>
          </p:cNvPr>
          <p:cNvSpPr txBox="1"/>
          <p:nvPr/>
        </p:nvSpPr>
        <p:spPr>
          <a:xfrm>
            <a:off x="9607826" y="4399722"/>
            <a:ext cx="19348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Voltaire « Traité* sur la Tolérance » 1763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8E5A73B2-55F8-4B89-B582-F77AE3C58C83}"/>
              </a:ext>
            </a:extLst>
          </p:cNvPr>
          <p:cNvSpPr txBox="1"/>
          <p:nvPr/>
        </p:nvSpPr>
        <p:spPr>
          <a:xfrm>
            <a:off x="967409" y="5875868"/>
            <a:ext cx="4969563" cy="379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Discours, dialogue philosophique*…</a:t>
            </a:r>
          </a:p>
        </p:txBody>
      </p:sp>
    </p:spTree>
    <p:extLst>
      <p:ext uri="{BB962C8B-B14F-4D97-AF65-F5344CB8AC3E}">
        <p14:creationId xmlns:p14="http://schemas.microsoft.com/office/powerpoint/2010/main" val="295179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F317DD2-9E18-4F80-A595-E87798484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L’Argumentation indirecte au XVIII° Siècle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xmlns="" id="{869122BA-E6EF-4ADD-B988-774CAEBB20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6088" y="2557993"/>
            <a:ext cx="2698782" cy="3317875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7608ECF0-B373-4863-BFEA-3C649C1913AA}"/>
              </a:ext>
            </a:extLst>
          </p:cNvPr>
          <p:cNvSpPr txBox="1"/>
          <p:nvPr/>
        </p:nvSpPr>
        <p:spPr>
          <a:xfrm>
            <a:off x="4452730" y="2676940"/>
            <a:ext cx="2955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Montesquieu, </a:t>
            </a:r>
          </a:p>
          <a:p>
            <a:pPr algn="ctr"/>
            <a:r>
              <a:rPr lang="fr-FR" b="1" dirty="0"/>
              <a:t>« Lettres Persanes », 1721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A75B8CB-FC78-42D2-A7C6-3DFFC29BA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9199" y="2453723"/>
            <a:ext cx="2849217" cy="290015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263F218F-659D-4A86-9845-3B489030D4E3}"/>
              </a:ext>
            </a:extLst>
          </p:cNvPr>
          <p:cNvSpPr txBox="1"/>
          <p:nvPr/>
        </p:nvSpPr>
        <p:spPr>
          <a:xfrm>
            <a:off x="8273911" y="5521602"/>
            <a:ext cx="3299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Marivaux; « L’île des esclaves » 1725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D0A7439-8394-4AD2-85D8-604759CE4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232" y="3389531"/>
            <a:ext cx="2109733" cy="287419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FEDABC3E-7BFD-4689-AC2D-5972085525C1}"/>
              </a:ext>
            </a:extLst>
          </p:cNvPr>
          <p:cNvSpPr txBox="1"/>
          <p:nvPr/>
        </p:nvSpPr>
        <p:spPr>
          <a:xfrm>
            <a:off x="2345635" y="5894391"/>
            <a:ext cx="2952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Conte philosophique*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xmlns="" id="{CE962E02-C5FC-4D8F-BCCE-EFDD5C85403A}"/>
              </a:ext>
            </a:extLst>
          </p:cNvPr>
          <p:cNvCxnSpPr/>
          <p:nvPr/>
        </p:nvCxnSpPr>
        <p:spPr>
          <a:xfrm>
            <a:off x="5009322" y="6079057"/>
            <a:ext cx="609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392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ABAD7E6-221C-4BBF-9A47-0BE7CFC01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Le XIX° siècle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xmlns="" id="{50ABB996-13FB-40B1-AF64-36A936963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3323" y="2464903"/>
            <a:ext cx="3680799" cy="3697357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8B396BF-1B34-4EBC-8EFF-26335B43C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901" y="2706342"/>
            <a:ext cx="3899037" cy="244875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2974B53B-263D-44EF-83AC-396216411C2D}"/>
              </a:ext>
            </a:extLst>
          </p:cNvPr>
          <p:cNvSpPr txBox="1"/>
          <p:nvPr/>
        </p:nvSpPr>
        <p:spPr>
          <a:xfrm>
            <a:off x="5658678" y="5645426"/>
            <a:ext cx="489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« Louis-Philippe » par Daumier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F1839083-14DF-4580-8D1D-755DDF54BA1D}"/>
              </a:ext>
            </a:extLst>
          </p:cNvPr>
          <p:cNvSpPr txBox="1"/>
          <p:nvPr/>
        </p:nvSpPr>
        <p:spPr>
          <a:xfrm rot="565143">
            <a:off x="8513954" y="908601"/>
            <a:ext cx="20831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Révolution industrielle</a:t>
            </a:r>
          </a:p>
        </p:txBody>
      </p:sp>
    </p:spTree>
    <p:extLst>
      <p:ext uri="{BB962C8B-B14F-4D97-AF65-F5344CB8AC3E}">
        <p14:creationId xmlns:p14="http://schemas.microsoft.com/office/powerpoint/2010/main" val="190538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66BEAE2-8ADE-4F3C-8384-2DEC4684F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Son origine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F8493061-F5F2-4EDE-8586-DBA94FB9B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V° siècle avant J.C</a:t>
            </a:r>
          </a:p>
          <a:p>
            <a:r>
              <a:rPr lang="fr-FR" sz="3600" dirty="0"/>
              <a:t>Naissance de la Démocratie athénienne.</a:t>
            </a:r>
          </a:p>
          <a:p>
            <a:r>
              <a:rPr lang="fr-FR" sz="3600" dirty="0"/>
              <a:t>Développement de nouveaux genres aux tonalités diverses.</a:t>
            </a:r>
          </a:p>
        </p:txBody>
      </p:sp>
      <p:pic>
        <p:nvPicPr>
          <p:cNvPr id="1026" name="Picture 2" descr="Contes pour enfants la vie de périclès à lire - fr.hellokids.com">
            <a:extLst>
              <a:ext uri="{FF2B5EF4-FFF2-40B4-BE49-F238E27FC236}">
                <a16:creationId xmlns:a16="http://schemas.microsoft.com/office/drawing/2014/main" xmlns="" id="{C86FE10E-5701-4024-BBB8-A918F9143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667" y="706966"/>
            <a:ext cx="23050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D4AF92A-3C9A-418C-A5C9-CD34AC4BDFE0}"/>
              </a:ext>
            </a:extLst>
          </p:cNvPr>
          <p:cNvSpPr txBox="1"/>
          <p:nvPr/>
        </p:nvSpPr>
        <p:spPr>
          <a:xfrm>
            <a:off x="8494643" y="2509919"/>
            <a:ext cx="2849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Périclès , stratège et orateur athénien    V°S av JC</a:t>
            </a:r>
          </a:p>
        </p:txBody>
      </p:sp>
    </p:spTree>
    <p:extLst>
      <p:ext uri="{BB962C8B-B14F-4D97-AF65-F5344CB8AC3E}">
        <p14:creationId xmlns:p14="http://schemas.microsoft.com/office/powerpoint/2010/main" val="229441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2199EFA-B0DB-4C39-81C3-55C9031D7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Des écrivains engagés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xmlns="" id="{24B1B6C5-2FE9-478B-8354-C4182BF7BF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3425" y="2597426"/>
            <a:ext cx="4055166" cy="2915478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068D85A-EFFD-431A-8A86-C37B72AA2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104" y="2073275"/>
            <a:ext cx="4558748" cy="370170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CE0E241F-1531-4A55-88CA-C162FFB35C81}"/>
              </a:ext>
            </a:extLst>
          </p:cNvPr>
          <p:cNvSpPr txBox="1"/>
          <p:nvPr/>
        </p:nvSpPr>
        <p:spPr>
          <a:xfrm>
            <a:off x="967409" y="5774979"/>
            <a:ext cx="4837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Victor Hugo</a:t>
            </a:r>
          </a:p>
        </p:txBody>
      </p:sp>
    </p:spTree>
    <p:extLst>
      <p:ext uri="{BB962C8B-B14F-4D97-AF65-F5344CB8AC3E}">
        <p14:creationId xmlns:p14="http://schemas.microsoft.com/office/powerpoint/2010/main" val="338321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3C87BFF-B8BB-4C51-916C-4E1FFC87B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Le XX° siècle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xmlns="" id="{AA573D0A-8F0F-464A-89CA-0C7F262200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0955" y="2557993"/>
            <a:ext cx="4844349" cy="3317875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767EA20-4459-4B69-B924-110E82B21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634" y="2557992"/>
            <a:ext cx="3978963" cy="331787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98752C0-9239-48CF-9373-73CBDB1E6C24}"/>
              </a:ext>
            </a:extLst>
          </p:cNvPr>
          <p:cNvSpPr txBox="1"/>
          <p:nvPr/>
        </p:nvSpPr>
        <p:spPr>
          <a:xfrm>
            <a:off x="8083826" y="5875867"/>
            <a:ext cx="3978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La Shoah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66E9A14-4B22-4EC0-A421-E617D23D88F0}"/>
              </a:ext>
            </a:extLst>
          </p:cNvPr>
          <p:cNvSpPr txBox="1"/>
          <p:nvPr/>
        </p:nvSpPr>
        <p:spPr>
          <a:xfrm>
            <a:off x="1603513" y="5875867"/>
            <a:ext cx="4137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Otto Dix</a:t>
            </a:r>
          </a:p>
        </p:txBody>
      </p:sp>
    </p:spTree>
    <p:extLst>
      <p:ext uri="{BB962C8B-B14F-4D97-AF65-F5344CB8AC3E}">
        <p14:creationId xmlns:p14="http://schemas.microsoft.com/office/powerpoint/2010/main" val="407101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1F02CC6-B564-4A05-AAF4-C2AC33391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Un  siècle d’engagement et de réflexion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9E341DD-E297-48E1-88A5-0F312A2F698D}"/>
              </a:ext>
            </a:extLst>
          </p:cNvPr>
          <p:cNvSpPr txBox="1"/>
          <p:nvPr/>
        </p:nvSpPr>
        <p:spPr>
          <a:xfrm>
            <a:off x="1616766" y="2941983"/>
            <a:ext cx="1961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Guerres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A9EFF7B9-80F2-41A8-AD9B-F24A5A9DC84B}"/>
              </a:ext>
            </a:extLst>
          </p:cNvPr>
          <p:cNvSpPr txBox="1"/>
          <p:nvPr/>
        </p:nvSpPr>
        <p:spPr>
          <a:xfrm>
            <a:off x="8027085" y="5035825"/>
            <a:ext cx="2819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Troubles politiques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E9FA3CC3-9230-41B6-8F41-F648A7192308}"/>
              </a:ext>
            </a:extLst>
          </p:cNvPr>
          <p:cNvSpPr txBox="1"/>
          <p:nvPr/>
        </p:nvSpPr>
        <p:spPr>
          <a:xfrm>
            <a:off x="6785114" y="2756453"/>
            <a:ext cx="2822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Totalitarismes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1364ED3A-9304-4D13-9436-1D92FA5F5B7D}"/>
              </a:ext>
            </a:extLst>
          </p:cNvPr>
          <p:cNvSpPr txBox="1"/>
          <p:nvPr/>
        </p:nvSpPr>
        <p:spPr>
          <a:xfrm>
            <a:off x="4465152" y="3588313"/>
            <a:ext cx="2664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Révolutions</a:t>
            </a:r>
          </a:p>
        </p:txBody>
      </p:sp>
      <p:pic>
        <p:nvPicPr>
          <p:cNvPr id="1026" name="Picture 2" descr="Amazon.fr - Staline - Khlevniuk, Oleg - Livres">
            <a:extLst>
              <a:ext uri="{FF2B5EF4-FFF2-40B4-BE49-F238E27FC236}">
                <a16:creationId xmlns:a16="http://schemas.microsoft.com/office/drawing/2014/main" xmlns="" id="{0CDB6490-A706-4D7E-AC0B-9A8CB17C4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388" y="2606910"/>
            <a:ext cx="169545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5F310DF6-0B32-4067-8933-D74CBE9A1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152" y="4415490"/>
            <a:ext cx="28194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C4A903A-C0C5-4B3F-85F2-F6E204BD6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544" y="3802436"/>
            <a:ext cx="250507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4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B0EA8FD-E136-4563-8251-9C34022B3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Des écrivains , des philosophes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xmlns="" id="{041A453F-89F2-4644-8550-D915729BF4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9118" y="2285999"/>
            <a:ext cx="2452605" cy="3810002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7FE00A5-0688-4E38-922C-3D6A76740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239" y="2285999"/>
            <a:ext cx="2452605" cy="381000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E9E4397-65B6-4F74-8FD1-69D5D54B9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357" y="2285999"/>
            <a:ext cx="3035532" cy="381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3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CDA6131-BA25-48AD-BB32-C1C062CA0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Aujourd’hui…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6649E4F-A8C1-42DC-8FE5-D05B212F2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4000" dirty="0"/>
              <a:t>La révolution numérique</a:t>
            </a:r>
          </a:p>
          <a:p>
            <a:r>
              <a:rPr lang="fr-FR" sz="4000" dirty="0"/>
              <a:t>Le foisonnement des diffusions d’idées</a:t>
            </a:r>
          </a:p>
          <a:p>
            <a:r>
              <a:rPr lang="fr-FR" sz="4000" dirty="0"/>
              <a:t>Comment se faire sa propre opinion?</a:t>
            </a:r>
          </a:p>
          <a:p>
            <a:r>
              <a:rPr lang="fr-FR" sz="4000" dirty="0"/>
              <a:t>Comment sélectionner les sources fiables?</a:t>
            </a:r>
          </a:p>
        </p:txBody>
      </p:sp>
    </p:spTree>
    <p:extLst>
      <p:ext uri="{BB962C8B-B14F-4D97-AF65-F5344CB8AC3E}">
        <p14:creationId xmlns:p14="http://schemas.microsoft.com/office/powerpoint/2010/main" val="324788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D8F30D4-F32A-4958-BA87-A93662453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700894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Définition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6383C2A5-2E77-4075-9D6A-56673DCAC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1802297"/>
            <a:ext cx="9601196" cy="4073572"/>
          </a:xfrm>
        </p:spPr>
        <p:txBody>
          <a:bodyPr>
            <a:noAutofit/>
          </a:bodyPr>
          <a:lstStyle/>
          <a:p>
            <a:r>
              <a:rPr lang="fr-FR" sz="3200" dirty="0"/>
              <a:t>Un ensemble de genres littéraires qui associe l’argumentation* et l’esthétisme.</a:t>
            </a:r>
          </a:p>
          <a:p>
            <a:r>
              <a:rPr lang="fr-FR" sz="3200" dirty="0"/>
              <a:t>Elle a un but didactique* ou argumentatif.</a:t>
            </a:r>
          </a:p>
          <a:p>
            <a:r>
              <a:rPr lang="fr-FR" sz="3200" dirty="0"/>
              <a:t>Elle est réalisée de manière directe (on parle de discours explicite*)</a:t>
            </a:r>
          </a:p>
          <a:p>
            <a:r>
              <a:rPr lang="fr-FR" sz="3200" dirty="0"/>
              <a:t>Ou de manière indirecte (discours implicite*)</a:t>
            </a:r>
          </a:p>
          <a:p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79372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A4C1411-FA0F-42F4-A555-CE1BED6FA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434" y="728871"/>
            <a:ext cx="7540487" cy="536713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15EEE70-19E8-4073-B610-A44D896B0203}"/>
              </a:ext>
            </a:extLst>
          </p:cNvPr>
          <p:cNvSpPr txBox="1"/>
          <p:nvPr/>
        </p:nvSpPr>
        <p:spPr>
          <a:xfrm>
            <a:off x="636104" y="318052"/>
            <a:ext cx="4200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L’Antiquité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xmlns="" id="{8B959D8B-13FC-461C-903E-676D2355D7B2}"/>
              </a:ext>
            </a:extLst>
          </p:cNvPr>
          <p:cNvCxnSpPr>
            <a:cxnSpLocks/>
          </p:cNvCxnSpPr>
          <p:nvPr/>
        </p:nvCxnSpPr>
        <p:spPr>
          <a:xfrm>
            <a:off x="1855303" y="1603513"/>
            <a:ext cx="3352801" cy="8216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9B673D6F-0CA1-43B0-8530-54687D2D087E}"/>
              </a:ext>
            </a:extLst>
          </p:cNvPr>
          <p:cNvSpPr txBox="1"/>
          <p:nvPr/>
        </p:nvSpPr>
        <p:spPr>
          <a:xfrm>
            <a:off x="848139" y="1325217"/>
            <a:ext cx="1391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Platon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xmlns="" id="{DB9B0C83-EE97-4EC2-9960-98363A085386}"/>
              </a:ext>
            </a:extLst>
          </p:cNvPr>
          <p:cNvCxnSpPr>
            <a:cxnSpLocks/>
          </p:cNvCxnSpPr>
          <p:nvPr/>
        </p:nvCxnSpPr>
        <p:spPr>
          <a:xfrm flipH="1">
            <a:off x="7368210" y="1190536"/>
            <a:ext cx="3352800" cy="823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A9B345F-4DB0-4595-8A2A-45BAE3A6F765}"/>
              </a:ext>
            </a:extLst>
          </p:cNvPr>
          <p:cNvSpPr txBox="1"/>
          <p:nvPr/>
        </p:nvSpPr>
        <p:spPr>
          <a:xfrm>
            <a:off x="10522224" y="728871"/>
            <a:ext cx="1484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Aristote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xmlns="" id="{F931F566-F1EB-4A49-813A-C5F8E8A7E9E6}"/>
              </a:ext>
            </a:extLst>
          </p:cNvPr>
          <p:cNvCxnSpPr/>
          <p:nvPr/>
        </p:nvCxnSpPr>
        <p:spPr>
          <a:xfrm flipH="1" flipV="1">
            <a:off x="7779026" y="4240696"/>
            <a:ext cx="2663686" cy="1152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A5AF736B-ADE3-4468-BE1D-9A4FDBBCA139}"/>
              </a:ext>
            </a:extLst>
          </p:cNvPr>
          <p:cNvSpPr txBox="1"/>
          <p:nvPr/>
        </p:nvSpPr>
        <p:spPr>
          <a:xfrm>
            <a:off x="10190922" y="5393635"/>
            <a:ext cx="17360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« La Rhétorique </a:t>
            </a:r>
            <a:r>
              <a:rPr lang="fr-FR" dirty="0"/>
              <a:t>»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CC3445E6-00DF-4ED3-9DE8-E4F8E0D4FBEB}"/>
              </a:ext>
            </a:extLst>
          </p:cNvPr>
          <p:cNvSpPr txBox="1"/>
          <p:nvPr/>
        </p:nvSpPr>
        <p:spPr>
          <a:xfrm>
            <a:off x="636104" y="4757530"/>
            <a:ext cx="2014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Raphaël, « L’école d’Athènes » 1508-1512, Vatican</a:t>
            </a:r>
          </a:p>
        </p:txBody>
      </p:sp>
    </p:spTree>
    <p:extLst>
      <p:ext uri="{BB962C8B-B14F-4D97-AF65-F5344CB8AC3E}">
        <p14:creationId xmlns:p14="http://schemas.microsoft.com/office/powerpoint/2010/main" val="406465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2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EC0D70E-4CF0-4772-8688-EC19F91A3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« La Rhétorique » d’Aristote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6718C83-2ABA-433D-B31E-AAD98D5A2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4400" dirty="0"/>
              <a:t>L’ethos*</a:t>
            </a:r>
          </a:p>
          <a:p>
            <a:pPr algn="ctr"/>
            <a:r>
              <a:rPr lang="fr-FR" sz="4400" dirty="0"/>
              <a:t>Le pathos*</a:t>
            </a:r>
          </a:p>
          <a:p>
            <a:pPr algn="r"/>
            <a:r>
              <a:rPr lang="fr-FR" sz="4400" dirty="0"/>
              <a:t>Le logos*</a:t>
            </a:r>
          </a:p>
        </p:txBody>
      </p:sp>
    </p:spTree>
    <p:extLst>
      <p:ext uri="{BB962C8B-B14F-4D97-AF65-F5344CB8AC3E}">
        <p14:creationId xmlns:p14="http://schemas.microsoft.com/office/powerpoint/2010/main" val="401889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5D9FE9D-532E-4631-8749-6CBD81309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Les formes du discours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78D005DC-0226-4482-8509-61E216F65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 discours politique, judiciaire. </a:t>
            </a:r>
          </a:p>
          <a:p>
            <a:r>
              <a:rPr lang="fr-FR" dirty="0"/>
              <a:t>Le traité*</a:t>
            </a:r>
          </a:p>
          <a:p>
            <a:r>
              <a:rPr lang="fr-FR" dirty="0"/>
              <a:t>Ex: Aristote </a:t>
            </a:r>
            <a:r>
              <a:rPr lang="fr-FR" u="sng" dirty="0"/>
              <a:t>La Rhétorique</a:t>
            </a:r>
            <a:r>
              <a:rPr lang="fr-FR" dirty="0"/>
              <a:t>, </a:t>
            </a:r>
            <a:r>
              <a:rPr lang="fr-FR" u="sng" dirty="0"/>
              <a:t>La Poétique</a:t>
            </a:r>
          </a:p>
          <a:p>
            <a:r>
              <a:rPr lang="fr-FR" dirty="0"/>
              <a:t>      Cicéron </a:t>
            </a:r>
            <a:r>
              <a:rPr lang="fr-FR" u="sng" dirty="0"/>
              <a:t>De l’orateur</a:t>
            </a:r>
          </a:p>
          <a:p>
            <a:r>
              <a:rPr lang="fr-FR" dirty="0"/>
              <a:t>Des formes poétiques brèves:</a:t>
            </a:r>
          </a:p>
          <a:p>
            <a:r>
              <a:rPr lang="fr-FR" dirty="0"/>
              <a:t>L’épigramme* (Martial) la satire* (Juvénal)</a:t>
            </a:r>
          </a:p>
        </p:txBody>
      </p:sp>
    </p:spTree>
    <p:extLst>
      <p:ext uri="{BB962C8B-B14F-4D97-AF65-F5344CB8AC3E}">
        <p14:creationId xmlns:p14="http://schemas.microsoft.com/office/powerpoint/2010/main" val="341563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E0AF109-1FD4-4D35-8298-14DFDE246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Les formes du discours (suite)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666A0450-FFEB-4EB9-A6B2-71E83F71E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L’apologue*:</a:t>
            </a:r>
          </a:p>
          <a:p>
            <a:r>
              <a:rPr lang="fr-FR" dirty="0"/>
              <a:t>La fable  (Esope chez les Grecs, Phèdre chez les Romains)</a:t>
            </a:r>
          </a:p>
          <a:p>
            <a:r>
              <a:rPr lang="fr-FR" dirty="0"/>
              <a:t>Le théâtre (Sophocle, Euripide (Grecs)  Sénèque (Romain))</a:t>
            </a:r>
          </a:p>
          <a:p>
            <a:r>
              <a:rPr lang="fr-FR" dirty="0"/>
              <a:t>Les récits : Pétrone  </a:t>
            </a:r>
            <a:r>
              <a:rPr lang="fr-FR" u="sng" dirty="0"/>
              <a:t>Le </a:t>
            </a:r>
            <a:r>
              <a:rPr lang="fr-FR" u="sng" dirty="0" err="1"/>
              <a:t>Satyricon</a:t>
            </a:r>
            <a:endParaRPr lang="fr-FR" u="sng" dirty="0"/>
          </a:p>
        </p:txBody>
      </p:sp>
    </p:spTree>
    <p:extLst>
      <p:ext uri="{BB962C8B-B14F-4D97-AF65-F5344CB8AC3E}">
        <p14:creationId xmlns:p14="http://schemas.microsoft.com/office/powerpoint/2010/main" val="396082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AB85BCF-8088-4D60-BE80-4393DCC49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Le XVI° siècle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xmlns="" id="{6D8B6B61-DE07-4823-9C76-662DF28755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2326" y="2077283"/>
            <a:ext cx="2966417" cy="2464902"/>
          </a:xfrm>
        </p:spPr>
      </p:pic>
      <p:pic>
        <p:nvPicPr>
          <p:cNvPr id="2050" name="Picture 2" descr="Les guerres de religion – série de podcasts à écouter – France Culture">
            <a:extLst>
              <a:ext uri="{FF2B5EF4-FFF2-40B4-BE49-F238E27FC236}">
                <a16:creationId xmlns:a16="http://schemas.microsoft.com/office/drawing/2014/main" xmlns="" id="{FD612C09-347A-44C4-8601-AC6372D15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996" y="2991135"/>
            <a:ext cx="2092602" cy="24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D1B75BF-3202-46E2-AFC4-12D208B38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25" y="1128091"/>
            <a:ext cx="3173276" cy="208556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E5D121E-D722-49ED-925A-40438749B5CF}"/>
              </a:ext>
            </a:extLst>
          </p:cNvPr>
          <p:cNvSpPr txBox="1"/>
          <p:nvPr/>
        </p:nvSpPr>
        <p:spPr>
          <a:xfrm>
            <a:off x="940904" y="3577255"/>
            <a:ext cx="3021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Chute de Constantinople </a:t>
            </a:r>
          </a:p>
          <a:p>
            <a:pPr algn="ctr"/>
            <a:r>
              <a:rPr lang="fr-FR" b="1" dirty="0"/>
              <a:t>1453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2928C500-EE12-4604-A1F5-EC159191DF11}"/>
              </a:ext>
            </a:extLst>
          </p:cNvPr>
          <p:cNvSpPr txBox="1"/>
          <p:nvPr/>
        </p:nvSpPr>
        <p:spPr>
          <a:xfrm>
            <a:off x="4507809" y="4770783"/>
            <a:ext cx="3324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Découverte de l’Amérique </a:t>
            </a:r>
          </a:p>
          <a:p>
            <a:r>
              <a:rPr lang="fr-FR" b="1" dirty="0"/>
              <a:t>                 1492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E3BA3015-6A6B-43E0-BA12-DF9BB3E6F8B3}"/>
              </a:ext>
            </a:extLst>
          </p:cNvPr>
          <p:cNvSpPr txBox="1"/>
          <p:nvPr/>
        </p:nvSpPr>
        <p:spPr>
          <a:xfrm>
            <a:off x="8189844" y="5605671"/>
            <a:ext cx="3299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Massacre de la Saint-Barthélemy 1572</a:t>
            </a:r>
          </a:p>
        </p:txBody>
      </p:sp>
    </p:spTree>
    <p:extLst>
      <p:ext uri="{BB962C8B-B14F-4D97-AF65-F5344CB8AC3E}">
        <p14:creationId xmlns:p14="http://schemas.microsoft.com/office/powerpoint/2010/main" val="189310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D0A8B4-CF1A-4064-B0BA-BBA90F7A0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L’Humanisme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5940C5F-137E-4FEE-A01C-69A5914D9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Mouvement intellectuel né au XV° siècle en Italie</a:t>
            </a:r>
          </a:p>
          <a:p>
            <a:r>
              <a:rPr lang="fr-FR" sz="2800" dirty="0"/>
              <a:t>Relecture des textes antiques</a:t>
            </a:r>
          </a:p>
          <a:p>
            <a:r>
              <a:rPr lang="fr-FR" sz="2800" dirty="0"/>
              <a:t>L’Homme au cœur des savoirs</a:t>
            </a:r>
          </a:p>
          <a:p>
            <a:r>
              <a:rPr lang="fr-FR" sz="2800" dirty="0"/>
              <a:t>Exercer son esprit critique</a:t>
            </a:r>
          </a:p>
          <a:p>
            <a:r>
              <a:rPr lang="fr-FR" sz="2800" dirty="0"/>
              <a:t>Recherche d’un équilibre et une foi en l’Homme, être perfectible</a:t>
            </a:r>
          </a:p>
        </p:txBody>
      </p:sp>
    </p:spTree>
    <p:extLst>
      <p:ext uri="{BB962C8B-B14F-4D97-AF65-F5344CB8AC3E}">
        <p14:creationId xmlns:p14="http://schemas.microsoft.com/office/powerpoint/2010/main" val="290750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que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227</TotalTime>
  <Words>453</Words>
  <Application>Microsoft Office PowerPoint</Application>
  <PresentationFormat>Personnalisé</PresentationFormat>
  <Paragraphs>104</Paragraphs>
  <Slides>24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Organique</vt:lpstr>
      <vt:lpstr>La Littérature d’idées</vt:lpstr>
      <vt:lpstr>Son origine</vt:lpstr>
      <vt:lpstr>Définition</vt:lpstr>
      <vt:lpstr>Présentation PowerPoint</vt:lpstr>
      <vt:lpstr>« La Rhétorique » d’Aristote</vt:lpstr>
      <vt:lpstr>Les formes du discours</vt:lpstr>
      <vt:lpstr>Les formes du discours (suite)</vt:lpstr>
      <vt:lpstr>Le XVI° siècle</vt:lpstr>
      <vt:lpstr>L’Humanisme</vt:lpstr>
      <vt:lpstr>Les grands auteurs de la littérature d’idées au XVI° Siècle</vt:lpstr>
      <vt:lpstr>Les grands auteurs de la littérature d’idées au XVI° Siècle (suite)</vt:lpstr>
      <vt:lpstr>Le XVII° siècle</vt:lpstr>
      <vt:lpstr>L’Argumentation directe au XVII° Siècle</vt:lpstr>
      <vt:lpstr>L’Argumentation indirecte au XVII° Siècle</vt:lpstr>
      <vt:lpstr>Le XVIII° siècle</vt:lpstr>
      <vt:lpstr>Une œuvre-Phare</vt:lpstr>
      <vt:lpstr>L’Argumentation directe au XVIII° Siècle</vt:lpstr>
      <vt:lpstr>L’Argumentation indirecte au XVIII° Siècle</vt:lpstr>
      <vt:lpstr>Le XIX° siècle</vt:lpstr>
      <vt:lpstr>Des écrivains engagés</vt:lpstr>
      <vt:lpstr>Le XX° siècle</vt:lpstr>
      <vt:lpstr>Un  siècle d’engagement et de réflexion</vt:lpstr>
      <vt:lpstr>Des écrivains , des philosophes</vt:lpstr>
      <vt:lpstr>Aujourd’hui…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Littérature d’idées</dc:title>
  <dc:creator>Frederique Martin</dc:creator>
  <cp:lastModifiedBy>FREDERIQUE MARTIN</cp:lastModifiedBy>
  <cp:revision>18</cp:revision>
  <dcterms:created xsi:type="dcterms:W3CDTF">2021-05-30T08:37:18Z</dcterms:created>
  <dcterms:modified xsi:type="dcterms:W3CDTF">2021-11-29T16:50:43Z</dcterms:modified>
</cp:coreProperties>
</file>